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5.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Slides/notesSlide6.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notesSlides/notesSlide7.xml" ContentType="application/vnd.openxmlformats-officedocument.presentationml.notesSlide+xml"/>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notesSlides/notesSlide8.xml" ContentType="application/vnd.openxmlformats-officedocument.presentationml.notesSlide+xml"/>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57"/>
  </p:notesMasterIdLst>
  <p:sldIdLst>
    <p:sldId id="257" r:id="rId2"/>
    <p:sldId id="474" r:id="rId3"/>
    <p:sldId id="311" r:id="rId4"/>
    <p:sldId id="312" r:id="rId5"/>
    <p:sldId id="313" r:id="rId6"/>
    <p:sldId id="314" r:id="rId7"/>
    <p:sldId id="315" r:id="rId8"/>
    <p:sldId id="316" r:id="rId9"/>
    <p:sldId id="317" r:id="rId10"/>
    <p:sldId id="318" r:id="rId11"/>
    <p:sldId id="319"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 id="475" r:id="rId25"/>
    <p:sldId id="284" r:id="rId26"/>
    <p:sldId id="341" r:id="rId27"/>
    <p:sldId id="346" r:id="rId28"/>
    <p:sldId id="342" r:id="rId29"/>
    <p:sldId id="343" r:id="rId30"/>
    <p:sldId id="285" r:id="rId31"/>
    <p:sldId id="304" r:id="rId32"/>
    <p:sldId id="305" r:id="rId33"/>
    <p:sldId id="471" r:id="rId34"/>
    <p:sldId id="353" r:id="rId35"/>
    <p:sldId id="435" r:id="rId36"/>
    <p:sldId id="436" r:id="rId37"/>
    <p:sldId id="438" r:id="rId38"/>
    <p:sldId id="437"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10" r:id="rId61"/>
    <p:sldId id="286" r:id="rId62"/>
    <p:sldId id="287" r:id="rId63"/>
    <p:sldId id="418" r:id="rId64"/>
    <p:sldId id="355" r:id="rId65"/>
    <p:sldId id="419" r:id="rId66"/>
    <p:sldId id="356" r:id="rId67"/>
    <p:sldId id="417" r:id="rId68"/>
    <p:sldId id="357" r:id="rId69"/>
    <p:sldId id="358" r:id="rId70"/>
    <p:sldId id="359" r:id="rId71"/>
    <p:sldId id="360" r:id="rId72"/>
    <p:sldId id="420" r:id="rId73"/>
    <p:sldId id="361" r:id="rId74"/>
    <p:sldId id="362" r:id="rId75"/>
    <p:sldId id="421" r:id="rId76"/>
    <p:sldId id="363" r:id="rId77"/>
    <p:sldId id="422" r:id="rId78"/>
    <p:sldId id="364" r:id="rId79"/>
    <p:sldId id="366" r:id="rId80"/>
    <p:sldId id="367" r:id="rId81"/>
    <p:sldId id="368" r:id="rId82"/>
    <p:sldId id="423" r:id="rId83"/>
    <p:sldId id="369" r:id="rId84"/>
    <p:sldId id="370" r:id="rId85"/>
    <p:sldId id="371" r:id="rId86"/>
    <p:sldId id="424" r:id="rId87"/>
    <p:sldId id="365" r:id="rId88"/>
    <p:sldId id="425" r:id="rId89"/>
    <p:sldId id="373" r:id="rId90"/>
    <p:sldId id="374" r:id="rId91"/>
    <p:sldId id="426" r:id="rId92"/>
    <p:sldId id="372" r:id="rId93"/>
    <p:sldId id="375" r:id="rId94"/>
    <p:sldId id="427" r:id="rId95"/>
    <p:sldId id="379" r:id="rId96"/>
    <p:sldId id="380" r:id="rId97"/>
    <p:sldId id="288" r:id="rId98"/>
    <p:sldId id="428" r:id="rId99"/>
    <p:sldId id="289" r:id="rId100"/>
    <p:sldId id="429" r:id="rId101"/>
    <p:sldId id="390" r:id="rId102"/>
    <p:sldId id="477" r:id="rId103"/>
    <p:sldId id="476" r:id="rId104"/>
    <p:sldId id="430" r:id="rId105"/>
    <p:sldId id="382" r:id="rId106"/>
    <p:sldId id="431" r:id="rId107"/>
    <p:sldId id="383" r:id="rId108"/>
    <p:sldId id="432" r:id="rId109"/>
    <p:sldId id="384" r:id="rId110"/>
    <p:sldId id="433" r:id="rId111"/>
    <p:sldId id="385" r:id="rId112"/>
    <p:sldId id="434" r:id="rId113"/>
    <p:sldId id="386" r:id="rId114"/>
    <p:sldId id="387" r:id="rId115"/>
    <p:sldId id="473" r:id="rId116"/>
    <p:sldId id="291" r:id="rId117"/>
    <p:sldId id="347" r:id="rId118"/>
    <p:sldId id="349" r:id="rId119"/>
    <p:sldId id="348" r:id="rId120"/>
    <p:sldId id="350" r:id="rId121"/>
    <p:sldId id="351" r:id="rId122"/>
    <p:sldId id="440" r:id="rId123"/>
    <p:sldId id="391" r:id="rId124"/>
    <p:sldId id="441" r:id="rId125"/>
    <p:sldId id="442" r:id="rId126"/>
    <p:sldId id="443" r:id="rId127"/>
    <p:sldId id="444" r:id="rId128"/>
    <p:sldId id="445" r:id="rId129"/>
    <p:sldId id="446" r:id="rId130"/>
    <p:sldId id="447" r:id="rId131"/>
    <p:sldId id="448" r:id="rId132"/>
    <p:sldId id="449" r:id="rId133"/>
    <p:sldId id="450" r:id="rId134"/>
    <p:sldId id="451" r:id="rId135"/>
    <p:sldId id="452" r:id="rId136"/>
    <p:sldId id="453" r:id="rId137"/>
    <p:sldId id="454" r:id="rId138"/>
    <p:sldId id="455" r:id="rId139"/>
    <p:sldId id="456" r:id="rId140"/>
    <p:sldId id="457" r:id="rId141"/>
    <p:sldId id="458" r:id="rId142"/>
    <p:sldId id="459" r:id="rId143"/>
    <p:sldId id="460" r:id="rId144"/>
    <p:sldId id="461" r:id="rId145"/>
    <p:sldId id="462" r:id="rId146"/>
    <p:sldId id="463" r:id="rId147"/>
    <p:sldId id="464" r:id="rId148"/>
    <p:sldId id="465" r:id="rId149"/>
    <p:sldId id="466" r:id="rId150"/>
    <p:sldId id="467" r:id="rId151"/>
    <p:sldId id="468" r:id="rId152"/>
    <p:sldId id="415" r:id="rId153"/>
    <p:sldId id="469" r:id="rId154"/>
    <p:sldId id="470" r:id="rId155"/>
    <p:sldId id="268" r:id="rId15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E7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4" autoAdjust="0"/>
    <p:restoredTop sz="87306" autoAdjust="0"/>
  </p:normalViewPr>
  <p:slideViewPr>
    <p:cSldViewPr>
      <p:cViewPr>
        <p:scale>
          <a:sx n="81" d="100"/>
          <a:sy n="81" d="100"/>
        </p:scale>
        <p:origin x="-1032" y="-80"/>
      </p:cViewPr>
      <p:guideLst>
        <p:guide orient="horz" pos="432"/>
        <p:guide orient="horz" pos="864"/>
        <p:guide orient="horz" pos="1728"/>
        <p:guide orient="horz" pos="2592"/>
        <p:guide orient="horz" pos="3456"/>
        <p:guide orient="horz" pos="3888"/>
        <p:guide pos="414"/>
        <p:guide pos="822"/>
        <p:guide pos="1650"/>
        <p:guide pos="2466"/>
        <p:guide pos="3294"/>
        <p:guide pos="4110"/>
        <p:guide pos="4938"/>
        <p:guide pos="5346"/>
      </p:guideLst>
    </p:cSldViewPr>
  </p:slideViewPr>
  <p:outlineViewPr>
    <p:cViewPr>
      <p:scale>
        <a:sx n="33" d="100"/>
        <a:sy n="33" d="100"/>
      </p:scale>
      <p:origin x="0" y="43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notesMaster" Target="notesMasters/notesMaster1.xml"/><Relationship Id="rId158" Type="http://schemas.openxmlformats.org/officeDocument/2006/relationships/printerSettings" Target="printerSettings/printerSettings1.bin"/><Relationship Id="rId15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viewProps" Target="viewProps.xml"/><Relationship Id="rId161" Type="http://schemas.openxmlformats.org/officeDocument/2006/relationships/theme" Target="theme/theme1.xml"/><Relationship Id="rId16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86EEC894-267F-AD45-B4BC-A3075498ECEB}" type="datetimeFigureOut">
              <a:rPr lang="en-US"/>
              <a:pPr>
                <a:defRPr/>
              </a:pPr>
              <a:t>12/29/12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A9369FDD-1E5B-9848-8790-EEFFD22C3CCE}" type="slidenum">
              <a:rPr lang="en-US"/>
              <a:pPr>
                <a:defRPr/>
              </a:pPr>
              <a:t>‹#›</a:t>
            </a:fld>
            <a:endParaRPr lang="en-US"/>
          </a:p>
        </p:txBody>
      </p:sp>
    </p:spTree>
    <p:extLst>
      <p:ext uri="{BB962C8B-B14F-4D97-AF65-F5344CB8AC3E}">
        <p14:creationId xmlns:p14="http://schemas.microsoft.com/office/powerpoint/2010/main" val="2963817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mn-lt"/>
        <a:ea typeface="ＭＳ Ｐゴシック" charset="0"/>
        <a:cs typeface="+mn-cs"/>
      </a:defRPr>
    </a:lvl2pPr>
    <a:lvl3pPr marL="914400" algn="l" rtl="0" fontAlgn="base">
      <a:spcBef>
        <a:spcPct val="30000"/>
      </a:spcBef>
      <a:spcAft>
        <a:spcPct val="0"/>
      </a:spcAft>
      <a:defRPr sz="1200" kern="1200">
        <a:solidFill>
          <a:schemeClr val="tx1"/>
        </a:solidFill>
        <a:latin typeface="+mn-lt"/>
        <a:ea typeface="ＭＳ Ｐゴシック" charset="0"/>
        <a:cs typeface="+mn-cs"/>
      </a:defRPr>
    </a:lvl3pPr>
    <a:lvl4pPr marL="1371600" algn="l" rtl="0" fontAlgn="base">
      <a:spcBef>
        <a:spcPct val="30000"/>
      </a:spcBef>
      <a:spcAft>
        <a:spcPct val="0"/>
      </a:spcAft>
      <a:defRPr sz="1200" kern="1200">
        <a:solidFill>
          <a:schemeClr val="tx1"/>
        </a:solidFill>
        <a:latin typeface="+mn-lt"/>
        <a:ea typeface="ＭＳ Ｐゴシック" charset="0"/>
        <a:cs typeface="+mn-cs"/>
      </a:defRPr>
    </a:lvl4pPr>
    <a:lvl5pPr marL="1828800" algn="l" rtl="0" fontAlgn="base">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32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532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fontAlgn="base">
              <a:spcBef>
                <a:spcPct val="0"/>
              </a:spcBef>
              <a:spcAft>
                <a:spcPct val="0"/>
              </a:spcAft>
            </a:pPr>
            <a:fld id="{B73B5270-F606-CD43-93FB-F47E0A72C31A}" type="slidenum">
              <a:rPr lang="en-US">
                <a:latin typeface="Calibri" charset="0"/>
              </a:rPr>
              <a:pPr fontAlgn="base">
                <a:spcBef>
                  <a:spcPct val="0"/>
                </a:spcBef>
                <a:spcAft>
                  <a:spcPct val="0"/>
                </a:spcAft>
              </a:pPr>
              <a:t>1</a:t>
            </a:fld>
            <a:endParaRPr lang="en-US">
              <a:latin typeface="Calibri" charset="0"/>
            </a:endParaRPr>
          </a:p>
        </p:txBody>
      </p:sp>
      <p:sp>
        <p:nvSpPr>
          <p:cNvPr id="5325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fontAlgn="base">
              <a:spcBef>
                <a:spcPct val="0"/>
              </a:spcBef>
              <a:spcAft>
                <a:spcPct val="0"/>
              </a:spcAft>
            </a:pPr>
            <a:r>
              <a:rPr lang="en-US">
                <a:latin typeface="Calibri" charset="0"/>
              </a:rPr>
              <a:t>test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259FCB-E9C4-9E44-85C4-3C6930524375}" type="slidenum">
              <a:rPr lang="en-US"/>
              <a:pPr/>
              <a:t>11</a:t>
            </a:fld>
            <a:endParaRPr lang="en-US"/>
          </a:p>
        </p:txBody>
      </p:sp>
      <p:sp>
        <p:nvSpPr>
          <p:cNvPr id="179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79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Transitional slide beforehand</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14</a:t>
            </a:fld>
            <a:endParaRPr lang="en-US"/>
          </a:p>
        </p:txBody>
      </p:sp>
    </p:spTree>
    <p:extLst>
      <p:ext uri="{BB962C8B-B14F-4D97-AF65-F5344CB8AC3E}">
        <p14:creationId xmlns:p14="http://schemas.microsoft.com/office/powerpoint/2010/main" val="229471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Ajax</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15</a:t>
            </a:fld>
            <a:endParaRPr lang="en-US"/>
          </a:p>
        </p:txBody>
      </p:sp>
    </p:spTree>
    <p:extLst>
      <p:ext uri="{BB962C8B-B14F-4D97-AF65-F5344CB8AC3E}">
        <p14:creationId xmlns:p14="http://schemas.microsoft.com/office/powerpoint/2010/main" val="1778021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21</a:t>
            </a:fld>
            <a:endParaRPr lang="en-US"/>
          </a:p>
        </p:txBody>
      </p:sp>
    </p:spTree>
    <p:extLst>
      <p:ext uri="{BB962C8B-B14F-4D97-AF65-F5344CB8AC3E}">
        <p14:creationId xmlns:p14="http://schemas.microsoft.com/office/powerpoint/2010/main" val="2069830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Expand</a:t>
            </a:r>
            <a:r>
              <a:rPr lang="en-US" baseline="0" dirty="0" smtClean="0"/>
              <a:t> API </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28</a:t>
            </a:fld>
            <a:endParaRPr lang="en-US"/>
          </a:p>
        </p:txBody>
      </p:sp>
    </p:spTree>
    <p:extLst>
      <p:ext uri="{BB962C8B-B14F-4D97-AF65-F5344CB8AC3E}">
        <p14:creationId xmlns:p14="http://schemas.microsoft.com/office/powerpoint/2010/main" val="2129493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to make the</a:t>
            </a:r>
            <a:r>
              <a:rPr lang="en-US" baseline="0" dirty="0" smtClean="0"/>
              <a:t> end process normative.</a:t>
            </a:r>
          </a:p>
          <a:p>
            <a:r>
              <a:rPr lang="en-US" baseline="0" dirty="0" smtClean="0"/>
              <a:t>----- Meeting Notes (12/27/12 14:02) -----</a:t>
            </a:r>
          </a:p>
          <a:p>
            <a:r>
              <a:rPr lang="en-US" baseline="0" dirty="0" smtClean="0"/>
              <a:t>Out of the vocabulary working group the SFM was created by multiple contributers.  This ducument captured the functionality required by a terminology service. </a:t>
            </a:r>
          </a:p>
          <a:p>
            <a:r>
              <a:rPr lang="en-US" baseline="0" dirty="0" smtClean="0"/>
              <a:t>Published as a Draft Standard for Trial Use.  Handed over to the OMG, and an RFP was issued for the community to respond with the intent of having a implementation and PIM and PSM created.  There were multiple reponsders, and they were required to harmonise their response.  That response included a PSM and a PIM, one for soap and one for REST.(3).   At that point the proposal was accepted by OMG and a beta standard was made available for review.  The beta was available for one year and during that time a task force was put into place and the finalization task force addressed any community issues or concerns.  At the completion of the FTF the final standard was submitted to the OMG and approved as the standard.  As part of that submission the responder to the RFP had to deliver a letter of intent stating they would deliver an implementation validating the standard.  Because the original SFM was a draft standard which expired, the final OMG standard is in the normative process which will release an official standard.  The implementation guide will be completed after the standard is normative.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33</a:t>
            </a:fld>
            <a:endParaRPr lang="en-US"/>
          </a:p>
        </p:txBody>
      </p:sp>
    </p:spTree>
    <p:extLst>
      <p:ext uri="{BB962C8B-B14F-4D97-AF65-F5344CB8AC3E}">
        <p14:creationId xmlns:p14="http://schemas.microsoft.com/office/powerpoint/2010/main" val="2505613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described the artifacts</a:t>
            </a:r>
            <a:r>
              <a:rPr lang="en-US" baseline="0" dirty="0" smtClean="0"/>
              <a:t> of this process and in sum they comprise CTS2</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38</a:t>
            </a:fld>
            <a:endParaRPr lang="en-US"/>
          </a:p>
        </p:txBody>
      </p:sp>
    </p:spTree>
    <p:extLst>
      <p:ext uri="{BB962C8B-B14F-4D97-AF65-F5344CB8AC3E}">
        <p14:creationId xmlns:p14="http://schemas.microsoft.com/office/powerpoint/2010/main" val="2487632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 also supports</a:t>
            </a:r>
            <a:r>
              <a:rPr lang="en-US" baseline="0" dirty="0" smtClean="0"/>
              <a:t> the modular structure of the architecture.  One of the original responses was in Zed which was harmonized with the UML</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40</a:t>
            </a:fld>
            <a:endParaRPr lang="en-US"/>
          </a:p>
        </p:txBody>
      </p:sp>
    </p:spTree>
    <p:extLst>
      <p:ext uri="{BB962C8B-B14F-4D97-AF65-F5344CB8AC3E}">
        <p14:creationId xmlns:p14="http://schemas.microsoft.com/office/powerpoint/2010/main" val="694745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footer</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42</a:t>
            </a:fld>
            <a:endParaRPr lang="en-US"/>
          </a:p>
        </p:txBody>
      </p:sp>
    </p:spTree>
    <p:extLst>
      <p:ext uri="{BB962C8B-B14F-4D97-AF65-F5344CB8AC3E}">
        <p14:creationId xmlns:p14="http://schemas.microsoft.com/office/powerpoint/2010/main" val="4259850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footer</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43</a:t>
            </a:fld>
            <a:endParaRPr lang="en-US"/>
          </a:p>
        </p:txBody>
      </p:sp>
    </p:spTree>
    <p:extLst>
      <p:ext uri="{BB962C8B-B14F-4D97-AF65-F5344CB8AC3E}">
        <p14:creationId xmlns:p14="http://schemas.microsoft.com/office/powerpoint/2010/main" val="4208748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FCF140-B226-6241-A324-AFA4114DDD46}" type="slidenum">
              <a:rPr lang="en-US"/>
              <a:pPr/>
              <a:t>3</a:t>
            </a:fld>
            <a:endParaRPr lang="en-US"/>
          </a:p>
        </p:txBody>
      </p:sp>
      <p:sp>
        <p:nvSpPr>
          <p:cNvPr id="1638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3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analogy might</a:t>
            </a:r>
            <a:r>
              <a:rPr lang="en-US" baseline="0" dirty="0" smtClean="0"/>
              <a:t> be a blueprint for an engine - a detailed specification of the various parts that go into engine assembly as well as the dimensions, requirements, etc. that would allow the engine to be used in a motor vehicle.  This blueprint would allow engine manufacturers (terminology service providers) to assemble some or all of the components of the engine in a way that would allow them to be assembled into a variety of working models.  At the same time, vehicle manufacturers (client software developers) could configure their components in a way that would allow engines from different manufacturers to be used in the same vehicle.</a:t>
            </a:r>
            <a:endParaRPr lang="en-US" dirty="0"/>
          </a:p>
        </p:txBody>
      </p:sp>
      <p:sp>
        <p:nvSpPr>
          <p:cNvPr id="4" name="Slide Number Placeholder 3"/>
          <p:cNvSpPr>
            <a:spLocks noGrp="1"/>
          </p:cNvSpPr>
          <p:nvPr>
            <p:ph type="sldNum" sz="quarter" idx="10"/>
          </p:nvPr>
        </p:nvSpPr>
        <p:spPr/>
        <p:txBody>
          <a:bodyPr/>
          <a:lstStyle/>
          <a:p>
            <a:fld id="{A0AD73FF-C354-AB44-AEF7-36715D97E70F}" type="slidenum">
              <a:rPr lang="en-US" smtClean="0"/>
              <a:t>44</a:t>
            </a:fld>
            <a:endParaRPr lang="en-US"/>
          </a:p>
        </p:txBody>
      </p:sp>
    </p:spTree>
    <p:extLst>
      <p:ext uri="{BB962C8B-B14F-4D97-AF65-F5344CB8AC3E}">
        <p14:creationId xmlns:p14="http://schemas.microsoft.com/office/powerpoint/2010/main" val="1528472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footer</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53</a:t>
            </a:fld>
            <a:endParaRPr lang="en-US"/>
          </a:p>
        </p:txBody>
      </p:sp>
    </p:spTree>
    <p:extLst>
      <p:ext uri="{BB962C8B-B14F-4D97-AF65-F5344CB8AC3E}">
        <p14:creationId xmlns:p14="http://schemas.microsoft.com/office/powerpoint/2010/main" val="3815401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footer</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55</a:t>
            </a:fld>
            <a:endParaRPr lang="en-US"/>
          </a:p>
        </p:txBody>
      </p:sp>
    </p:spTree>
    <p:extLst>
      <p:ext uri="{BB962C8B-B14F-4D97-AF65-F5344CB8AC3E}">
        <p14:creationId xmlns:p14="http://schemas.microsoft.com/office/powerpoint/2010/main" val="1219947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footer</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56</a:t>
            </a:fld>
            <a:endParaRPr lang="en-US"/>
          </a:p>
        </p:txBody>
      </p:sp>
    </p:spTree>
    <p:extLst>
      <p:ext uri="{BB962C8B-B14F-4D97-AF65-F5344CB8AC3E}">
        <p14:creationId xmlns:p14="http://schemas.microsoft.com/office/powerpoint/2010/main" val="1728893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59</a:t>
            </a:fld>
            <a:endParaRPr lang="en-US"/>
          </a:p>
        </p:txBody>
      </p:sp>
    </p:spTree>
    <p:extLst>
      <p:ext uri="{BB962C8B-B14F-4D97-AF65-F5344CB8AC3E}">
        <p14:creationId xmlns:p14="http://schemas.microsoft.com/office/powerpoint/2010/main" val="2142706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Code System Catalog</a:t>
            </a:r>
            <a:r>
              <a:rPr lang="en-US" dirty="0" smtClean="0"/>
              <a:t> – metadata about code systems (ontologies, code sets, thesauri, classification systems, etc.). A service would implement this section to publish information about what sort of terminological resources are available, who maintains them, what they are intended to be used for, how often they are released, what copyrights pertain to them, etc. </a:t>
            </a:r>
          </a:p>
          <a:p>
            <a:r>
              <a:rPr lang="en-US" b="1" dirty="0" smtClean="0"/>
              <a:t>Code System Version Catalog</a:t>
            </a:r>
            <a:r>
              <a:rPr lang="en-US" dirty="0" smtClean="0"/>
              <a:t> – metadata about specific versions of code systems. A service would implement this section to provide information about specific versions of code systems – when they were released, what format they are in, when they were intended to become active, which version they replace, etc. </a:t>
            </a:r>
          </a:p>
          <a:p>
            <a:r>
              <a:rPr lang="en-US" b="1" dirty="0" smtClean="0"/>
              <a:t>Entity Description</a:t>
            </a:r>
            <a:r>
              <a:rPr lang="en-US" dirty="0" smtClean="0"/>
              <a:t> – a set of entity (aka. “class”, “category”, “concept”, “predicate”, “property”, “term”, “individual”) identifiers known to the service along with information about which code system versions make assertions about these identifiers and what they say. The entity description service focuses on the lexical aspect of entity identifiers – providing access to the designations, definitions, descriptions, examples, usage notes and other artifacts used to represent the meaning of the entity to human consumers. Services would implement this section to publish information about the codes described in various versions of code systems along with their intended meanings. </a:t>
            </a:r>
          </a:p>
          <a:p>
            <a:r>
              <a:rPr lang="en-US" b="1" dirty="0" smtClean="0"/>
              <a:t>Association</a:t>
            </a:r>
            <a:r>
              <a:rPr lang="en-US" dirty="0" smtClean="0"/>
              <a:t> – sets of “semantic” assertions about entity identifiers, in which the entity identifier may play the role of subject, predicate (verb) or object in the assertions. This area represents the formal machine interpretable aspects of code systems, and a service would implement this section to support classification, reasoning or other computational logic systems built on terminological content. </a:t>
            </a:r>
          </a:p>
          <a:p>
            <a:r>
              <a:rPr lang="en-US" b="1" dirty="0" smtClean="0"/>
              <a:t>Value Set Catalog</a:t>
            </a:r>
            <a:r>
              <a:rPr lang="en-US" dirty="0" smtClean="0"/>
              <a:t> – metadata about sets of entity identifiers (value sets) that have been grouped for some purpose. A service would implement this section if it wanted to publish information about these collections such as who created them, who maintains them, what is their purpose, what code systems do they depend on, how they are updated, etc. </a:t>
            </a:r>
          </a:p>
          <a:p>
            <a:r>
              <a:rPr lang="en-US" b="1" dirty="0" smtClean="0"/>
              <a:t>Value Set Definition</a:t>
            </a:r>
            <a:r>
              <a:rPr lang="en-US" dirty="0" smtClean="0"/>
              <a:t> - information about how value sets are constructed. A value set definition can be a simple enumeration of its elements or can contain instructions about how the elements are assembled from aspects of entity descriptions and associations. Value set definitions may be coupled to specific versions of code system, or may be defined in a way that they could be applied to different versions, potentially with different results. Services would implement this section to publish the rules on the construction of value sets. The value set definition section includes an optional sub- section (Resolved Value Set) that enables the publication, loading and use of the results of applying value set definitions. Services would implement this section when they needed to consume and use value sets without having access to the underlying code systems. </a:t>
            </a:r>
          </a:p>
          <a:p>
            <a:r>
              <a:rPr lang="en-US" b="1" dirty="0" smtClean="0"/>
              <a:t>Concept Domain Binding</a:t>
            </a:r>
            <a:r>
              <a:rPr lang="en-US" dirty="0" smtClean="0"/>
              <a:t> – the coupling of a concept domain with a value set, where the value set provides a list of possible meanings that can be used in a concept domain in a particular use case or context. </a:t>
            </a:r>
          </a:p>
          <a:p>
            <a:r>
              <a:rPr lang="en-US" b="1" dirty="0" smtClean="0"/>
              <a:t>Map Catalog</a:t>
            </a:r>
            <a:r>
              <a:rPr lang="en-US" dirty="0" smtClean="0"/>
              <a:t> – a catalog of “maps” - collection of rules that allow human or machine assisted transformation between the codes in one value set or code system and those in a second. A service would implement this section to publish information about which rule sets are available, which code systems or value sets they map between, their intended purpose, how often they are published, what formats they are in, etc. </a:t>
            </a:r>
          </a:p>
          <a:p>
            <a:r>
              <a:rPr lang="en-US" b="1" dirty="0" smtClean="0"/>
              <a:t>Map Version</a:t>
            </a:r>
            <a:r>
              <a:rPr lang="en-US" dirty="0" smtClean="0"/>
              <a:t> – an instance of a map, including the specific value set definitions that and code systems that they are based on and the actual rules. A service would implement this section if it wished to publish the content of maps. This section includes an optional sub-section (Map Resolution) that provides access to the machine aided interpretation of map versions – a service that does the actual map transformation. </a:t>
            </a:r>
          </a:p>
          <a:p>
            <a:r>
              <a:rPr lang="en-US" b="1" dirty="0" smtClean="0"/>
              <a:t>Statement</a:t>
            </a:r>
            <a:r>
              <a:rPr lang="en-US" dirty="0" smtClean="0"/>
              <a:t> - a bridge between the information contained in the various sections described above and the actual assertions made by the information providers. A service would implement this section when it needed to provide additional provenance about assertions made in catalogs or resource versions including what was actually said, how it mapped to the CTS2 service representation, the provenance of the assertion, etc. Statement is also intended to act as a bridge between the structured CTS2 model and simple subject/predicate/target systems as represented by OWL and RDF. </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62</a:t>
            </a:fld>
            <a:endParaRPr lang="en-US"/>
          </a:p>
        </p:txBody>
      </p:sp>
    </p:spTree>
    <p:extLst>
      <p:ext uri="{BB962C8B-B14F-4D97-AF65-F5344CB8AC3E}">
        <p14:creationId xmlns:p14="http://schemas.microsoft.com/office/powerpoint/2010/main" val="2820168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72</a:t>
            </a:fld>
            <a:endParaRPr lang="en-US"/>
          </a:p>
        </p:txBody>
      </p:sp>
    </p:spTree>
    <p:extLst>
      <p:ext uri="{BB962C8B-B14F-4D97-AF65-F5344CB8AC3E}">
        <p14:creationId xmlns:p14="http://schemas.microsoft.com/office/powerpoint/2010/main" val="301232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Resolution module?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81</a:t>
            </a:fld>
            <a:endParaRPr lang="en-US"/>
          </a:p>
        </p:txBody>
      </p:sp>
    </p:spTree>
    <p:extLst>
      <p:ext uri="{BB962C8B-B14F-4D97-AF65-F5344CB8AC3E}">
        <p14:creationId xmlns:p14="http://schemas.microsoft.com/office/powerpoint/2010/main" val="3437688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Read</a:t>
            </a:r>
            <a:r>
              <a:rPr lang="en-US" dirty="0" smtClean="0"/>
              <a:t> – direct access to the contents of a resource via URI, local identifier or, where applicable, a combination of an abstract resource identifier and version tag (e.g. SNOMED-CT / Current version) </a:t>
            </a:r>
          </a:p>
          <a:p>
            <a:r>
              <a:rPr lang="en-US" b="1" dirty="0" smtClean="0"/>
              <a:t>Query</a:t>
            </a:r>
            <a:r>
              <a:rPr lang="en-US" dirty="0" smtClean="0"/>
              <a:t> – the ability to access, combine and filter lists of resources based on the resource content and user context Import and Export – the ability to import external content into the service and/or export the contents of the service in different formats </a:t>
            </a:r>
          </a:p>
          <a:p>
            <a:r>
              <a:rPr lang="en-US" b="1" dirty="0" smtClean="0"/>
              <a:t>Update</a:t>
            </a:r>
            <a:r>
              <a:rPr lang="en-US" dirty="0" smtClean="0"/>
              <a:t> – the ability to validate load sets of changes into the service that updates its content </a:t>
            </a:r>
          </a:p>
          <a:p>
            <a:r>
              <a:rPr lang="en-US" b="1" dirty="0" smtClean="0"/>
              <a:t>History</a:t>
            </a:r>
            <a:r>
              <a:rPr lang="en-US" dirty="0" smtClean="0"/>
              <a:t> – the ability to determine what changes have occurred over stated periods of time </a:t>
            </a:r>
          </a:p>
          <a:p>
            <a:r>
              <a:rPr lang="en-US" b="1" dirty="0" smtClean="0"/>
              <a:t>Maintenance</a:t>
            </a:r>
            <a:r>
              <a:rPr lang="en-US" dirty="0" smtClean="0"/>
              <a:t> – the ability to create and commit sets of changes </a:t>
            </a:r>
          </a:p>
          <a:p>
            <a:r>
              <a:rPr lang="en-US" b="1" dirty="0" smtClean="0"/>
              <a:t>Temporal</a:t>
            </a:r>
            <a:r>
              <a:rPr lang="en-US" dirty="0" smtClean="0"/>
              <a:t> – the ability to ask questions about the state of the service at a given point in the past (or future). </a:t>
            </a:r>
          </a:p>
          <a:p>
            <a:r>
              <a:rPr lang="en-US" b="1" dirty="0" smtClean="0"/>
              <a:t>Specialized</a:t>
            </a:r>
            <a:r>
              <a:rPr lang="en-US" dirty="0" smtClean="0"/>
              <a:t> – service specific functions such as the association reasoning services, the map entry services and the resolved value set services. </a:t>
            </a:r>
          </a:p>
          <a:p>
            <a:r>
              <a:rPr lang="en-US" dirty="0" smtClean="0"/>
              <a:t>The Import, Export and Temporal functions are generic – there are no resource specific aspects to these services and, as such, they are defined once in the Core Service Elements module. The remaining components have different signatures depending on the structural domain to which they are applied. </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97</a:t>
            </a:fld>
            <a:endParaRPr lang="en-US"/>
          </a:p>
        </p:txBody>
      </p:sp>
    </p:spTree>
    <p:extLst>
      <p:ext uri="{BB962C8B-B14F-4D97-AF65-F5344CB8AC3E}">
        <p14:creationId xmlns:p14="http://schemas.microsoft.com/office/powerpoint/2010/main" val="830280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Import and Export – the ability to import external content into the service and/or export the contents of the service in different formats </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103</a:t>
            </a:fld>
            <a:endParaRPr lang="en-US"/>
          </a:p>
        </p:txBody>
      </p:sp>
    </p:spTree>
    <p:extLst>
      <p:ext uri="{BB962C8B-B14F-4D97-AF65-F5344CB8AC3E}">
        <p14:creationId xmlns:p14="http://schemas.microsoft.com/office/powerpoint/2010/main" val="2443009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FE1749-9AF4-7A40-A38F-FE2EE2D56F19}" type="slidenum">
              <a:rPr lang="en-US"/>
              <a:pPr/>
              <a:t>4</a:t>
            </a:fld>
            <a:endParaRPr lang="en-US"/>
          </a:p>
        </p:txBody>
      </p:sp>
      <p:sp>
        <p:nvSpPr>
          <p:cNvPr id="1648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4867" name="Rectangle 3"/>
          <p:cNvSpPr>
            <a:spLocks noGrp="1" noChangeArrowheads="1"/>
          </p:cNvSpPr>
          <p:nvPr>
            <p:ph type="body" idx="1"/>
          </p:nvPr>
        </p:nvSpPr>
        <p:spPr/>
        <p:txBody>
          <a:bodyPr/>
          <a:lstStyle/>
          <a:p>
            <a:r>
              <a:rPr lang="en-US" dirty="0" smtClean="0"/>
              <a:t>Fix</a:t>
            </a:r>
            <a:r>
              <a:rPr lang="en-US" baseline="0" dirty="0" smtClean="0"/>
              <a:t> footer</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slide</a:t>
            </a:r>
            <a:r>
              <a:rPr lang="en-US" baseline="0" dirty="0" smtClean="0"/>
              <a:t> before this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116</a:t>
            </a:fld>
            <a:endParaRPr lang="en-US"/>
          </a:p>
        </p:txBody>
      </p:sp>
    </p:spTree>
    <p:extLst>
      <p:ext uri="{BB962C8B-B14F-4D97-AF65-F5344CB8AC3E}">
        <p14:creationId xmlns:p14="http://schemas.microsoft.com/office/powerpoint/2010/main" val="697956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Development Framework provides all of this infrastructure - handles</a:t>
            </a:r>
            <a:r>
              <a:rPr lang="en-US" baseline="0" dirty="0" smtClean="0"/>
              <a:t> </a:t>
            </a:r>
            <a:r>
              <a:rPr lang="en-US" dirty="0" smtClean="0"/>
              <a:t>HTTP requests, errors, logging, etc. </a:t>
            </a:r>
          </a:p>
          <a:p>
            <a:r>
              <a:rPr lang="en-US" dirty="0" smtClean="0"/>
              <a:t>Functionality to resolve a value set or read a code system</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129</a:t>
            </a:fld>
            <a:endParaRPr lang="en-US"/>
          </a:p>
        </p:txBody>
      </p:sp>
    </p:spTree>
    <p:extLst>
      <p:ext uri="{BB962C8B-B14F-4D97-AF65-F5344CB8AC3E}">
        <p14:creationId xmlns:p14="http://schemas.microsoft.com/office/powerpoint/2010/main" val="2067558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All open source</a:t>
            </a:r>
          </a:p>
          <a:p>
            <a:r>
              <a:rPr lang="en-US" dirty="0" smtClean="0"/>
              <a:t>Samples, downloadable</a:t>
            </a:r>
            <a:r>
              <a:rPr lang="en-US" baseline="0" dirty="0" smtClean="0"/>
              <a:t> code, tutorials, documentation</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130</a:t>
            </a:fld>
            <a:endParaRPr lang="en-US"/>
          </a:p>
        </p:txBody>
      </p:sp>
    </p:spTree>
    <p:extLst>
      <p:ext uri="{BB962C8B-B14F-4D97-AF65-F5344CB8AC3E}">
        <p14:creationId xmlns:p14="http://schemas.microsoft.com/office/powerpoint/2010/main" val="22088087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Started out as a prototype and turned One of first and Mostly fully featured implementation</a:t>
            </a:r>
            <a:endParaRPr lang="en-US" dirty="0" smtClean="0"/>
          </a:p>
          <a:p>
            <a:endParaRPr lang="en-US" dirty="0" smtClean="0"/>
          </a:p>
          <a:p>
            <a:r>
              <a:rPr lang="en-US" dirty="0" smtClean="0"/>
              <a:t>Cts2 functional</a:t>
            </a:r>
            <a:r>
              <a:rPr lang="en-US" baseline="0" dirty="0" smtClean="0"/>
              <a:t> profiles (only one to support Maintenance)</a:t>
            </a:r>
          </a:p>
        </p:txBody>
      </p:sp>
      <p:sp>
        <p:nvSpPr>
          <p:cNvPr id="4" name="Slide Number Placeholder 3"/>
          <p:cNvSpPr>
            <a:spLocks noGrp="1"/>
          </p:cNvSpPr>
          <p:nvPr>
            <p:ph type="sldNum" sz="quarter" idx="10"/>
          </p:nvPr>
        </p:nvSpPr>
        <p:spPr/>
        <p:txBody>
          <a:bodyPr/>
          <a:lstStyle/>
          <a:p>
            <a:fld id="{177B087D-07F9-E145-9FCB-0CF8E6C31733}" type="slidenum">
              <a:rPr lang="en-US" smtClean="0"/>
              <a:t>132</a:t>
            </a:fld>
            <a:endParaRPr lang="en-US"/>
          </a:p>
        </p:txBody>
      </p:sp>
    </p:spTree>
    <p:extLst>
      <p:ext uri="{BB962C8B-B14F-4D97-AF65-F5344CB8AC3E}">
        <p14:creationId xmlns:p14="http://schemas.microsoft.com/office/powerpoint/2010/main" val="3765661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NLM</a:t>
            </a:r>
            <a:r>
              <a:rPr lang="en-US" baseline="0" dirty="0" smtClean="0"/>
              <a:t> is the Value Set Authority repository for all meaningful use eMeasures.</a:t>
            </a:r>
          </a:p>
          <a:p>
            <a:r>
              <a:rPr lang="en-US" baseline="0" dirty="0" smtClean="0"/>
              <a:t>eMeasures are </a:t>
            </a:r>
          </a:p>
          <a:p>
            <a:r>
              <a:rPr lang="en-US" baseline="0" dirty="0" smtClean="0"/>
              <a:t> </a:t>
            </a:r>
            <a:endParaRPr lang="en-US" dirty="0" smtClean="0"/>
          </a:p>
          <a:p>
            <a:r>
              <a:rPr lang="en-US" dirty="0" smtClean="0"/>
              <a:t>An </a:t>
            </a:r>
            <a:r>
              <a:rPr lang="en-US" dirty="0" err="1" smtClean="0"/>
              <a:t>eMeasure</a:t>
            </a:r>
            <a:r>
              <a:rPr lang="en-US" baseline="0" dirty="0" smtClean="0"/>
              <a:t> (</a:t>
            </a:r>
            <a:r>
              <a:rPr lang="en-US" dirty="0" smtClean="0"/>
              <a:t>patients with diabetes or patients with hypertension) </a:t>
            </a:r>
            <a:r>
              <a:rPr lang="en-US" baseline="0" dirty="0" smtClean="0"/>
              <a:t>contains  one or more VS containing concepts.  These concepts identify the </a:t>
            </a:r>
            <a:r>
              <a:rPr lang="en-US" baseline="0" dirty="0" err="1" smtClean="0"/>
              <a:t>eMeasure</a:t>
            </a:r>
            <a:r>
              <a:rPr lang="en-US" baseline="0" dirty="0" smtClean="0"/>
              <a:t>.</a:t>
            </a:r>
          </a:p>
          <a:p>
            <a:endParaRPr lang="en-US" dirty="0" smtClean="0"/>
          </a:p>
          <a:p>
            <a:r>
              <a:rPr lang="en-US" dirty="0" smtClean="0"/>
              <a:t>We are</a:t>
            </a:r>
            <a:r>
              <a:rPr lang="en-US" baseline="0" dirty="0" smtClean="0"/>
              <a:t> currently mirroring the NLM VS using our eXist implementation --- and we are working on a new plugin to wrap their REST interfaces.</a:t>
            </a:r>
            <a:endParaRPr lang="en-US" dirty="0" smtClean="0"/>
          </a:p>
          <a:p>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133</a:t>
            </a:fld>
            <a:endParaRPr lang="en-US"/>
          </a:p>
        </p:txBody>
      </p:sp>
    </p:spTree>
    <p:extLst>
      <p:ext uri="{BB962C8B-B14F-4D97-AF65-F5344CB8AC3E}">
        <p14:creationId xmlns:p14="http://schemas.microsoft.com/office/powerpoint/2010/main" val="3322772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Repository</a:t>
            </a:r>
            <a:r>
              <a:rPr lang="en-US" baseline="0" dirty="0" smtClean="0"/>
              <a:t> for ontologies,</a:t>
            </a:r>
          </a:p>
          <a:p>
            <a:r>
              <a:rPr lang="en-US" baseline="0" dirty="0" smtClean="0"/>
              <a:t>Host ontologies. Provide tools to access the content</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134</a:t>
            </a:fld>
            <a:endParaRPr lang="en-US"/>
          </a:p>
        </p:txBody>
      </p:sp>
    </p:spTree>
    <p:extLst>
      <p:ext uri="{BB962C8B-B14F-4D97-AF65-F5344CB8AC3E}">
        <p14:creationId xmlns:p14="http://schemas.microsoft.com/office/powerpoint/2010/main" val="41022253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our experience with</a:t>
            </a:r>
            <a:r>
              <a:rPr lang="en-US" baseline="0" dirty="0" smtClean="0"/>
              <a:t> the eXist DB plugin, this was our next implementation into an existing </a:t>
            </a:r>
            <a:r>
              <a:rPr lang="en-US" baseline="0" dirty="0" err="1" smtClean="0"/>
              <a:t>datasource</a:t>
            </a:r>
            <a:endParaRPr lang="en-US" baseline="0" dirty="0" smtClean="0"/>
          </a:p>
          <a:p>
            <a:endParaRPr lang="en-US" dirty="0" smtClean="0"/>
          </a:p>
          <a:p>
            <a:r>
              <a:rPr lang="en-US" dirty="0" smtClean="0"/>
              <a:t>Entity, </a:t>
            </a:r>
            <a:r>
              <a:rPr lang="en-US" dirty="0" err="1" smtClean="0"/>
              <a:t>codesystem</a:t>
            </a:r>
            <a:r>
              <a:rPr lang="en-US" dirty="0" smtClean="0"/>
              <a:t>, </a:t>
            </a:r>
            <a:r>
              <a:rPr lang="en-US" dirty="0" err="1" smtClean="0"/>
              <a:t>codesystem</a:t>
            </a:r>
            <a:r>
              <a:rPr lang="en-US" dirty="0" smtClean="0"/>
              <a:t> version, value sets</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136</a:t>
            </a:fld>
            <a:endParaRPr lang="en-US"/>
          </a:p>
        </p:txBody>
      </p:sp>
    </p:spTree>
    <p:extLst>
      <p:ext uri="{BB962C8B-B14F-4D97-AF65-F5344CB8AC3E}">
        <p14:creationId xmlns:p14="http://schemas.microsoft.com/office/powerpoint/2010/main" val="6732930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NCBOs</a:t>
            </a:r>
            <a:r>
              <a:rPr lang="en-US" sz="1200" baseline="0" dirty="0" smtClean="0"/>
              <a:t> most recent implementation is RDF</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Resource Description Framework (RDF)</a:t>
            </a:r>
          </a:p>
          <a:p>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137</a:t>
            </a:fld>
            <a:endParaRPr lang="en-US"/>
          </a:p>
        </p:txBody>
      </p:sp>
    </p:spTree>
    <p:extLst>
      <p:ext uri="{BB962C8B-B14F-4D97-AF65-F5344CB8AC3E}">
        <p14:creationId xmlns:p14="http://schemas.microsoft.com/office/powerpoint/2010/main" val="1863184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Implementation</a:t>
            </a:r>
            <a:r>
              <a:rPr lang="en-US" baseline="0" dirty="0" smtClean="0"/>
              <a:t> not using the CTS2 Framework </a:t>
            </a:r>
          </a:p>
          <a:p>
            <a:r>
              <a:rPr lang="en-US" baseline="0" dirty="0" smtClean="0"/>
              <a:t>Did this to validate CTS2 could be implemented without the framework.</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138</a:t>
            </a:fld>
            <a:endParaRPr lang="en-US"/>
          </a:p>
        </p:txBody>
      </p:sp>
    </p:spTree>
    <p:extLst>
      <p:ext uri="{BB962C8B-B14F-4D97-AF65-F5344CB8AC3E}">
        <p14:creationId xmlns:p14="http://schemas.microsoft.com/office/powerpoint/2010/main" val="7202129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CTS2 Viewer Entities window and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informatics.mayo.edu</a:t>
            </a:r>
            <a:r>
              <a:rPr lang="en-US" dirty="0" smtClean="0"/>
              <a:t>/cts2/services/py4cts2/cts2/</a:t>
            </a:r>
          </a:p>
        </p:txBody>
      </p:sp>
      <p:sp>
        <p:nvSpPr>
          <p:cNvPr id="4" name="Slide Number Placeholder 3"/>
          <p:cNvSpPr>
            <a:spLocks noGrp="1"/>
          </p:cNvSpPr>
          <p:nvPr>
            <p:ph type="sldNum" sz="quarter" idx="10"/>
          </p:nvPr>
        </p:nvSpPr>
        <p:spPr/>
        <p:txBody>
          <a:bodyPr/>
          <a:lstStyle/>
          <a:p>
            <a:fld id="{177B087D-07F9-E145-9FCB-0CF8E6C31733}" type="slidenum">
              <a:rPr lang="en-US" smtClean="0"/>
              <a:t>139</a:t>
            </a:fld>
            <a:endParaRPr lang="en-US"/>
          </a:p>
        </p:txBody>
      </p:sp>
    </p:spTree>
    <p:extLst>
      <p:ext uri="{BB962C8B-B14F-4D97-AF65-F5344CB8AC3E}">
        <p14:creationId xmlns:p14="http://schemas.microsoft.com/office/powerpoint/2010/main" val="2422835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365DD8-D65B-9145-B47A-7AC63BE88985}" type="slidenum">
              <a:rPr lang="en-US"/>
              <a:pPr/>
              <a:t>5</a:t>
            </a:fld>
            <a:endParaRPr lang="en-US"/>
          </a:p>
        </p:txBody>
      </p:sp>
      <p:sp>
        <p:nvSpPr>
          <p:cNvPr id="1658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141</a:t>
            </a:fld>
            <a:endParaRPr lang="en-US"/>
          </a:p>
        </p:txBody>
      </p:sp>
    </p:spTree>
    <p:extLst>
      <p:ext uri="{BB962C8B-B14F-4D97-AF65-F5344CB8AC3E}">
        <p14:creationId xmlns:p14="http://schemas.microsoft.com/office/powerpoint/2010/main" val="20963885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using the MU </a:t>
            </a:r>
            <a:r>
              <a:rPr lang="en-US" dirty="0" err="1" smtClean="0"/>
              <a:t>eMeasure</a:t>
            </a:r>
            <a:r>
              <a:rPr lang="en-US" baseline="0" dirty="0" smtClean="0"/>
              <a:t> applying against patient data to find </a:t>
            </a:r>
            <a:r>
              <a:rPr lang="en-US" baseline="0" dirty="0" err="1" smtClean="0"/>
              <a:t>coharts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144</a:t>
            </a:fld>
            <a:endParaRPr lang="en-US"/>
          </a:p>
        </p:txBody>
      </p:sp>
    </p:spTree>
    <p:extLst>
      <p:ext uri="{BB962C8B-B14F-4D97-AF65-F5344CB8AC3E}">
        <p14:creationId xmlns:p14="http://schemas.microsoft.com/office/powerpoint/2010/main" val="26999215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the overall process of the the algorithm execution and the results.</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146</a:t>
            </a:fld>
            <a:endParaRPr lang="en-US"/>
          </a:p>
        </p:txBody>
      </p:sp>
    </p:spTree>
    <p:extLst>
      <p:ext uri="{BB962C8B-B14F-4D97-AF65-F5344CB8AC3E}">
        <p14:creationId xmlns:p14="http://schemas.microsoft.com/office/powerpoint/2010/main" val="23508510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Go to http://</a:t>
            </a:r>
            <a:r>
              <a:rPr lang="en-US" dirty="0" err="1" smtClean="0"/>
              <a:t>informatics.mayo.edu</a:t>
            </a:r>
            <a:r>
              <a:rPr lang="en-US" dirty="0" smtClean="0"/>
              <a:t>/cts2widgets/</a:t>
            </a:r>
            <a:r>
              <a:rPr lang="en-US" dirty="0" err="1" smtClean="0"/>
              <a:t>widgets.html</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151</a:t>
            </a:fld>
            <a:endParaRPr lang="en-US"/>
          </a:p>
        </p:txBody>
      </p:sp>
    </p:spTree>
    <p:extLst>
      <p:ext uri="{BB962C8B-B14F-4D97-AF65-F5344CB8AC3E}">
        <p14:creationId xmlns:p14="http://schemas.microsoft.com/office/powerpoint/2010/main" val="2848185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6D4FD0-811B-8648-81DC-99DF293C92D6}" type="slidenum">
              <a:rPr lang="en-US"/>
              <a:pPr/>
              <a:t>6</a:t>
            </a:fld>
            <a:endParaRPr lang="en-US"/>
          </a:p>
        </p:txBody>
      </p:sp>
      <p:sp>
        <p:nvSpPr>
          <p:cNvPr id="1669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6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56F024-596F-4742-8947-9A4269FB1F8C}" type="slidenum">
              <a:rPr lang="en-US"/>
              <a:pPr/>
              <a:t>7</a:t>
            </a:fld>
            <a:endParaRPr lang="en-US"/>
          </a:p>
        </p:txBody>
      </p:sp>
      <p:sp>
        <p:nvSpPr>
          <p:cNvPr id="1679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79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5DF34-14FD-BD4C-82B3-8DBA9A76CE4E}" type="slidenum">
              <a:rPr lang="en-US"/>
              <a:pPr/>
              <a:t>8</a:t>
            </a:fld>
            <a:endParaRPr lang="en-US"/>
          </a:p>
        </p:txBody>
      </p:sp>
      <p:sp>
        <p:nvSpPr>
          <p:cNvPr id="1689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8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E9C977-E888-A945-9566-AFF06CDD438E}" type="slidenum">
              <a:rPr lang="en-US"/>
              <a:pPr/>
              <a:t>9</a:t>
            </a:fld>
            <a:endParaRPr lang="en-US"/>
          </a:p>
        </p:txBody>
      </p:sp>
      <p:sp>
        <p:nvSpPr>
          <p:cNvPr id="1699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9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259FCB-E9C4-9E44-85C4-3C6930524375}" type="slidenum">
              <a:rPr lang="en-US"/>
              <a:pPr/>
              <a:t>10</a:t>
            </a:fld>
            <a:endParaRPr lang="en-US"/>
          </a:p>
        </p:txBody>
      </p:sp>
      <p:sp>
        <p:nvSpPr>
          <p:cNvPr id="179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79203"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0"/>
          <p:cNvGrpSpPr>
            <a:grpSpLocks/>
          </p:cNvGrpSpPr>
          <p:nvPr/>
        </p:nvGrpSpPr>
        <p:grpSpPr bwMode="auto">
          <a:xfrm>
            <a:off x="658813" y="684213"/>
            <a:ext cx="1263650" cy="1379537"/>
            <a:chOff x="3293" y="737"/>
            <a:chExt cx="796" cy="867"/>
          </a:xfrm>
        </p:grpSpPr>
        <p:sp>
          <p:nvSpPr>
            <p:cNvPr id="5" name="Freeform 19"/>
            <p:cNvSpPr>
              <a:spLocks noEditPoints="1"/>
            </p:cNvSpPr>
            <p:nvPr/>
          </p:nvSpPr>
          <p:spPr bwMode="auto">
            <a:xfrm>
              <a:off x="3413" y="1159"/>
              <a:ext cx="556" cy="445"/>
            </a:xfrm>
            <a:custGeom>
              <a:avLst/>
              <a:gdLst>
                <a:gd name="T0" fmla="*/ 438 w 359"/>
                <a:gd name="T1" fmla="*/ 0 h 287"/>
                <a:gd name="T2" fmla="*/ 321 w 359"/>
                <a:gd name="T3" fmla="*/ 0 h 287"/>
                <a:gd name="T4" fmla="*/ 321 w 359"/>
                <a:gd name="T5" fmla="*/ 133 h 287"/>
                <a:gd name="T6" fmla="*/ 378 w 359"/>
                <a:gd name="T7" fmla="*/ 265 h 287"/>
                <a:gd name="T8" fmla="*/ 378 w 359"/>
                <a:gd name="T9" fmla="*/ 247 h 287"/>
                <a:gd name="T10" fmla="*/ 347 w 359"/>
                <a:gd name="T11" fmla="*/ 149 h 287"/>
                <a:gd name="T12" fmla="*/ 347 w 359"/>
                <a:gd name="T13" fmla="*/ 115 h 287"/>
                <a:gd name="T14" fmla="*/ 392 w 359"/>
                <a:gd name="T15" fmla="*/ 115 h 287"/>
                <a:gd name="T16" fmla="*/ 392 w 359"/>
                <a:gd name="T17" fmla="*/ 265 h 287"/>
                <a:gd name="T18" fmla="*/ 279 w 359"/>
                <a:gd name="T19" fmla="*/ 434 h 287"/>
                <a:gd name="T20" fmla="*/ 164 w 359"/>
                <a:gd name="T21" fmla="*/ 274 h 287"/>
                <a:gd name="T22" fmla="*/ 234 w 359"/>
                <a:gd name="T23" fmla="*/ 133 h 287"/>
                <a:gd name="T24" fmla="*/ 234 w 359"/>
                <a:gd name="T25" fmla="*/ 115 h 287"/>
                <a:gd name="T26" fmla="*/ 279 w 359"/>
                <a:gd name="T27" fmla="*/ 115 h 287"/>
                <a:gd name="T28" fmla="*/ 307 w 359"/>
                <a:gd name="T29" fmla="*/ 115 h 287"/>
                <a:gd name="T30" fmla="*/ 307 w 359"/>
                <a:gd name="T31" fmla="*/ 87 h 287"/>
                <a:gd name="T32" fmla="*/ 279 w 359"/>
                <a:gd name="T33" fmla="*/ 87 h 287"/>
                <a:gd name="T34" fmla="*/ 234 w 359"/>
                <a:gd name="T35" fmla="*/ 87 h 287"/>
                <a:gd name="T36" fmla="*/ 234 w 359"/>
                <a:gd name="T37" fmla="*/ 87 h 287"/>
                <a:gd name="T38" fmla="*/ 208 w 359"/>
                <a:gd name="T39" fmla="*/ 87 h 287"/>
                <a:gd name="T40" fmla="*/ 208 w 359"/>
                <a:gd name="T41" fmla="*/ 87 h 287"/>
                <a:gd name="T42" fmla="*/ 138 w 359"/>
                <a:gd name="T43" fmla="*/ 87 h 287"/>
                <a:gd name="T44" fmla="*/ 138 w 359"/>
                <a:gd name="T45" fmla="*/ 247 h 287"/>
                <a:gd name="T46" fmla="*/ 138 w 359"/>
                <a:gd name="T47" fmla="*/ 262 h 287"/>
                <a:gd name="T48" fmla="*/ 138 w 359"/>
                <a:gd name="T49" fmla="*/ 262 h 287"/>
                <a:gd name="T50" fmla="*/ 164 w 359"/>
                <a:gd name="T51" fmla="*/ 240 h 287"/>
                <a:gd name="T52" fmla="*/ 164 w 359"/>
                <a:gd name="T53" fmla="*/ 240 h 287"/>
                <a:gd name="T54" fmla="*/ 164 w 359"/>
                <a:gd name="T55" fmla="*/ 115 h 287"/>
                <a:gd name="T56" fmla="*/ 208 w 359"/>
                <a:gd name="T57" fmla="*/ 115 h 287"/>
                <a:gd name="T58" fmla="*/ 208 w 359"/>
                <a:gd name="T59" fmla="*/ 115 h 287"/>
                <a:gd name="T60" fmla="*/ 208 w 359"/>
                <a:gd name="T61" fmla="*/ 149 h 287"/>
                <a:gd name="T62" fmla="*/ 116 w 359"/>
                <a:gd name="T63" fmla="*/ 288 h 287"/>
                <a:gd name="T64" fmla="*/ 26 w 359"/>
                <a:gd name="T65" fmla="*/ 149 h 287"/>
                <a:gd name="T66" fmla="*/ 26 w 359"/>
                <a:gd name="T67" fmla="*/ 28 h 287"/>
                <a:gd name="T68" fmla="*/ 116 w 359"/>
                <a:gd name="T69" fmla="*/ 28 h 287"/>
                <a:gd name="T70" fmla="*/ 208 w 359"/>
                <a:gd name="T71" fmla="*/ 28 h 287"/>
                <a:gd name="T72" fmla="*/ 208 w 359"/>
                <a:gd name="T73" fmla="*/ 74 h 287"/>
                <a:gd name="T74" fmla="*/ 234 w 359"/>
                <a:gd name="T75" fmla="*/ 74 h 287"/>
                <a:gd name="T76" fmla="*/ 234 w 359"/>
                <a:gd name="T77" fmla="*/ 0 h 287"/>
                <a:gd name="T78" fmla="*/ 116 w 359"/>
                <a:gd name="T79" fmla="*/ 0 h 287"/>
                <a:gd name="T80" fmla="*/ 0 w 359"/>
                <a:gd name="T81" fmla="*/ 0 h 287"/>
                <a:gd name="T82" fmla="*/ 0 w 359"/>
                <a:gd name="T83" fmla="*/ 133 h 287"/>
                <a:gd name="T84" fmla="*/ 116 w 359"/>
                <a:gd name="T85" fmla="*/ 298 h 287"/>
                <a:gd name="T86" fmla="*/ 141 w 359"/>
                <a:gd name="T87" fmla="*/ 288 h 287"/>
                <a:gd name="T88" fmla="*/ 279 w 359"/>
                <a:gd name="T89" fmla="*/ 445 h 287"/>
                <a:gd name="T90" fmla="*/ 417 w 359"/>
                <a:gd name="T91" fmla="*/ 288 h 287"/>
                <a:gd name="T92" fmla="*/ 438 w 359"/>
                <a:gd name="T93" fmla="*/ 298 h 287"/>
                <a:gd name="T94" fmla="*/ 556 w 359"/>
                <a:gd name="T95" fmla="*/ 133 h 287"/>
                <a:gd name="T96" fmla="*/ 556 w 359"/>
                <a:gd name="T97" fmla="*/ 0 h 287"/>
                <a:gd name="T98" fmla="*/ 438 w 359"/>
                <a:gd name="T99" fmla="*/ 0 h 287"/>
                <a:gd name="T100" fmla="*/ 528 w 359"/>
                <a:gd name="T101" fmla="*/ 149 h 287"/>
                <a:gd name="T102" fmla="*/ 438 w 359"/>
                <a:gd name="T103" fmla="*/ 288 h 287"/>
                <a:gd name="T104" fmla="*/ 418 w 359"/>
                <a:gd name="T105" fmla="*/ 278 h 287"/>
                <a:gd name="T106" fmla="*/ 420 w 359"/>
                <a:gd name="T107" fmla="*/ 247 h 287"/>
                <a:gd name="T108" fmla="*/ 420 w 359"/>
                <a:gd name="T109" fmla="*/ 87 h 287"/>
                <a:gd name="T110" fmla="*/ 347 w 359"/>
                <a:gd name="T111" fmla="*/ 87 h 287"/>
                <a:gd name="T112" fmla="*/ 347 w 359"/>
                <a:gd name="T113" fmla="*/ 28 h 287"/>
                <a:gd name="T114" fmla="*/ 438 w 359"/>
                <a:gd name="T115" fmla="*/ 28 h 287"/>
                <a:gd name="T116" fmla="*/ 528 w 359"/>
                <a:gd name="T117" fmla="*/ 28 h 287"/>
                <a:gd name="T118" fmla="*/ 528 w 359"/>
                <a:gd name="T119" fmla="*/ 149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6" name="Freeform 20"/>
            <p:cNvSpPr>
              <a:spLocks/>
            </p:cNvSpPr>
            <p:nvPr/>
          </p:nvSpPr>
          <p:spPr bwMode="auto">
            <a:xfrm>
              <a:off x="3456" y="939"/>
              <a:ext cx="118" cy="149"/>
            </a:xfrm>
            <a:custGeom>
              <a:avLst/>
              <a:gdLst>
                <a:gd name="T0" fmla="*/ 9 w 76"/>
                <a:gd name="T1" fmla="*/ 149 h 96"/>
                <a:gd name="T2" fmla="*/ 9 w 76"/>
                <a:gd name="T3" fmla="*/ 143 h 96"/>
                <a:gd name="T4" fmla="*/ 19 w 76"/>
                <a:gd name="T5" fmla="*/ 138 h 96"/>
                <a:gd name="T6" fmla="*/ 20 w 76"/>
                <a:gd name="T7" fmla="*/ 137 h 96"/>
                <a:gd name="T8" fmla="*/ 20 w 76"/>
                <a:gd name="T9" fmla="*/ 124 h 96"/>
                <a:gd name="T10" fmla="*/ 22 w 76"/>
                <a:gd name="T11" fmla="*/ 106 h 96"/>
                <a:gd name="T12" fmla="*/ 22 w 76"/>
                <a:gd name="T13" fmla="*/ 50 h 96"/>
                <a:gd name="T14" fmla="*/ 20 w 76"/>
                <a:gd name="T15" fmla="*/ 22 h 96"/>
                <a:gd name="T16" fmla="*/ 19 w 76"/>
                <a:gd name="T17" fmla="*/ 9 h 96"/>
                <a:gd name="T18" fmla="*/ 16 w 76"/>
                <a:gd name="T19" fmla="*/ 8 h 96"/>
                <a:gd name="T20" fmla="*/ 0 w 76"/>
                <a:gd name="T21" fmla="*/ 6 h 96"/>
                <a:gd name="T22" fmla="*/ 0 w 76"/>
                <a:gd name="T23" fmla="*/ 0 h 96"/>
                <a:gd name="T24" fmla="*/ 33 w 76"/>
                <a:gd name="T25" fmla="*/ 0 h 96"/>
                <a:gd name="T26" fmla="*/ 64 w 76"/>
                <a:gd name="T27" fmla="*/ 0 h 96"/>
                <a:gd name="T28" fmla="*/ 64 w 76"/>
                <a:gd name="T29" fmla="*/ 6 h 96"/>
                <a:gd name="T30" fmla="*/ 48 w 76"/>
                <a:gd name="T31" fmla="*/ 8 h 96"/>
                <a:gd name="T32" fmla="*/ 45 w 76"/>
                <a:gd name="T33" fmla="*/ 9 h 96"/>
                <a:gd name="T34" fmla="*/ 43 w 76"/>
                <a:gd name="T35" fmla="*/ 20 h 96"/>
                <a:gd name="T36" fmla="*/ 42 w 76"/>
                <a:gd name="T37" fmla="*/ 50 h 96"/>
                <a:gd name="T38" fmla="*/ 42 w 76"/>
                <a:gd name="T39" fmla="*/ 121 h 96"/>
                <a:gd name="T40" fmla="*/ 43 w 76"/>
                <a:gd name="T41" fmla="*/ 138 h 96"/>
                <a:gd name="T42" fmla="*/ 61 w 76"/>
                <a:gd name="T43" fmla="*/ 140 h 96"/>
                <a:gd name="T44" fmla="*/ 104 w 76"/>
                <a:gd name="T45" fmla="*/ 135 h 96"/>
                <a:gd name="T46" fmla="*/ 107 w 76"/>
                <a:gd name="T47" fmla="*/ 127 h 96"/>
                <a:gd name="T48" fmla="*/ 112 w 76"/>
                <a:gd name="T49" fmla="*/ 110 h 96"/>
                <a:gd name="T50" fmla="*/ 118 w 76"/>
                <a:gd name="T51" fmla="*/ 110 h 96"/>
                <a:gd name="T52" fmla="*/ 113 w 76"/>
                <a:gd name="T53" fmla="*/ 147 h 96"/>
                <a:gd name="T54" fmla="*/ 107 w 76"/>
                <a:gd name="T55" fmla="*/ 149 h 96"/>
                <a:gd name="T56" fmla="*/ 89 w 76"/>
                <a:gd name="T57" fmla="*/ 149 h 96"/>
                <a:gd name="T58" fmla="*/ 31 w 76"/>
                <a:gd name="T59" fmla="*/ 147 h 96"/>
                <a:gd name="T60" fmla="*/ 9 w 76"/>
                <a:gd name="T61" fmla="*/ 149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1"/>
            <p:cNvSpPr>
              <a:spLocks noEditPoints="1"/>
            </p:cNvSpPr>
            <p:nvPr/>
          </p:nvSpPr>
          <p:spPr bwMode="auto">
            <a:xfrm>
              <a:off x="3588" y="939"/>
              <a:ext cx="65" cy="149"/>
            </a:xfrm>
            <a:custGeom>
              <a:avLst/>
              <a:gdLst>
                <a:gd name="T0" fmla="*/ 65 w 42"/>
                <a:gd name="T1" fmla="*/ 141 h 96"/>
                <a:gd name="T2" fmla="*/ 65 w 42"/>
                <a:gd name="T3" fmla="*/ 149 h 96"/>
                <a:gd name="T4" fmla="*/ 34 w 42"/>
                <a:gd name="T5" fmla="*/ 147 h 96"/>
                <a:gd name="T6" fmla="*/ 0 w 42"/>
                <a:gd name="T7" fmla="*/ 149 h 96"/>
                <a:gd name="T8" fmla="*/ 0 w 42"/>
                <a:gd name="T9" fmla="*/ 141 h 96"/>
                <a:gd name="T10" fmla="*/ 15 w 42"/>
                <a:gd name="T11" fmla="*/ 141 h 96"/>
                <a:gd name="T12" fmla="*/ 20 w 42"/>
                <a:gd name="T13" fmla="*/ 138 h 96"/>
                <a:gd name="T14" fmla="*/ 22 w 42"/>
                <a:gd name="T15" fmla="*/ 129 h 96"/>
                <a:gd name="T16" fmla="*/ 22 w 42"/>
                <a:gd name="T17" fmla="*/ 98 h 96"/>
                <a:gd name="T18" fmla="*/ 22 w 42"/>
                <a:gd name="T19" fmla="*/ 50 h 96"/>
                <a:gd name="T20" fmla="*/ 22 w 42"/>
                <a:gd name="T21" fmla="*/ 22 h 96"/>
                <a:gd name="T22" fmla="*/ 20 w 42"/>
                <a:gd name="T23" fmla="*/ 9 h 96"/>
                <a:gd name="T24" fmla="*/ 15 w 42"/>
                <a:gd name="T25" fmla="*/ 8 h 96"/>
                <a:gd name="T26" fmla="*/ 0 w 42"/>
                <a:gd name="T27" fmla="*/ 6 h 96"/>
                <a:gd name="T28" fmla="*/ 0 w 42"/>
                <a:gd name="T29" fmla="*/ 0 h 96"/>
                <a:gd name="T30" fmla="*/ 33 w 42"/>
                <a:gd name="T31" fmla="*/ 0 h 96"/>
                <a:gd name="T32" fmla="*/ 65 w 42"/>
                <a:gd name="T33" fmla="*/ 0 h 96"/>
                <a:gd name="T34" fmla="*/ 65 w 42"/>
                <a:gd name="T35" fmla="*/ 6 h 96"/>
                <a:gd name="T36" fmla="*/ 50 w 42"/>
                <a:gd name="T37" fmla="*/ 8 h 96"/>
                <a:gd name="T38" fmla="*/ 45 w 42"/>
                <a:gd name="T39" fmla="*/ 9 h 96"/>
                <a:gd name="T40" fmla="*/ 43 w 42"/>
                <a:gd name="T41" fmla="*/ 20 h 96"/>
                <a:gd name="T42" fmla="*/ 43 w 42"/>
                <a:gd name="T43" fmla="*/ 50 h 96"/>
                <a:gd name="T44" fmla="*/ 43 w 42"/>
                <a:gd name="T45" fmla="*/ 98 h 96"/>
                <a:gd name="T46" fmla="*/ 43 w 42"/>
                <a:gd name="T47" fmla="*/ 126 h 96"/>
                <a:gd name="T48" fmla="*/ 45 w 42"/>
                <a:gd name="T49" fmla="*/ 138 h 96"/>
                <a:gd name="T50" fmla="*/ 50 w 42"/>
                <a:gd name="T51" fmla="*/ 141 h 96"/>
                <a:gd name="T52" fmla="*/ 65 w 42"/>
                <a:gd name="T53" fmla="*/ 141 h 96"/>
                <a:gd name="T54" fmla="*/ 43 w 42"/>
                <a:gd name="T55" fmla="*/ 20 h 96"/>
                <a:gd name="T56" fmla="*/ 43 w 42"/>
                <a:gd name="T57" fmla="*/ 50 h 96"/>
                <a:gd name="T58" fmla="*/ 43 w 42"/>
                <a:gd name="T59" fmla="*/ 98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2"/>
            <p:cNvSpPr>
              <a:spLocks/>
            </p:cNvSpPr>
            <p:nvPr/>
          </p:nvSpPr>
          <p:spPr bwMode="auto">
            <a:xfrm>
              <a:off x="3677" y="939"/>
              <a:ext cx="172" cy="152"/>
            </a:xfrm>
            <a:custGeom>
              <a:avLst/>
              <a:gdLst>
                <a:gd name="T0" fmla="*/ 0 w 111"/>
                <a:gd name="T1" fmla="*/ 149 h 98"/>
                <a:gd name="T2" fmla="*/ 0 w 111"/>
                <a:gd name="T3" fmla="*/ 141 h 98"/>
                <a:gd name="T4" fmla="*/ 15 w 111"/>
                <a:gd name="T5" fmla="*/ 140 h 98"/>
                <a:gd name="T6" fmla="*/ 17 w 111"/>
                <a:gd name="T7" fmla="*/ 138 h 98"/>
                <a:gd name="T8" fmla="*/ 19 w 111"/>
                <a:gd name="T9" fmla="*/ 127 h 98"/>
                <a:gd name="T10" fmla="*/ 20 w 111"/>
                <a:gd name="T11" fmla="*/ 104 h 98"/>
                <a:gd name="T12" fmla="*/ 20 w 111"/>
                <a:gd name="T13" fmla="*/ 19 h 98"/>
                <a:gd name="T14" fmla="*/ 20 w 111"/>
                <a:gd name="T15" fmla="*/ 14 h 98"/>
                <a:gd name="T16" fmla="*/ 15 w 111"/>
                <a:gd name="T17" fmla="*/ 9 h 98"/>
                <a:gd name="T18" fmla="*/ 11 w 111"/>
                <a:gd name="T19" fmla="*/ 6 h 98"/>
                <a:gd name="T20" fmla="*/ 0 w 111"/>
                <a:gd name="T21" fmla="*/ 6 h 98"/>
                <a:gd name="T22" fmla="*/ 0 w 111"/>
                <a:gd name="T23" fmla="*/ 0 h 98"/>
                <a:gd name="T24" fmla="*/ 23 w 111"/>
                <a:gd name="T25" fmla="*/ 0 h 98"/>
                <a:gd name="T26" fmla="*/ 40 w 111"/>
                <a:gd name="T27" fmla="*/ 0 h 98"/>
                <a:gd name="T28" fmla="*/ 53 w 111"/>
                <a:gd name="T29" fmla="*/ 17 h 98"/>
                <a:gd name="T30" fmla="*/ 76 w 111"/>
                <a:gd name="T31" fmla="*/ 43 h 98"/>
                <a:gd name="T32" fmla="*/ 108 w 111"/>
                <a:gd name="T33" fmla="*/ 81 h 98"/>
                <a:gd name="T34" fmla="*/ 133 w 111"/>
                <a:gd name="T35" fmla="*/ 110 h 98"/>
                <a:gd name="T36" fmla="*/ 143 w 111"/>
                <a:gd name="T37" fmla="*/ 121 h 98"/>
                <a:gd name="T38" fmla="*/ 143 w 111"/>
                <a:gd name="T39" fmla="*/ 45 h 98"/>
                <a:gd name="T40" fmla="*/ 143 w 111"/>
                <a:gd name="T41" fmla="*/ 20 h 98"/>
                <a:gd name="T42" fmla="*/ 141 w 111"/>
                <a:gd name="T43" fmla="*/ 9 h 98"/>
                <a:gd name="T44" fmla="*/ 139 w 111"/>
                <a:gd name="T45" fmla="*/ 8 h 98"/>
                <a:gd name="T46" fmla="*/ 124 w 111"/>
                <a:gd name="T47" fmla="*/ 6 h 98"/>
                <a:gd name="T48" fmla="*/ 124 w 111"/>
                <a:gd name="T49" fmla="*/ 0 h 98"/>
                <a:gd name="T50" fmla="*/ 150 w 111"/>
                <a:gd name="T51" fmla="*/ 0 h 98"/>
                <a:gd name="T52" fmla="*/ 172 w 111"/>
                <a:gd name="T53" fmla="*/ 0 h 98"/>
                <a:gd name="T54" fmla="*/ 172 w 111"/>
                <a:gd name="T55" fmla="*/ 6 h 98"/>
                <a:gd name="T56" fmla="*/ 158 w 111"/>
                <a:gd name="T57" fmla="*/ 8 h 98"/>
                <a:gd name="T58" fmla="*/ 155 w 111"/>
                <a:gd name="T59" fmla="*/ 9 h 98"/>
                <a:gd name="T60" fmla="*/ 153 w 111"/>
                <a:gd name="T61" fmla="*/ 20 h 98"/>
                <a:gd name="T62" fmla="*/ 153 w 111"/>
                <a:gd name="T63" fmla="*/ 45 h 98"/>
                <a:gd name="T64" fmla="*/ 153 w 111"/>
                <a:gd name="T65" fmla="*/ 95 h 98"/>
                <a:gd name="T66" fmla="*/ 153 w 111"/>
                <a:gd name="T67" fmla="*/ 152 h 98"/>
                <a:gd name="T68" fmla="*/ 143 w 111"/>
                <a:gd name="T69" fmla="*/ 152 h 98"/>
                <a:gd name="T70" fmla="*/ 141 w 111"/>
                <a:gd name="T71" fmla="*/ 149 h 98"/>
                <a:gd name="T72" fmla="*/ 138 w 111"/>
                <a:gd name="T73" fmla="*/ 147 h 98"/>
                <a:gd name="T74" fmla="*/ 135 w 111"/>
                <a:gd name="T75" fmla="*/ 144 h 98"/>
                <a:gd name="T76" fmla="*/ 121 w 111"/>
                <a:gd name="T77" fmla="*/ 129 h 98"/>
                <a:gd name="T78" fmla="*/ 107 w 111"/>
                <a:gd name="T79" fmla="*/ 112 h 98"/>
                <a:gd name="T80" fmla="*/ 29 w 111"/>
                <a:gd name="T81" fmla="*/ 22 h 98"/>
                <a:gd name="T82" fmla="*/ 29 w 111"/>
                <a:gd name="T83" fmla="*/ 102 h 98"/>
                <a:gd name="T84" fmla="*/ 31 w 111"/>
                <a:gd name="T85" fmla="*/ 127 h 98"/>
                <a:gd name="T86" fmla="*/ 31 w 111"/>
                <a:gd name="T87" fmla="*/ 138 h 98"/>
                <a:gd name="T88" fmla="*/ 34 w 111"/>
                <a:gd name="T89" fmla="*/ 140 h 98"/>
                <a:gd name="T90" fmla="*/ 50 w 111"/>
                <a:gd name="T91" fmla="*/ 141 h 98"/>
                <a:gd name="T92" fmla="*/ 50 w 111"/>
                <a:gd name="T93" fmla="*/ 149 h 98"/>
                <a:gd name="T94" fmla="*/ 28 w 111"/>
                <a:gd name="T95" fmla="*/ 147 h 98"/>
                <a:gd name="T96" fmla="*/ 0 w 111"/>
                <a:gd name="T97" fmla="*/ 14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3"/>
            <p:cNvSpPr>
              <a:spLocks/>
            </p:cNvSpPr>
            <p:nvPr/>
          </p:nvSpPr>
          <p:spPr bwMode="auto">
            <a:xfrm>
              <a:off x="3869" y="939"/>
              <a:ext cx="64" cy="149"/>
            </a:xfrm>
            <a:custGeom>
              <a:avLst/>
              <a:gdLst>
                <a:gd name="T0" fmla="*/ 64 w 41"/>
                <a:gd name="T1" fmla="*/ 141 h 96"/>
                <a:gd name="T2" fmla="*/ 64 w 41"/>
                <a:gd name="T3" fmla="*/ 149 h 96"/>
                <a:gd name="T4" fmla="*/ 33 w 41"/>
                <a:gd name="T5" fmla="*/ 147 h 96"/>
                <a:gd name="T6" fmla="*/ 0 w 41"/>
                <a:gd name="T7" fmla="*/ 149 h 96"/>
                <a:gd name="T8" fmla="*/ 0 w 41"/>
                <a:gd name="T9" fmla="*/ 141 h 96"/>
                <a:gd name="T10" fmla="*/ 16 w 41"/>
                <a:gd name="T11" fmla="*/ 141 h 96"/>
                <a:gd name="T12" fmla="*/ 19 w 41"/>
                <a:gd name="T13" fmla="*/ 138 h 96"/>
                <a:gd name="T14" fmla="*/ 20 w 41"/>
                <a:gd name="T15" fmla="*/ 129 h 96"/>
                <a:gd name="T16" fmla="*/ 22 w 41"/>
                <a:gd name="T17" fmla="*/ 98 h 96"/>
                <a:gd name="T18" fmla="*/ 22 w 41"/>
                <a:gd name="T19" fmla="*/ 50 h 96"/>
                <a:gd name="T20" fmla="*/ 20 w 41"/>
                <a:gd name="T21" fmla="*/ 22 h 96"/>
                <a:gd name="T22" fmla="*/ 19 w 41"/>
                <a:gd name="T23" fmla="*/ 9 h 96"/>
                <a:gd name="T24" fmla="*/ 16 w 41"/>
                <a:gd name="T25" fmla="*/ 8 h 96"/>
                <a:gd name="T26" fmla="*/ 0 w 41"/>
                <a:gd name="T27" fmla="*/ 6 h 96"/>
                <a:gd name="T28" fmla="*/ 0 w 41"/>
                <a:gd name="T29" fmla="*/ 0 h 96"/>
                <a:gd name="T30" fmla="*/ 31 w 41"/>
                <a:gd name="T31" fmla="*/ 0 h 96"/>
                <a:gd name="T32" fmla="*/ 64 w 41"/>
                <a:gd name="T33" fmla="*/ 0 h 96"/>
                <a:gd name="T34" fmla="*/ 64 w 41"/>
                <a:gd name="T35" fmla="*/ 6 h 96"/>
                <a:gd name="T36" fmla="*/ 48 w 41"/>
                <a:gd name="T37" fmla="*/ 8 h 96"/>
                <a:gd name="T38" fmla="*/ 44 w 41"/>
                <a:gd name="T39" fmla="*/ 9 h 96"/>
                <a:gd name="T40" fmla="*/ 42 w 41"/>
                <a:gd name="T41" fmla="*/ 20 h 96"/>
                <a:gd name="T42" fmla="*/ 42 w 41"/>
                <a:gd name="T43" fmla="*/ 50 h 96"/>
                <a:gd name="T44" fmla="*/ 42 w 41"/>
                <a:gd name="T45" fmla="*/ 98 h 96"/>
                <a:gd name="T46" fmla="*/ 42 w 41"/>
                <a:gd name="T47" fmla="*/ 126 h 96"/>
                <a:gd name="T48" fmla="*/ 44 w 41"/>
                <a:gd name="T49" fmla="*/ 138 h 96"/>
                <a:gd name="T50" fmla="*/ 48 w 41"/>
                <a:gd name="T51" fmla="*/ 141 h 96"/>
                <a:gd name="T52" fmla="*/ 64 w 41"/>
                <a:gd name="T53" fmla="*/ 141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4"/>
            <p:cNvSpPr>
              <a:spLocks/>
            </p:cNvSpPr>
            <p:nvPr/>
          </p:nvSpPr>
          <p:spPr bwMode="auto">
            <a:xfrm>
              <a:off x="394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2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5"/>
            <p:cNvSpPr>
              <a:spLocks/>
            </p:cNvSpPr>
            <p:nvPr/>
          </p:nvSpPr>
          <p:spPr bwMode="auto">
            <a:xfrm>
              <a:off x="329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4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6"/>
            <p:cNvSpPr>
              <a:spLocks/>
            </p:cNvSpPr>
            <p:nvPr/>
          </p:nvSpPr>
          <p:spPr bwMode="auto">
            <a:xfrm>
              <a:off x="3357" y="740"/>
              <a:ext cx="201" cy="151"/>
            </a:xfrm>
            <a:custGeom>
              <a:avLst/>
              <a:gdLst>
                <a:gd name="T0" fmla="*/ 0 w 130"/>
                <a:gd name="T1" fmla="*/ 6 h 97"/>
                <a:gd name="T2" fmla="*/ 0 w 130"/>
                <a:gd name="T3" fmla="*/ 0 h 97"/>
                <a:gd name="T4" fmla="*/ 22 w 130"/>
                <a:gd name="T5" fmla="*/ 0 h 97"/>
                <a:gd name="T6" fmla="*/ 42 w 130"/>
                <a:gd name="T7" fmla="*/ 0 h 97"/>
                <a:gd name="T8" fmla="*/ 59 w 130"/>
                <a:gd name="T9" fmla="*/ 37 h 97"/>
                <a:gd name="T10" fmla="*/ 101 w 130"/>
                <a:gd name="T11" fmla="*/ 118 h 97"/>
                <a:gd name="T12" fmla="*/ 138 w 130"/>
                <a:gd name="T13" fmla="*/ 44 h 97"/>
                <a:gd name="T14" fmla="*/ 158 w 130"/>
                <a:gd name="T15" fmla="*/ 0 h 97"/>
                <a:gd name="T16" fmla="*/ 178 w 130"/>
                <a:gd name="T17" fmla="*/ 0 h 97"/>
                <a:gd name="T18" fmla="*/ 201 w 130"/>
                <a:gd name="T19" fmla="*/ 0 h 97"/>
                <a:gd name="T20" fmla="*/ 201 w 130"/>
                <a:gd name="T21" fmla="*/ 6 h 97"/>
                <a:gd name="T22" fmla="*/ 186 w 130"/>
                <a:gd name="T23" fmla="*/ 8 h 97"/>
                <a:gd name="T24" fmla="*/ 182 w 130"/>
                <a:gd name="T25" fmla="*/ 11 h 97"/>
                <a:gd name="T26" fmla="*/ 181 w 130"/>
                <a:gd name="T27" fmla="*/ 20 h 97"/>
                <a:gd name="T28" fmla="*/ 179 w 130"/>
                <a:gd name="T29" fmla="*/ 50 h 97"/>
                <a:gd name="T30" fmla="*/ 179 w 130"/>
                <a:gd name="T31" fmla="*/ 98 h 97"/>
                <a:gd name="T32" fmla="*/ 181 w 130"/>
                <a:gd name="T33" fmla="*/ 126 h 97"/>
                <a:gd name="T34" fmla="*/ 182 w 130"/>
                <a:gd name="T35" fmla="*/ 139 h 97"/>
                <a:gd name="T36" fmla="*/ 186 w 130"/>
                <a:gd name="T37" fmla="*/ 140 h 97"/>
                <a:gd name="T38" fmla="*/ 201 w 130"/>
                <a:gd name="T39" fmla="*/ 142 h 97"/>
                <a:gd name="T40" fmla="*/ 201 w 130"/>
                <a:gd name="T41" fmla="*/ 148 h 97"/>
                <a:gd name="T42" fmla="*/ 170 w 130"/>
                <a:gd name="T43" fmla="*/ 148 h 97"/>
                <a:gd name="T44" fmla="*/ 138 w 130"/>
                <a:gd name="T45" fmla="*/ 148 h 97"/>
                <a:gd name="T46" fmla="*/ 138 w 130"/>
                <a:gd name="T47" fmla="*/ 142 h 97"/>
                <a:gd name="T48" fmla="*/ 155 w 130"/>
                <a:gd name="T49" fmla="*/ 140 h 97"/>
                <a:gd name="T50" fmla="*/ 158 w 130"/>
                <a:gd name="T51" fmla="*/ 139 h 97"/>
                <a:gd name="T52" fmla="*/ 159 w 130"/>
                <a:gd name="T53" fmla="*/ 128 h 97"/>
                <a:gd name="T54" fmla="*/ 159 w 130"/>
                <a:gd name="T55" fmla="*/ 98 h 97"/>
                <a:gd name="T56" fmla="*/ 159 w 130"/>
                <a:gd name="T57" fmla="*/ 22 h 97"/>
                <a:gd name="T58" fmla="*/ 122 w 130"/>
                <a:gd name="T59" fmla="*/ 97 h 97"/>
                <a:gd name="T60" fmla="*/ 108 w 130"/>
                <a:gd name="T61" fmla="*/ 126 h 97"/>
                <a:gd name="T62" fmla="*/ 97 w 130"/>
                <a:gd name="T63" fmla="*/ 151 h 97"/>
                <a:gd name="T64" fmla="*/ 93 w 130"/>
                <a:gd name="T65" fmla="*/ 151 h 97"/>
                <a:gd name="T66" fmla="*/ 91 w 130"/>
                <a:gd name="T67" fmla="*/ 145 h 97"/>
                <a:gd name="T68" fmla="*/ 83 w 130"/>
                <a:gd name="T69" fmla="*/ 129 h 97"/>
                <a:gd name="T70" fmla="*/ 31 w 130"/>
                <a:gd name="T71" fmla="*/ 25 h 97"/>
                <a:gd name="T72" fmla="*/ 31 w 130"/>
                <a:gd name="T73" fmla="*/ 98 h 97"/>
                <a:gd name="T74" fmla="*/ 31 w 130"/>
                <a:gd name="T75" fmla="*/ 126 h 97"/>
                <a:gd name="T76" fmla="*/ 34 w 130"/>
                <a:gd name="T77" fmla="*/ 139 h 97"/>
                <a:gd name="T78" fmla="*/ 37 w 130"/>
                <a:gd name="T79" fmla="*/ 140 h 97"/>
                <a:gd name="T80" fmla="*/ 53 w 130"/>
                <a:gd name="T81" fmla="*/ 142 h 97"/>
                <a:gd name="T82" fmla="*/ 53 w 130"/>
                <a:gd name="T83" fmla="*/ 148 h 97"/>
                <a:gd name="T84" fmla="*/ 26 w 130"/>
                <a:gd name="T85" fmla="*/ 148 h 97"/>
                <a:gd name="T86" fmla="*/ 0 w 130"/>
                <a:gd name="T87" fmla="*/ 148 h 97"/>
                <a:gd name="T88" fmla="*/ 0 w 130"/>
                <a:gd name="T89" fmla="*/ 142 h 97"/>
                <a:gd name="T90" fmla="*/ 15 w 130"/>
                <a:gd name="T91" fmla="*/ 140 h 97"/>
                <a:gd name="T92" fmla="*/ 19 w 130"/>
                <a:gd name="T93" fmla="*/ 139 h 97"/>
                <a:gd name="T94" fmla="*/ 20 w 130"/>
                <a:gd name="T95" fmla="*/ 128 h 97"/>
                <a:gd name="T96" fmla="*/ 22 w 130"/>
                <a:gd name="T97" fmla="*/ 98 h 97"/>
                <a:gd name="T98" fmla="*/ 22 w 130"/>
                <a:gd name="T99" fmla="*/ 50 h 97"/>
                <a:gd name="T100" fmla="*/ 20 w 130"/>
                <a:gd name="T101" fmla="*/ 22 h 97"/>
                <a:gd name="T102" fmla="*/ 19 w 130"/>
                <a:gd name="T103" fmla="*/ 11 h 97"/>
                <a:gd name="T104" fmla="*/ 15 w 130"/>
                <a:gd name="T105" fmla="*/ 8 h 97"/>
                <a:gd name="T106" fmla="*/ 0 w 130"/>
                <a:gd name="T107" fmla="*/ 6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7"/>
            <p:cNvSpPr>
              <a:spLocks noEditPoints="1"/>
            </p:cNvSpPr>
            <p:nvPr/>
          </p:nvSpPr>
          <p:spPr bwMode="auto">
            <a:xfrm>
              <a:off x="3566" y="738"/>
              <a:ext cx="166" cy="149"/>
            </a:xfrm>
            <a:custGeom>
              <a:avLst/>
              <a:gdLst>
                <a:gd name="T0" fmla="*/ 23 w 107"/>
                <a:gd name="T1" fmla="*/ 149 h 96"/>
                <a:gd name="T2" fmla="*/ 51 w 107"/>
                <a:gd name="T3" fmla="*/ 149 h 96"/>
                <a:gd name="T4" fmla="*/ 51 w 107"/>
                <a:gd name="T5" fmla="*/ 143 h 96"/>
                <a:gd name="T6" fmla="*/ 37 w 107"/>
                <a:gd name="T7" fmla="*/ 143 h 96"/>
                <a:gd name="T8" fmla="*/ 33 w 107"/>
                <a:gd name="T9" fmla="*/ 140 h 96"/>
                <a:gd name="T10" fmla="*/ 33 w 107"/>
                <a:gd name="T11" fmla="*/ 138 h 96"/>
                <a:gd name="T12" fmla="*/ 36 w 107"/>
                <a:gd name="T13" fmla="*/ 127 h 96"/>
                <a:gd name="T14" fmla="*/ 47 w 107"/>
                <a:gd name="T15" fmla="*/ 101 h 96"/>
                <a:gd name="T16" fmla="*/ 110 w 107"/>
                <a:gd name="T17" fmla="*/ 101 h 96"/>
                <a:gd name="T18" fmla="*/ 124 w 107"/>
                <a:gd name="T19" fmla="*/ 132 h 96"/>
                <a:gd name="T20" fmla="*/ 126 w 107"/>
                <a:gd name="T21" fmla="*/ 138 h 96"/>
                <a:gd name="T22" fmla="*/ 124 w 107"/>
                <a:gd name="T23" fmla="*/ 141 h 96"/>
                <a:gd name="T24" fmla="*/ 121 w 107"/>
                <a:gd name="T25" fmla="*/ 143 h 96"/>
                <a:gd name="T26" fmla="*/ 105 w 107"/>
                <a:gd name="T27" fmla="*/ 143 h 96"/>
                <a:gd name="T28" fmla="*/ 105 w 107"/>
                <a:gd name="T29" fmla="*/ 149 h 96"/>
                <a:gd name="T30" fmla="*/ 141 w 107"/>
                <a:gd name="T31" fmla="*/ 149 h 96"/>
                <a:gd name="T32" fmla="*/ 166 w 107"/>
                <a:gd name="T33" fmla="*/ 149 h 96"/>
                <a:gd name="T34" fmla="*/ 166 w 107"/>
                <a:gd name="T35" fmla="*/ 143 h 96"/>
                <a:gd name="T36" fmla="*/ 154 w 107"/>
                <a:gd name="T37" fmla="*/ 141 h 96"/>
                <a:gd name="T38" fmla="*/ 149 w 107"/>
                <a:gd name="T39" fmla="*/ 137 h 96"/>
                <a:gd name="T40" fmla="*/ 135 w 107"/>
                <a:gd name="T41" fmla="*/ 106 h 96"/>
                <a:gd name="T42" fmla="*/ 87 w 107"/>
                <a:gd name="T43" fmla="*/ 0 h 96"/>
                <a:gd name="T44" fmla="*/ 81 w 107"/>
                <a:gd name="T45" fmla="*/ 0 h 96"/>
                <a:gd name="T46" fmla="*/ 62 w 107"/>
                <a:gd name="T47" fmla="*/ 43 h 96"/>
                <a:gd name="T48" fmla="*/ 34 w 107"/>
                <a:gd name="T49" fmla="*/ 102 h 96"/>
                <a:gd name="T50" fmla="*/ 20 w 107"/>
                <a:gd name="T51" fmla="*/ 132 h 96"/>
                <a:gd name="T52" fmla="*/ 14 w 107"/>
                <a:gd name="T53" fmla="*/ 140 h 96"/>
                <a:gd name="T54" fmla="*/ 11 w 107"/>
                <a:gd name="T55" fmla="*/ 143 h 96"/>
                <a:gd name="T56" fmla="*/ 0 w 107"/>
                <a:gd name="T57" fmla="*/ 143 h 96"/>
                <a:gd name="T58" fmla="*/ 0 w 107"/>
                <a:gd name="T59" fmla="*/ 149 h 96"/>
                <a:gd name="T60" fmla="*/ 23 w 107"/>
                <a:gd name="T61" fmla="*/ 149 h 96"/>
                <a:gd name="T62" fmla="*/ 79 w 107"/>
                <a:gd name="T63" fmla="*/ 28 h 96"/>
                <a:gd name="T64" fmla="*/ 105 w 107"/>
                <a:gd name="T65" fmla="*/ 92 h 96"/>
                <a:gd name="T66" fmla="*/ 51 w 107"/>
                <a:gd name="T67" fmla="*/ 92 h 96"/>
                <a:gd name="T68" fmla="*/ 79 w 107"/>
                <a:gd name="T69" fmla="*/ 28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8"/>
            <p:cNvSpPr>
              <a:spLocks/>
            </p:cNvSpPr>
            <p:nvPr/>
          </p:nvSpPr>
          <p:spPr bwMode="auto">
            <a:xfrm>
              <a:off x="3703" y="740"/>
              <a:ext cx="163" cy="147"/>
            </a:xfrm>
            <a:custGeom>
              <a:avLst/>
              <a:gdLst>
                <a:gd name="T0" fmla="*/ 120 w 105"/>
                <a:gd name="T1" fmla="*/ 22 h 95"/>
                <a:gd name="T2" fmla="*/ 127 w 105"/>
                <a:gd name="T3" fmla="*/ 11 h 95"/>
                <a:gd name="T4" fmla="*/ 124 w 105"/>
                <a:gd name="T5" fmla="*/ 8 h 95"/>
                <a:gd name="T6" fmla="*/ 109 w 105"/>
                <a:gd name="T7" fmla="*/ 6 h 95"/>
                <a:gd name="T8" fmla="*/ 109 w 105"/>
                <a:gd name="T9" fmla="*/ 0 h 95"/>
                <a:gd name="T10" fmla="*/ 138 w 105"/>
                <a:gd name="T11" fmla="*/ 0 h 95"/>
                <a:gd name="T12" fmla="*/ 163 w 105"/>
                <a:gd name="T13" fmla="*/ 0 h 95"/>
                <a:gd name="T14" fmla="*/ 163 w 105"/>
                <a:gd name="T15" fmla="*/ 6 h 95"/>
                <a:gd name="T16" fmla="*/ 149 w 105"/>
                <a:gd name="T17" fmla="*/ 8 h 95"/>
                <a:gd name="T18" fmla="*/ 143 w 105"/>
                <a:gd name="T19" fmla="*/ 11 h 95"/>
                <a:gd name="T20" fmla="*/ 135 w 105"/>
                <a:gd name="T21" fmla="*/ 20 h 95"/>
                <a:gd name="T22" fmla="*/ 102 w 105"/>
                <a:gd name="T23" fmla="*/ 67 h 95"/>
                <a:gd name="T24" fmla="*/ 92 w 105"/>
                <a:gd name="T25" fmla="*/ 84 h 95"/>
                <a:gd name="T26" fmla="*/ 92 w 105"/>
                <a:gd name="T27" fmla="*/ 90 h 95"/>
                <a:gd name="T28" fmla="*/ 92 w 105"/>
                <a:gd name="T29" fmla="*/ 97 h 95"/>
                <a:gd name="T30" fmla="*/ 92 w 105"/>
                <a:gd name="T31" fmla="*/ 125 h 95"/>
                <a:gd name="T32" fmla="*/ 93 w 105"/>
                <a:gd name="T33" fmla="*/ 138 h 95"/>
                <a:gd name="T34" fmla="*/ 98 w 105"/>
                <a:gd name="T35" fmla="*/ 139 h 95"/>
                <a:gd name="T36" fmla="*/ 113 w 105"/>
                <a:gd name="T37" fmla="*/ 141 h 95"/>
                <a:gd name="T38" fmla="*/ 113 w 105"/>
                <a:gd name="T39" fmla="*/ 147 h 95"/>
                <a:gd name="T40" fmla="*/ 82 w 105"/>
                <a:gd name="T41" fmla="*/ 147 h 95"/>
                <a:gd name="T42" fmla="*/ 50 w 105"/>
                <a:gd name="T43" fmla="*/ 147 h 95"/>
                <a:gd name="T44" fmla="*/ 50 w 105"/>
                <a:gd name="T45" fmla="*/ 141 h 95"/>
                <a:gd name="T46" fmla="*/ 65 w 105"/>
                <a:gd name="T47" fmla="*/ 139 h 95"/>
                <a:gd name="T48" fmla="*/ 68 w 105"/>
                <a:gd name="T49" fmla="*/ 138 h 95"/>
                <a:gd name="T50" fmla="*/ 70 w 105"/>
                <a:gd name="T51" fmla="*/ 127 h 95"/>
                <a:gd name="T52" fmla="*/ 71 w 105"/>
                <a:gd name="T53" fmla="*/ 97 h 95"/>
                <a:gd name="T54" fmla="*/ 71 w 105"/>
                <a:gd name="T55" fmla="*/ 87 h 95"/>
                <a:gd name="T56" fmla="*/ 67 w 105"/>
                <a:gd name="T57" fmla="*/ 77 h 95"/>
                <a:gd name="T58" fmla="*/ 54 w 105"/>
                <a:gd name="T59" fmla="*/ 60 h 95"/>
                <a:gd name="T60" fmla="*/ 26 w 105"/>
                <a:gd name="T61" fmla="*/ 20 h 95"/>
                <a:gd name="T62" fmla="*/ 20 w 105"/>
                <a:gd name="T63" fmla="*/ 11 h 95"/>
                <a:gd name="T64" fmla="*/ 14 w 105"/>
                <a:gd name="T65" fmla="*/ 8 h 95"/>
                <a:gd name="T66" fmla="*/ 0 w 105"/>
                <a:gd name="T67" fmla="*/ 6 h 95"/>
                <a:gd name="T68" fmla="*/ 0 w 105"/>
                <a:gd name="T69" fmla="*/ 0 h 95"/>
                <a:gd name="T70" fmla="*/ 26 w 105"/>
                <a:gd name="T71" fmla="*/ 0 h 95"/>
                <a:gd name="T72" fmla="*/ 67 w 105"/>
                <a:gd name="T73" fmla="*/ 0 h 95"/>
                <a:gd name="T74" fmla="*/ 67 w 105"/>
                <a:gd name="T75" fmla="*/ 6 h 95"/>
                <a:gd name="T76" fmla="*/ 50 w 105"/>
                <a:gd name="T77" fmla="*/ 8 h 95"/>
                <a:gd name="T78" fmla="*/ 47 w 105"/>
                <a:gd name="T79" fmla="*/ 11 h 95"/>
                <a:gd name="T80" fmla="*/ 53 w 105"/>
                <a:gd name="T81" fmla="*/ 22 h 95"/>
                <a:gd name="T82" fmla="*/ 85 w 105"/>
                <a:gd name="T83" fmla="*/ 74 h 95"/>
                <a:gd name="T84" fmla="*/ 120 w 105"/>
                <a:gd name="T85" fmla="*/ 22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9"/>
            <p:cNvSpPr>
              <a:spLocks noEditPoints="1"/>
            </p:cNvSpPr>
            <p:nvPr/>
          </p:nvSpPr>
          <p:spPr bwMode="auto">
            <a:xfrm>
              <a:off x="3860" y="737"/>
              <a:ext cx="164" cy="154"/>
            </a:xfrm>
            <a:custGeom>
              <a:avLst/>
              <a:gdLst>
                <a:gd name="T0" fmla="*/ 29 w 106"/>
                <a:gd name="T1" fmla="*/ 37 h 99"/>
                <a:gd name="T2" fmla="*/ 48 w 106"/>
                <a:gd name="T3" fmla="*/ 16 h 99"/>
                <a:gd name="T4" fmla="*/ 79 w 106"/>
                <a:gd name="T5" fmla="*/ 8 h 99"/>
                <a:gd name="T6" fmla="*/ 102 w 106"/>
                <a:gd name="T7" fmla="*/ 12 h 99"/>
                <a:gd name="T8" fmla="*/ 118 w 106"/>
                <a:gd name="T9" fmla="*/ 20 h 99"/>
                <a:gd name="T10" fmla="*/ 130 w 106"/>
                <a:gd name="T11" fmla="*/ 33 h 99"/>
                <a:gd name="T12" fmla="*/ 136 w 106"/>
                <a:gd name="T13" fmla="*/ 48 h 99"/>
                <a:gd name="T14" fmla="*/ 141 w 106"/>
                <a:gd name="T15" fmla="*/ 79 h 99"/>
                <a:gd name="T16" fmla="*/ 135 w 106"/>
                <a:gd name="T17" fmla="*/ 114 h 99"/>
                <a:gd name="T18" fmla="*/ 116 w 106"/>
                <a:gd name="T19" fmla="*/ 137 h 99"/>
                <a:gd name="T20" fmla="*/ 85 w 106"/>
                <a:gd name="T21" fmla="*/ 145 h 99"/>
                <a:gd name="T22" fmla="*/ 62 w 106"/>
                <a:gd name="T23" fmla="*/ 142 h 99"/>
                <a:gd name="T24" fmla="*/ 43 w 106"/>
                <a:gd name="T25" fmla="*/ 128 h 99"/>
                <a:gd name="T26" fmla="*/ 29 w 106"/>
                <a:gd name="T27" fmla="*/ 107 h 99"/>
                <a:gd name="T28" fmla="*/ 25 w 106"/>
                <a:gd name="T29" fmla="*/ 89 h 99"/>
                <a:gd name="T30" fmla="*/ 22 w 106"/>
                <a:gd name="T31" fmla="*/ 70 h 99"/>
                <a:gd name="T32" fmla="*/ 29 w 106"/>
                <a:gd name="T33" fmla="*/ 37 h 99"/>
                <a:gd name="T34" fmla="*/ 5 w 106"/>
                <a:gd name="T35" fmla="*/ 107 h 99"/>
                <a:gd name="T36" fmla="*/ 20 w 106"/>
                <a:gd name="T37" fmla="*/ 134 h 99"/>
                <a:gd name="T38" fmla="*/ 45 w 106"/>
                <a:gd name="T39" fmla="*/ 149 h 99"/>
                <a:gd name="T40" fmla="*/ 77 w 106"/>
                <a:gd name="T41" fmla="*/ 154 h 99"/>
                <a:gd name="T42" fmla="*/ 139 w 106"/>
                <a:gd name="T43" fmla="*/ 131 h 99"/>
                <a:gd name="T44" fmla="*/ 164 w 106"/>
                <a:gd name="T45" fmla="*/ 72 h 99"/>
                <a:gd name="T46" fmla="*/ 162 w 106"/>
                <a:gd name="T47" fmla="*/ 51 h 99"/>
                <a:gd name="T48" fmla="*/ 156 w 106"/>
                <a:gd name="T49" fmla="*/ 34 h 99"/>
                <a:gd name="T50" fmla="*/ 141 w 106"/>
                <a:gd name="T51" fmla="*/ 17 h 99"/>
                <a:gd name="T52" fmla="*/ 116 w 106"/>
                <a:gd name="T53" fmla="*/ 5 h 99"/>
                <a:gd name="T54" fmla="*/ 84 w 106"/>
                <a:gd name="T55" fmla="*/ 0 h 99"/>
                <a:gd name="T56" fmla="*/ 50 w 106"/>
                <a:gd name="T57" fmla="*/ 5 h 99"/>
                <a:gd name="T58" fmla="*/ 22 w 106"/>
                <a:gd name="T59" fmla="*/ 22 h 99"/>
                <a:gd name="T60" fmla="*/ 5 w 106"/>
                <a:gd name="T61" fmla="*/ 47 h 99"/>
                <a:gd name="T62" fmla="*/ 0 w 106"/>
                <a:gd name="T63" fmla="*/ 78 h 99"/>
                <a:gd name="T64" fmla="*/ 5 w 106"/>
                <a:gd name="T65" fmla="*/ 10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pic>
        <p:nvPicPr>
          <p:cNvPr id="16" name="Picture 13" descr="HL7 International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73950" y="685800"/>
            <a:ext cx="133191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58368" y="2743200"/>
            <a:ext cx="7827264" cy="1371600"/>
          </a:xfrm>
        </p:spPr>
        <p:txBody>
          <a:bodyPr>
            <a:noAutofit/>
          </a:bodyPr>
          <a:lstStyle>
            <a:lvl1pPr algn="l">
              <a:defRPr sz="360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58368" y="4114800"/>
            <a:ext cx="7827264" cy="685800"/>
          </a:xfrm>
        </p:spPr>
        <p:txBody>
          <a:bodyPr>
            <a:normAutofit/>
          </a:bodyPr>
          <a:lstStyle>
            <a:lvl1pPr marL="0" indent="0" algn="l">
              <a:spcBef>
                <a:spcPts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
        <p:nvSpPr>
          <p:cNvPr id="17" name="Date Placeholder 3"/>
          <p:cNvSpPr>
            <a:spLocks noGrp="1"/>
          </p:cNvSpPr>
          <p:nvPr>
            <p:ph type="dt" sz="half" idx="10"/>
          </p:nvPr>
        </p:nvSpPr>
        <p:spPr/>
        <p:txBody>
          <a:bodyPr/>
          <a:lstStyle>
            <a:lvl1pPr>
              <a:defRPr/>
            </a:lvl1pPr>
          </a:lstStyle>
          <a:p>
            <a:pPr>
              <a:defRPr/>
            </a:pPr>
            <a:fld id="{61E57A57-2926-1148-9F7B-84AE76C010CD}" type="datetimeFigureOut">
              <a:rPr lang="en-US"/>
              <a:pPr>
                <a:defRPr/>
              </a:pPr>
              <a:t>12/29/12</a:t>
            </a:fld>
            <a:endParaRPr lang="en-US"/>
          </a:p>
        </p:txBody>
      </p:sp>
      <p:sp>
        <p:nvSpPr>
          <p:cNvPr id="18" name="Footer Placeholder 4"/>
          <p:cNvSpPr>
            <a:spLocks noGrp="1"/>
          </p:cNvSpPr>
          <p:nvPr>
            <p:ph type="ftr" sz="quarter" idx="11"/>
          </p:nvPr>
        </p:nvSpPr>
        <p:spPr/>
        <p:txBody>
          <a:bodyPr/>
          <a:lstStyle>
            <a:lvl1pPr>
              <a:defRPr/>
            </a:lvl1pPr>
          </a:lstStyle>
          <a:p>
            <a:pPr>
              <a:defRPr/>
            </a:pPr>
            <a:endParaRPr lang="en-US"/>
          </a:p>
        </p:txBody>
      </p:sp>
      <p:sp>
        <p:nvSpPr>
          <p:cNvPr id="19" name="Slide Number Placeholder 5"/>
          <p:cNvSpPr>
            <a:spLocks noGrp="1"/>
          </p:cNvSpPr>
          <p:nvPr>
            <p:ph type="sldNum" sz="quarter" idx="12"/>
          </p:nvPr>
        </p:nvSpPr>
        <p:spPr/>
        <p:txBody>
          <a:bodyPr/>
          <a:lstStyle>
            <a:lvl1pPr>
              <a:defRPr/>
            </a:lvl1pPr>
          </a:lstStyle>
          <a:p>
            <a:pPr>
              <a:defRPr/>
            </a:pPr>
            <a:fld id="{BD601C2A-605D-BB45-B0A0-CA90EE04C3AB}" type="slidenum">
              <a:rPr lang="en-US"/>
              <a:pPr>
                <a:defRPr/>
              </a:pPr>
              <a:t>‹#›</a:t>
            </a:fld>
            <a:endParaRPr lang="en-US"/>
          </a:p>
        </p:txBody>
      </p:sp>
    </p:spTree>
    <p:extLst>
      <p:ext uri="{BB962C8B-B14F-4D97-AF65-F5344CB8AC3E}">
        <p14:creationId xmlns:p14="http://schemas.microsoft.com/office/powerpoint/2010/main" val="124312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5" name="Group 18"/>
          <p:cNvGrpSpPr>
            <a:grpSpLocks/>
          </p:cNvGrpSpPr>
          <p:nvPr/>
        </p:nvGrpSpPr>
        <p:grpSpPr bwMode="auto">
          <a:xfrm>
            <a:off x="120650" y="6299200"/>
            <a:ext cx="420688" cy="458788"/>
            <a:chOff x="3293" y="737"/>
            <a:chExt cx="796" cy="867"/>
          </a:xfrm>
        </p:grpSpPr>
        <p:sp>
          <p:nvSpPr>
            <p:cNvPr id="6" name="Freeform 19"/>
            <p:cNvSpPr>
              <a:spLocks noEditPoints="1"/>
            </p:cNvSpPr>
            <p:nvPr/>
          </p:nvSpPr>
          <p:spPr bwMode="auto">
            <a:xfrm>
              <a:off x="3413" y="1159"/>
              <a:ext cx="556" cy="445"/>
            </a:xfrm>
            <a:custGeom>
              <a:avLst/>
              <a:gdLst>
                <a:gd name="T0" fmla="*/ 438 w 359"/>
                <a:gd name="T1" fmla="*/ 0 h 287"/>
                <a:gd name="T2" fmla="*/ 321 w 359"/>
                <a:gd name="T3" fmla="*/ 0 h 287"/>
                <a:gd name="T4" fmla="*/ 321 w 359"/>
                <a:gd name="T5" fmla="*/ 133 h 287"/>
                <a:gd name="T6" fmla="*/ 378 w 359"/>
                <a:gd name="T7" fmla="*/ 265 h 287"/>
                <a:gd name="T8" fmla="*/ 378 w 359"/>
                <a:gd name="T9" fmla="*/ 247 h 287"/>
                <a:gd name="T10" fmla="*/ 347 w 359"/>
                <a:gd name="T11" fmla="*/ 149 h 287"/>
                <a:gd name="T12" fmla="*/ 347 w 359"/>
                <a:gd name="T13" fmla="*/ 115 h 287"/>
                <a:gd name="T14" fmla="*/ 392 w 359"/>
                <a:gd name="T15" fmla="*/ 115 h 287"/>
                <a:gd name="T16" fmla="*/ 392 w 359"/>
                <a:gd name="T17" fmla="*/ 265 h 287"/>
                <a:gd name="T18" fmla="*/ 279 w 359"/>
                <a:gd name="T19" fmla="*/ 434 h 287"/>
                <a:gd name="T20" fmla="*/ 164 w 359"/>
                <a:gd name="T21" fmla="*/ 274 h 287"/>
                <a:gd name="T22" fmla="*/ 234 w 359"/>
                <a:gd name="T23" fmla="*/ 133 h 287"/>
                <a:gd name="T24" fmla="*/ 234 w 359"/>
                <a:gd name="T25" fmla="*/ 115 h 287"/>
                <a:gd name="T26" fmla="*/ 279 w 359"/>
                <a:gd name="T27" fmla="*/ 115 h 287"/>
                <a:gd name="T28" fmla="*/ 307 w 359"/>
                <a:gd name="T29" fmla="*/ 115 h 287"/>
                <a:gd name="T30" fmla="*/ 307 w 359"/>
                <a:gd name="T31" fmla="*/ 87 h 287"/>
                <a:gd name="T32" fmla="*/ 279 w 359"/>
                <a:gd name="T33" fmla="*/ 87 h 287"/>
                <a:gd name="T34" fmla="*/ 234 w 359"/>
                <a:gd name="T35" fmla="*/ 87 h 287"/>
                <a:gd name="T36" fmla="*/ 234 w 359"/>
                <a:gd name="T37" fmla="*/ 87 h 287"/>
                <a:gd name="T38" fmla="*/ 208 w 359"/>
                <a:gd name="T39" fmla="*/ 87 h 287"/>
                <a:gd name="T40" fmla="*/ 208 w 359"/>
                <a:gd name="T41" fmla="*/ 87 h 287"/>
                <a:gd name="T42" fmla="*/ 138 w 359"/>
                <a:gd name="T43" fmla="*/ 87 h 287"/>
                <a:gd name="T44" fmla="*/ 138 w 359"/>
                <a:gd name="T45" fmla="*/ 247 h 287"/>
                <a:gd name="T46" fmla="*/ 138 w 359"/>
                <a:gd name="T47" fmla="*/ 262 h 287"/>
                <a:gd name="T48" fmla="*/ 138 w 359"/>
                <a:gd name="T49" fmla="*/ 262 h 287"/>
                <a:gd name="T50" fmla="*/ 164 w 359"/>
                <a:gd name="T51" fmla="*/ 240 h 287"/>
                <a:gd name="T52" fmla="*/ 164 w 359"/>
                <a:gd name="T53" fmla="*/ 240 h 287"/>
                <a:gd name="T54" fmla="*/ 164 w 359"/>
                <a:gd name="T55" fmla="*/ 115 h 287"/>
                <a:gd name="T56" fmla="*/ 208 w 359"/>
                <a:gd name="T57" fmla="*/ 115 h 287"/>
                <a:gd name="T58" fmla="*/ 208 w 359"/>
                <a:gd name="T59" fmla="*/ 115 h 287"/>
                <a:gd name="T60" fmla="*/ 208 w 359"/>
                <a:gd name="T61" fmla="*/ 149 h 287"/>
                <a:gd name="T62" fmla="*/ 116 w 359"/>
                <a:gd name="T63" fmla="*/ 288 h 287"/>
                <a:gd name="T64" fmla="*/ 26 w 359"/>
                <a:gd name="T65" fmla="*/ 149 h 287"/>
                <a:gd name="T66" fmla="*/ 26 w 359"/>
                <a:gd name="T67" fmla="*/ 28 h 287"/>
                <a:gd name="T68" fmla="*/ 116 w 359"/>
                <a:gd name="T69" fmla="*/ 28 h 287"/>
                <a:gd name="T70" fmla="*/ 208 w 359"/>
                <a:gd name="T71" fmla="*/ 28 h 287"/>
                <a:gd name="T72" fmla="*/ 208 w 359"/>
                <a:gd name="T73" fmla="*/ 74 h 287"/>
                <a:gd name="T74" fmla="*/ 234 w 359"/>
                <a:gd name="T75" fmla="*/ 74 h 287"/>
                <a:gd name="T76" fmla="*/ 234 w 359"/>
                <a:gd name="T77" fmla="*/ 0 h 287"/>
                <a:gd name="T78" fmla="*/ 116 w 359"/>
                <a:gd name="T79" fmla="*/ 0 h 287"/>
                <a:gd name="T80" fmla="*/ 0 w 359"/>
                <a:gd name="T81" fmla="*/ 0 h 287"/>
                <a:gd name="T82" fmla="*/ 0 w 359"/>
                <a:gd name="T83" fmla="*/ 133 h 287"/>
                <a:gd name="T84" fmla="*/ 116 w 359"/>
                <a:gd name="T85" fmla="*/ 298 h 287"/>
                <a:gd name="T86" fmla="*/ 141 w 359"/>
                <a:gd name="T87" fmla="*/ 288 h 287"/>
                <a:gd name="T88" fmla="*/ 279 w 359"/>
                <a:gd name="T89" fmla="*/ 445 h 287"/>
                <a:gd name="T90" fmla="*/ 417 w 359"/>
                <a:gd name="T91" fmla="*/ 288 h 287"/>
                <a:gd name="T92" fmla="*/ 438 w 359"/>
                <a:gd name="T93" fmla="*/ 298 h 287"/>
                <a:gd name="T94" fmla="*/ 556 w 359"/>
                <a:gd name="T95" fmla="*/ 133 h 287"/>
                <a:gd name="T96" fmla="*/ 556 w 359"/>
                <a:gd name="T97" fmla="*/ 0 h 287"/>
                <a:gd name="T98" fmla="*/ 438 w 359"/>
                <a:gd name="T99" fmla="*/ 0 h 287"/>
                <a:gd name="T100" fmla="*/ 528 w 359"/>
                <a:gd name="T101" fmla="*/ 149 h 287"/>
                <a:gd name="T102" fmla="*/ 438 w 359"/>
                <a:gd name="T103" fmla="*/ 288 h 287"/>
                <a:gd name="T104" fmla="*/ 418 w 359"/>
                <a:gd name="T105" fmla="*/ 278 h 287"/>
                <a:gd name="T106" fmla="*/ 420 w 359"/>
                <a:gd name="T107" fmla="*/ 247 h 287"/>
                <a:gd name="T108" fmla="*/ 420 w 359"/>
                <a:gd name="T109" fmla="*/ 87 h 287"/>
                <a:gd name="T110" fmla="*/ 347 w 359"/>
                <a:gd name="T111" fmla="*/ 87 h 287"/>
                <a:gd name="T112" fmla="*/ 347 w 359"/>
                <a:gd name="T113" fmla="*/ 28 h 287"/>
                <a:gd name="T114" fmla="*/ 438 w 359"/>
                <a:gd name="T115" fmla="*/ 28 h 287"/>
                <a:gd name="T116" fmla="*/ 528 w 359"/>
                <a:gd name="T117" fmla="*/ 28 h 287"/>
                <a:gd name="T118" fmla="*/ 528 w 359"/>
                <a:gd name="T119" fmla="*/ 149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0"/>
            <p:cNvSpPr>
              <a:spLocks/>
            </p:cNvSpPr>
            <p:nvPr/>
          </p:nvSpPr>
          <p:spPr bwMode="auto">
            <a:xfrm>
              <a:off x="3456" y="939"/>
              <a:ext cx="118" cy="149"/>
            </a:xfrm>
            <a:custGeom>
              <a:avLst/>
              <a:gdLst>
                <a:gd name="T0" fmla="*/ 9 w 76"/>
                <a:gd name="T1" fmla="*/ 149 h 96"/>
                <a:gd name="T2" fmla="*/ 9 w 76"/>
                <a:gd name="T3" fmla="*/ 143 h 96"/>
                <a:gd name="T4" fmla="*/ 19 w 76"/>
                <a:gd name="T5" fmla="*/ 138 h 96"/>
                <a:gd name="T6" fmla="*/ 20 w 76"/>
                <a:gd name="T7" fmla="*/ 137 h 96"/>
                <a:gd name="T8" fmla="*/ 20 w 76"/>
                <a:gd name="T9" fmla="*/ 124 h 96"/>
                <a:gd name="T10" fmla="*/ 22 w 76"/>
                <a:gd name="T11" fmla="*/ 106 h 96"/>
                <a:gd name="T12" fmla="*/ 22 w 76"/>
                <a:gd name="T13" fmla="*/ 50 h 96"/>
                <a:gd name="T14" fmla="*/ 20 w 76"/>
                <a:gd name="T15" fmla="*/ 22 h 96"/>
                <a:gd name="T16" fmla="*/ 19 w 76"/>
                <a:gd name="T17" fmla="*/ 9 h 96"/>
                <a:gd name="T18" fmla="*/ 16 w 76"/>
                <a:gd name="T19" fmla="*/ 8 h 96"/>
                <a:gd name="T20" fmla="*/ 0 w 76"/>
                <a:gd name="T21" fmla="*/ 6 h 96"/>
                <a:gd name="T22" fmla="*/ 0 w 76"/>
                <a:gd name="T23" fmla="*/ 0 h 96"/>
                <a:gd name="T24" fmla="*/ 33 w 76"/>
                <a:gd name="T25" fmla="*/ 0 h 96"/>
                <a:gd name="T26" fmla="*/ 64 w 76"/>
                <a:gd name="T27" fmla="*/ 0 h 96"/>
                <a:gd name="T28" fmla="*/ 64 w 76"/>
                <a:gd name="T29" fmla="*/ 6 h 96"/>
                <a:gd name="T30" fmla="*/ 48 w 76"/>
                <a:gd name="T31" fmla="*/ 8 h 96"/>
                <a:gd name="T32" fmla="*/ 45 w 76"/>
                <a:gd name="T33" fmla="*/ 9 h 96"/>
                <a:gd name="T34" fmla="*/ 43 w 76"/>
                <a:gd name="T35" fmla="*/ 20 h 96"/>
                <a:gd name="T36" fmla="*/ 42 w 76"/>
                <a:gd name="T37" fmla="*/ 50 h 96"/>
                <a:gd name="T38" fmla="*/ 42 w 76"/>
                <a:gd name="T39" fmla="*/ 121 h 96"/>
                <a:gd name="T40" fmla="*/ 43 w 76"/>
                <a:gd name="T41" fmla="*/ 138 h 96"/>
                <a:gd name="T42" fmla="*/ 61 w 76"/>
                <a:gd name="T43" fmla="*/ 140 h 96"/>
                <a:gd name="T44" fmla="*/ 104 w 76"/>
                <a:gd name="T45" fmla="*/ 135 h 96"/>
                <a:gd name="T46" fmla="*/ 107 w 76"/>
                <a:gd name="T47" fmla="*/ 127 h 96"/>
                <a:gd name="T48" fmla="*/ 112 w 76"/>
                <a:gd name="T49" fmla="*/ 110 h 96"/>
                <a:gd name="T50" fmla="*/ 118 w 76"/>
                <a:gd name="T51" fmla="*/ 110 h 96"/>
                <a:gd name="T52" fmla="*/ 113 w 76"/>
                <a:gd name="T53" fmla="*/ 147 h 96"/>
                <a:gd name="T54" fmla="*/ 107 w 76"/>
                <a:gd name="T55" fmla="*/ 149 h 96"/>
                <a:gd name="T56" fmla="*/ 89 w 76"/>
                <a:gd name="T57" fmla="*/ 149 h 96"/>
                <a:gd name="T58" fmla="*/ 31 w 76"/>
                <a:gd name="T59" fmla="*/ 147 h 96"/>
                <a:gd name="T60" fmla="*/ 9 w 76"/>
                <a:gd name="T61" fmla="*/ 149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1"/>
            <p:cNvSpPr>
              <a:spLocks noEditPoints="1"/>
            </p:cNvSpPr>
            <p:nvPr/>
          </p:nvSpPr>
          <p:spPr bwMode="auto">
            <a:xfrm>
              <a:off x="3588" y="939"/>
              <a:ext cx="65" cy="149"/>
            </a:xfrm>
            <a:custGeom>
              <a:avLst/>
              <a:gdLst>
                <a:gd name="T0" fmla="*/ 65 w 42"/>
                <a:gd name="T1" fmla="*/ 141 h 96"/>
                <a:gd name="T2" fmla="*/ 65 w 42"/>
                <a:gd name="T3" fmla="*/ 149 h 96"/>
                <a:gd name="T4" fmla="*/ 34 w 42"/>
                <a:gd name="T5" fmla="*/ 147 h 96"/>
                <a:gd name="T6" fmla="*/ 0 w 42"/>
                <a:gd name="T7" fmla="*/ 149 h 96"/>
                <a:gd name="T8" fmla="*/ 0 w 42"/>
                <a:gd name="T9" fmla="*/ 141 h 96"/>
                <a:gd name="T10" fmla="*/ 15 w 42"/>
                <a:gd name="T11" fmla="*/ 141 h 96"/>
                <a:gd name="T12" fmla="*/ 20 w 42"/>
                <a:gd name="T13" fmla="*/ 138 h 96"/>
                <a:gd name="T14" fmla="*/ 22 w 42"/>
                <a:gd name="T15" fmla="*/ 129 h 96"/>
                <a:gd name="T16" fmla="*/ 22 w 42"/>
                <a:gd name="T17" fmla="*/ 98 h 96"/>
                <a:gd name="T18" fmla="*/ 22 w 42"/>
                <a:gd name="T19" fmla="*/ 50 h 96"/>
                <a:gd name="T20" fmla="*/ 22 w 42"/>
                <a:gd name="T21" fmla="*/ 22 h 96"/>
                <a:gd name="T22" fmla="*/ 20 w 42"/>
                <a:gd name="T23" fmla="*/ 9 h 96"/>
                <a:gd name="T24" fmla="*/ 15 w 42"/>
                <a:gd name="T25" fmla="*/ 8 h 96"/>
                <a:gd name="T26" fmla="*/ 0 w 42"/>
                <a:gd name="T27" fmla="*/ 6 h 96"/>
                <a:gd name="T28" fmla="*/ 0 w 42"/>
                <a:gd name="T29" fmla="*/ 0 h 96"/>
                <a:gd name="T30" fmla="*/ 33 w 42"/>
                <a:gd name="T31" fmla="*/ 0 h 96"/>
                <a:gd name="T32" fmla="*/ 65 w 42"/>
                <a:gd name="T33" fmla="*/ 0 h 96"/>
                <a:gd name="T34" fmla="*/ 65 w 42"/>
                <a:gd name="T35" fmla="*/ 6 h 96"/>
                <a:gd name="T36" fmla="*/ 50 w 42"/>
                <a:gd name="T37" fmla="*/ 8 h 96"/>
                <a:gd name="T38" fmla="*/ 45 w 42"/>
                <a:gd name="T39" fmla="*/ 9 h 96"/>
                <a:gd name="T40" fmla="*/ 43 w 42"/>
                <a:gd name="T41" fmla="*/ 20 h 96"/>
                <a:gd name="T42" fmla="*/ 43 w 42"/>
                <a:gd name="T43" fmla="*/ 50 h 96"/>
                <a:gd name="T44" fmla="*/ 43 w 42"/>
                <a:gd name="T45" fmla="*/ 98 h 96"/>
                <a:gd name="T46" fmla="*/ 43 w 42"/>
                <a:gd name="T47" fmla="*/ 126 h 96"/>
                <a:gd name="T48" fmla="*/ 45 w 42"/>
                <a:gd name="T49" fmla="*/ 138 h 96"/>
                <a:gd name="T50" fmla="*/ 50 w 42"/>
                <a:gd name="T51" fmla="*/ 141 h 96"/>
                <a:gd name="T52" fmla="*/ 65 w 42"/>
                <a:gd name="T53" fmla="*/ 141 h 96"/>
                <a:gd name="T54" fmla="*/ 43 w 42"/>
                <a:gd name="T55" fmla="*/ 20 h 96"/>
                <a:gd name="T56" fmla="*/ 43 w 42"/>
                <a:gd name="T57" fmla="*/ 50 h 96"/>
                <a:gd name="T58" fmla="*/ 43 w 42"/>
                <a:gd name="T59" fmla="*/ 98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2"/>
            <p:cNvSpPr>
              <a:spLocks/>
            </p:cNvSpPr>
            <p:nvPr/>
          </p:nvSpPr>
          <p:spPr bwMode="auto">
            <a:xfrm>
              <a:off x="3677" y="939"/>
              <a:ext cx="172" cy="152"/>
            </a:xfrm>
            <a:custGeom>
              <a:avLst/>
              <a:gdLst>
                <a:gd name="T0" fmla="*/ 0 w 111"/>
                <a:gd name="T1" fmla="*/ 149 h 98"/>
                <a:gd name="T2" fmla="*/ 0 w 111"/>
                <a:gd name="T3" fmla="*/ 141 h 98"/>
                <a:gd name="T4" fmla="*/ 15 w 111"/>
                <a:gd name="T5" fmla="*/ 140 h 98"/>
                <a:gd name="T6" fmla="*/ 17 w 111"/>
                <a:gd name="T7" fmla="*/ 138 h 98"/>
                <a:gd name="T8" fmla="*/ 19 w 111"/>
                <a:gd name="T9" fmla="*/ 127 h 98"/>
                <a:gd name="T10" fmla="*/ 20 w 111"/>
                <a:gd name="T11" fmla="*/ 104 h 98"/>
                <a:gd name="T12" fmla="*/ 20 w 111"/>
                <a:gd name="T13" fmla="*/ 19 h 98"/>
                <a:gd name="T14" fmla="*/ 20 w 111"/>
                <a:gd name="T15" fmla="*/ 14 h 98"/>
                <a:gd name="T16" fmla="*/ 15 w 111"/>
                <a:gd name="T17" fmla="*/ 9 h 98"/>
                <a:gd name="T18" fmla="*/ 11 w 111"/>
                <a:gd name="T19" fmla="*/ 6 h 98"/>
                <a:gd name="T20" fmla="*/ 0 w 111"/>
                <a:gd name="T21" fmla="*/ 6 h 98"/>
                <a:gd name="T22" fmla="*/ 0 w 111"/>
                <a:gd name="T23" fmla="*/ 0 h 98"/>
                <a:gd name="T24" fmla="*/ 23 w 111"/>
                <a:gd name="T25" fmla="*/ 0 h 98"/>
                <a:gd name="T26" fmla="*/ 40 w 111"/>
                <a:gd name="T27" fmla="*/ 0 h 98"/>
                <a:gd name="T28" fmla="*/ 53 w 111"/>
                <a:gd name="T29" fmla="*/ 17 h 98"/>
                <a:gd name="T30" fmla="*/ 76 w 111"/>
                <a:gd name="T31" fmla="*/ 43 h 98"/>
                <a:gd name="T32" fmla="*/ 108 w 111"/>
                <a:gd name="T33" fmla="*/ 81 h 98"/>
                <a:gd name="T34" fmla="*/ 133 w 111"/>
                <a:gd name="T35" fmla="*/ 110 h 98"/>
                <a:gd name="T36" fmla="*/ 143 w 111"/>
                <a:gd name="T37" fmla="*/ 121 h 98"/>
                <a:gd name="T38" fmla="*/ 143 w 111"/>
                <a:gd name="T39" fmla="*/ 45 h 98"/>
                <a:gd name="T40" fmla="*/ 143 w 111"/>
                <a:gd name="T41" fmla="*/ 20 h 98"/>
                <a:gd name="T42" fmla="*/ 141 w 111"/>
                <a:gd name="T43" fmla="*/ 9 h 98"/>
                <a:gd name="T44" fmla="*/ 139 w 111"/>
                <a:gd name="T45" fmla="*/ 8 h 98"/>
                <a:gd name="T46" fmla="*/ 124 w 111"/>
                <a:gd name="T47" fmla="*/ 6 h 98"/>
                <a:gd name="T48" fmla="*/ 124 w 111"/>
                <a:gd name="T49" fmla="*/ 0 h 98"/>
                <a:gd name="T50" fmla="*/ 150 w 111"/>
                <a:gd name="T51" fmla="*/ 0 h 98"/>
                <a:gd name="T52" fmla="*/ 172 w 111"/>
                <a:gd name="T53" fmla="*/ 0 h 98"/>
                <a:gd name="T54" fmla="*/ 172 w 111"/>
                <a:gd name="T55" fmla="*/ 6 h 98"/>
                <a:gd name="T56" fmla="*/ 158 w 111"/>
                <a:gd name="T57" fmla="*/ 8 h 98"/>
                <a:gd name="T58" fmla="*/ 155 w 111"/>
                <a:gd name="T59" fmla="*/ 9 h 98"/>
                <a:gd name="T60" fmla="*/ 153 w 111"/>
                <a:gd name="T61" fmla="*/ 20 h 98"/>
                <a:gd name="T62" fmla="*/ 153 w 111"/>
                <a:gd name="T63" fmla="*/ 45 h 98"/>
                <a:gd name="T64" fmla="*/ 153 w 111"/>
                <a:gd name="T65" fmla="*/ 95 h 98"/>
                <a:gd name="T66" fmla="*/ 153 w 111"/>
                <a:gd name="T67" fmla="*/ 152 h 98"/>
                <a:gd name="T68" fmla="*/ 143 w 111"/>
                <a:gd name="T69" fmla="*/ 152 h 98"/>
                <a:gd name="T70" fmla="*/ 141 w 111"/>
                <a:gd name="T71" fmla="*/ 149 h 98"/>
                <a:gd name="T72" fmla="*/ 138 w 111"/>
                <a:gd name="T73" fmla="*/ 147 h 98"/>
                <a:gd name="T74" fmla="*/ 135 w 111"/>
                <a:gd name="T75" fmla="*/ 144 h 98"/>
                <a:gd name="T76" fmla="*/ 121 w 111"/>
                <a:gd name="T77" fmla="*/ 129 h 98"/>
                <a:gd name="T78" fmla="*/ 107 w 111"/>
                <a:gd name="T79" fmla="*/ 112 h 98"/>
                <a:gd name="T80" fmla="*/ 29 w 111"/>
                <a:gd name="T81" fmla="*/ 22 h 98"/>
                <a:gd name="T82" fmla="*/ 29 w 111"/>
                <a:gd name="T83" fmla="*/ 102 h 98"/>
                <a:gd name="T84" fmla="*/ 31 w 111"/>
                <a:gd name="T85" fmla="*/ 127 h 98"/>
                <a:gd name="T86" fmla="*/ 31 w 111"/>
                <a:gd name="T87" fmla="*/ 138 h 98"/>
                <a:gd name="T88" fmla="*/ 34 w 111"/>
                <a:gd name="T89" fmla="*/ 140 h 98"/>
                <a:gd name="T90" fmla="*/ 50 w 111"/>
                <a:gd name="T91" fmla="*/ 141 h 98"/>
                <a:gd name="T92" fmla="*/ 50 w 111"/>
                <a:gd name="T93" fmla="*/ 149 h 98"/>
                <a:gd name="T94" fmla="*/ 28 w 111"/>
                <a:gd name="T95" fmla="*/ 147 h 98"/>
                <a:gd name="T96" fmla="*/ 0 w 111"/>
                <a:gd name="T97" fmla="*/ 14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3"/>
            <p:cNvSpPr>
              <a:spLocks/>
            </p:cNvSpPr>
            <p:nvPr/>
          </p:nvSpPr>
          <p:spPr bwMode="auto">
            <a:xfrm>
              <a:off x="3869" y="939"/>
              <a:ext cx="64" cy="149"/>
            </a:xfrm>
            <a:custGeom>
              <a:avLst/>
              <a:gdLst>
                <a:gd name="T0" fmla="*/ 64 w 41"/>
                <a:gd name="T1" fmla="*/ 141 h 96"/>
                <a:gd name="T2" fmla="*/ 64 w 41"/>
                <a:gd name="T3" fmla="*/ 149 h 96"/>
                <a:gd name="T4" fmla="*/ 33 w 41"/>
                <a:gd name="T5" fmla="*/ 147 h 96"/>
                <a:gd name="T6" fmla="*/ 0 w 41"/>
                <a:gd name="T7" fmla="*/ 149 h 96"/>
                <a:gd name="T8" fmla="*/ 0 w 41"/>
                <a:gd name="T9" fmla="*/ 141 h 96"/>
                <a:gd name="T10" fmla="*/ 16 w 41"/>
                <a:gd name="T11" fmla="*/ 141 h 96"/>
                <a:gd name="T12" fmla="*/ 19 w 41"/>
                <a:gd name="T13" fmla="*/ 138 h 96"/>
                <a:gd name="T14" fmla="*/ 20 w 41"/>
                <a:gd name="T15" fmla="*/ 129 h 96"/>
                <a:gd name="T16" fmla="*/ 22 w 41"/>
                <a:gd name="T17" fmla="*/ 98 h 96"/>
                <a:gd name="T18" fmla="*/ 22 w 41"/>
                <a:gd name="T19" fmla="*/ 50 h 96"/>
                <a:gd name="T20" fmla="*/ 20 w 41"/>
                <a:gd name="T21" fmla="*/ 22 h 96"/>
                <a:gd name="T22" fmla="*/ 19 w 41"/>
                <a:gd name="T23" fmla="*/ 9 h 96"/>
                <a:gd name="T24" fmla="*/ 16 w 41"/>
                <a:gd name="T25" fmla="*/ 8 h 96"/>
                <a:gd name="T26" fmla="*/ 0 w 41"/>
                <a:gd name="T27" fmla="*/ 6 h 96"/>
                <a:gd name="T28" fmla="*/ 0 w 41"/>
                <a:gd name="T29" fmla="*/ 0 h 96"/>
                <a:gd name="T30" fmla="*/ 31 w 41"/>
                <a:gd name="T31" fmla="*/ 0 h 96"/>
                <a:gd name="T32" fmla="*/ 64 w 41"/>
                <a:gd name="T33" fmla="*/ 0 h 96"/>
                <a:gd name="T34" fmla="*/ 64 w 41"/>
                <a:gd name="T35" fmla="*/ 6 h 96"/>
                <a:gd name="T36" fmla="*/ 48 w 41"/>
                <a:gd name="T37" fmla="*/ 8 h 96"/>
                <a:gd name="T38" fmla="*/ 44 w 41"/>
                <a:gd name="T39" fmla="*/ 9 h 96"/>
                <a:gd name="T40" fmla="*/ 42 w 41"/>
                <a:gd name="T41" fmla="*/ 20 h 96"/>
                <a:gd name="T42" fmla="*/ 42 w 41"/>
                <a:gd name="T43" fmla="*/ 50 h 96"/>
                <a:gd name="T44" fmla="*/ 42 w 41"/>
                <a:gd name="T45" fmla="*/ 98 h 96"/>
                <a:gd name="T46" fmla="*/ 42 w 41"/>
                <a:gd name="T47" fmla="*/ 126 h 96"/>
                <a:gd name="T48" fmla="*/ 44 w 41"/>
                <a:gd name="T49" fmla="*/ 138 h 96"/>
                <a:gd name="T50" fmla="*/ 48 w 41"/>
                <a:gd name="T51" fmla="*/ 141 h 96"/>
                <a:gd name="T52" fmla="*/ 64 w 41"/>
                <a:gd name="T53" fmla="*/ 141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4"/>
            <p:cNvSpPr>
              <a:spLocks/>
            </p:cNvSpPr>
            <p:nvPr/>
          </p:nvSpPr>
          <p:spPr bwMode="auto">
            <a:xfrm>
              <a:off x="394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2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5"/>
            <p:cNvSpPr>
              <a:spLocks/>
            </p:cNvSpPr>
            <p:nvPr/>
          </p:nvSpPr>
          <p:spPr bwMode="auto">
            <a:xfrm>
              <a:off x="329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4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6"/>
            <p:cNvSpPr>
              <a:spLocks/>
            </p:cNvSpPr>
            <p:nvPr/>
          </p:nvSpPr>
          <p:spPr bwMode="auto">
            <a:xfrm>
              <a:off x="3357" y="740"/>
              <a:ext cx="201" cy="151"/>
            </a:xfrm>
            <a:custGeom>
              <a:avLst/>
              <a:gdLst>
                <a:gd name="T0" fmla="*/ 0 w 130"/>
                <a:gd name="T1" fmla="*/ 6 h 97"/>
                <a:gd name="T2" fmla="*/ 0 w 130"/>
                <a:gd name="T3" fmla="*/ 0 h 97"/>
                <a:gd name="T4" fmla="*/ 22 w 130"/>
                <a:gd name="T5" fmla="*/ 0 h 97"/>
                <a:gd name="T6" fmla="*/ 42 w 130"/>
                <a:gd name="T7" fmla="*/ 0 h 97"/>
                <a:gd name="T8" fmla="*/ 59 w 130"/>
                <a:gd name="T9" fmla="*/ 37 h 97"/>
                <a:gd name="T10" fmla="*/ 101 w 130"/>
                <a:gd name="T11" fmla="*/ 118 h 97"/>
                <a:gd name="T12" fmla="*/ 138 w 130"/>
                <a:gd name="T13" fmla="*/ 44 h 97"/>
                <a:gd name="T14" fmla="*/ 158 w 130"/>
                <a:gd name="T15" fmla="*/ 0 h 97"/>
                <a:gd name="T16" fmla="*/ 178 w 130"/>
                <a:gd name="T17" fmla="*/ 0 h 97"/>
                <a:gd name="T18" fmla="*/ 201 w 130"/>
                <a:gd name="T19" fmla="*/ 0 h 97"/>
                <a:gd name="T20" fmla="*/ 201 w 130"/>
                <a:gd name="T21" fmla="*/ 6 h 97"/>
                <a:gd name="T22" fmla="*/ 186 w 130"/>
                <a:gd name="T23" fmla="*/ 8 h 97"/>
                <a:gd name="T24" fmla="*/ 182 w 130"/>
                <a:gd name="T25" fmla="*/ 11 h 97"/>
                <a:gd name="T26" fmla="*/ 181 w 130"/>
                <a:gd name="T27" fmla="*/ 20 h 97"/>
                <a:gd name="T28" fmla="*/ 179 w 130"/>
                <a:gd name="T29" fmla="*/ 50 h 97"/>
                <a:gd name="T30" fmla="*/ 179 w 130"/>
                <a:gd name="T31" fmla="*/ 98 h 97"/>
                <a:gd name="T32" fmla="*/ 181 w 130"/>
                <a:gd name="T33" fmla="*/ 126 h 97"/>
                <a:gd name="T34" fmla="*/ 182 w 130"/>
                <a:gd name="T35" fmla="*/ 139 h 97"/>
                <a:gd name="T36" fmla="*/ 186 w 130"/>
                <a:gd name="T37" fmla="*/ 140 h 97"/>
                <a:gd name="T38" fmla="*/ 201 w 130"/>
                <a:gd name="T39" fmla="*/ 142 h 97"/>
                <a:gd name="T40" fmla="*/ 201 w 130"/>
                <a:gd name="T41" fmla="*/ 148 h 97"/>
                <a:gd name="T42" fmla="*/ 170 w 130"/>
                <a:gd name="T43" fmla="*/ 148 h 97"/>
                <a:gd name="T44" fmla="*/ 138 w 130"/>
                <a:gd name="T45" fmla="*/ 148 h 97"/>
                <a:gd name="T46" fmla="*/ 138 w 130"/>
                <a:gd name="T47" fmla="*/ 142 h 97"/>
                <a:gd name="T48" fmla="*/ 155 w 130"/>
                <a:gd name="T49" fmla="*/ 140 h 97"/>
                <a:gd name="T50" fmla="*/ 158 w 130"/>
                <a:gd name="T51" fmla="*/ 139 h 97"/>
                <a:gd name="T52" fmla="*/ 159 w 130"/>
                <a:gd name="T53" fmla="*/ 128 h 97"/>
                <a:gd name="T54" fmla="*/ 159 w 130"/>
                <a:gd name="T55" fmla="*/ 98 h 97"/>
                <a:gd name="T56" fmla="*/ 159 w 130"/>
                <a:gd name="T57" fmla="*/ 22 h 97"/>
                <a:gd name="T58" fmla="*/ 122 w 130"/>
                <a:gd name="T59" fmla="*/ 97 h 97"/>
                <a:gd name="T60" fmla="*/ 108 w 130"/>
                <a:gd name="T61" fmla="*/ 126 h 97"/>
                <a:gd name="T62" fmla="*/ 97 w 130"/>
                <a:gd name="T63" fmla="*/ 151 h 97"/>
                <a:gd name="T64" fmla="*/ 93 w 130"/>
                <a:gd name="T65" fmla="*/ 151 h 97"/>
                <a:gd name="T66" fmla="*/ 91 w 130"/>
                <a:gd name="T67" fmla="*/ 145 h 97"/>
                <a:gd name="T68" fmla="*/ 83 w 130"/>
                <a:gd name="T69" fmla="*/ 129 h 97"/>
                <a:gd name="T70" fmla="*/ 31 w 130"/>
                <a:gd name="T71" fmla="*/ 25 h 97"/>
                <a:gd name="T72" fmla="*/ 31 w 130"/>
                <a:gd name="T73" fmla="*/ 98 h 97"/>
                <a:gd name="T74" fmla="*/ 31 w 130"/>
                <a:gd name="T75" fmla="*/ 126 h 97"/>
                <a:gd name="T76" fmla="*/ 34 w 130"/>
                <a:gd name="T77" fmla="*/ 139 h 97"/>
                <a:gd name="T78" fmla="*/ 37 w 130"/>
                <a:gd name="T79" fmla="*/ 140 h 97"/>
                <a:gd name="T80" fmla="*/ 53 w 130"/>
                <a:gd name="T81" fmla="*/ 142 h 97"/>
                <a:gd name="T82" fmla="*/ 53 w 130"/>
                <a:gd name="T83" fmla="*/ 148 h 97"/>
                <a:gd name="T84" fmla="*/ 26 w 130"/>
                <a:gd name="T85" fmla="*/ 148 h 97"/>
                <a:gd name="T86" fmla="*/ 0 w 130"/>
                <a:gd name="T87" fmla="*/ 148 h 97"/>
                <a:gd name="T88" fmla="*/ 0 w 130"/>
                <a:gd name="T89" fmla="*/ 142 h 97"/>
                <a:gd name="T90" fmla="*/ 15 w 130"/>
                <a:gd name="T91" fmla="*/ 140 h 97"/>
                <a:gd name="T92" fmla="*/ 19 w 130"/>
                <a:gd name="T93" fmla="*/ 139 h 97"/>
                <a:gd name="T94" fmla="*/ 20 w 130"/>
                <a:gd name="T95" fmla="*/ 128 h 97"/>
                <a:gd name="T96" fmla="*/ 22 w 130"/>
                <a:gd name="T97" fmla="*/ 98 h 97"/>
                <a:gd name="T98" fmla="*/ 22 w 130"/>
                <a:gd name="T99" fmla="*/ 50 h 97"/>
                <a:gd name="T100" fmla="*/ 20 w 130"/>
                <a:gd name="T101" fmla="*/ 22 h 97"/>
                <a:gd name="T102" fmla="*/ 19 w 130"/>
                <a:gd name="T103" fmla="*/ 11 h 97"/>
                <a:gd name="T104" fmla="*/ 15 w 130"/>
                <a:gd name="T105" fmla="*/ 8 h 97"/>
                <a:gd name="T106" fmla="*/ 0 w 130"/>
                <a:gd name="T107" fmla="*/ 6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7"/>
            <p:cNvSpPr>
              <a:spLocks noEditPoints="1"/>
            </p:cNvSpPr>
            <p:nvPr/>
          </p:nvSpPr>
          <p:spPr bwMode="auto">
            <a:xfrm>
              <a:off x="3566" y="738"/>
              <a:ext cx="166" cy="149"/>
            </a:xfrm>
            <a:custGeom>
              <a:avLst/>
              <a:gdLst>
                <a:gd name="T0" fmla="*/ 23 w 107"/>
                <a:gd name="T1" fmla="*/ 149 h 96"/>
                <a:gd name="T2" fmla="*/ 51 w 107"/>
                <a:gd name="T3" fmla="*/ 149 h 96"/>
                <a:gd name="T4" fmla="*/ 51 w 107"/>
                <a:gd name="T5" fmla="*/ 143 h 96"/>
                <a:gd name="T6" fmla="*/ 37 w 107"/>
                <a:gd name="T7" fmla="*/ 143 h 96"/>
                <a:gd name="T8" fmla="*/ 33 w 107"/>
                <a:gd name="T9" fmla="*/ 140 h 96"/>
                <a:gd name="T10" fmla="*/ 33 w 107"/>
                <a:gd name="T11" fmla="*/ 138 h 96"/>
                <a:gd name="T12" fmla="*/ 36 w 107"/>
                <a:gd name="T13" fmla="*/ 127 h 96"/>
                <a:gd name="T14" fmla="*/ 47 w 107"/>
                <a:gd name="T15" fmla="*/ 101 h 96"/>
                <a:gd name="T16" fmla="*/ 110 w 107"/>
                <a:gd name="T17" fmla="*/ 101 h 96"/>
                <a:gd name="T18" fmla="*/ 124 w 107"/>
                <a:gd name="T19" fmla="*/ 132 h 96"/>
                <a:gd name="T20" fmla="*/ 126 w 107"/>
                <a:gd name="T21" fmla="*/ 138 h 96"/>
                <a:gd name="T22" fmla="*/ 124 w 107"/>
                <a:gd name="T23" fmla="*/ 141 h 96"/>
                <a:gd name="T24" fmla="*/ 121 w 107"/>
                <a:gd name="T25" fmla="*/ 143 h 96"/>
                <a:gd name="T26" fmla="*/ 105 w 107"/>
                <a:gd name="T27" fmla="*/ 143 h 96"/>
                <a:gd name="T28" fmla="*/ 105 w 107"/>
                <a:gd name="T29" fmla="*/ 149 h 96"/>
                <a:gd name="T30" fmla="*/ 141 w 107"/>
                <a:gd name="T31" fmla="*/ 149 h 96"/>
                <a:gd name="T32" fmla="*/ 166 w 107"/>
                <a:gd name="T33" fmla="*/ 149 h 96"/>
                <a:gd name="T34" fmla="*/ 166 w 107"/>
                <a:gd name="T35" fmla="*/ 143 h 96"/>
                <a:gd name="T36" fmla="*/ 154 w 107"/>
                <a:gd name="T37" fmla="*/ 141 h 96"/>
                <a:gd name="T38" fmla="*/ 149 w 107"/>
                <a:gd name="T39" fmla="*/ 137 h 96"/>
                <a:gd name="T40" fmla="*/ 135 w 107"/>
                <a:gd name="T41" fmla="*/ 106 h 96"/>
                <a:gd name="T42" fmla="*/ 87 w 107"/>
                <a:gd name="T43" fmla="*/ 0 h 96"/>
                <a:gd name="T44" fmla="*/ 81 w 107"/>
                <a:gd name="T45" fmla="*/ 0 h 96"/>
                <a:gd name="T46" fmla="*/ 62 w 107"/>
                <a:gd name="T47" fmla="*/ 43 h 96"/>
                <a:gd name="T48" fmla="*/ 34 w 107"/>
                <a:gd name="T49" fmla="*/ 102 h 96"/>
                <a:gd name="T50" fmla="*/ 20 w 107"/>
                <a:gd name="T51" fmla="*/ 132 h 96"/>
                <a:gd name="T52" fmla="*/ 14 w 107"/>
                <a:gd name="T53" fmla="*/ 140 h 96"/>
                <a:gd name="T54" fmla="*/ 11 w 107"/>
                <a:gd name="T55" fmla="*/ 143 h 96"/>
                <a:gd name="T56" fmla="*/ 0 w 107"/>
                <a:gd name="T57" fmla="*/ 143 h 96"/>
                <a:gd name="T58" fmla="*/ 0 w 107"/>
                <a:gd name="T59" fmla="*/ 149 h 96"/>
                <a:gd name="T60" fmla="*/ 23 w 107"/>
                <a:gd name="T61" fmla="*/ 149 h 96"/>
                <a:gd name="T62" fmla="*/ 79 w 107"/>
                <a:gd name="T63" fmla="*/ 28 h 96"/>
                <a:gd name="T64" fmla="*/ 105 w 107"/>
                <a:gd name="T65" fmla="*/ 92 h 96"/>
                <a:gd name="T66" fmla="*/ 51 w 107"/>
                <a:gd name="T67" fmla="*/ 92 h 96"/>
                <a:gd name="T68" fmla="*/ 79 w 107"/>
                <a:gd name="T69" fmla="*/ 28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8"/>
            <p:cNvSpPr>
              <a:spLocks/>
            </p:cNvSpPr>
            <p:nvPr/>
          </p:nvSpPr>
          <p:spPr bwMode="auto">
            <a:xfrm>
              <a:off x="3703" y="740"/>
              <a:ext cx="163" cy="147"/>
            </a:xfrm>
            <a:custGeom>
              <a:avLst/>
              <a:gdLst>
                <a:gd name="T0" fmla="*/ 120 w 105"/>
                <a:gd name="T1" fmla="*/ 22 h 95"/>
                <a:gd name="T2" fmla="*/ 127 w 105"/>
                <a:gd name="T3" fmla="*/ 11 h 95"/>
                <a:gd name="T4" fmla="*/ 124 w 105"/>
                <a:gd name="T5" fmla="*/ 8 h 95"/>
                <a:gd name="T6" fmla="*/ 109 w 105"/>
                <a:gd name="T7" fmla="*/ 6 h 95"/>
                <a:gd name="T8" fmla="*/ 109 w 105"/>
                <a:gd name="T9" fmla="*/ 0 h 95"/>
                <a:gd name="T10" fmla="*/ 138 w 105"/>
                <a:gd name="T11" fmla="*/ 0 h 95"/>
                <a:gd name="T12" fmla="*/ 163 w 105"/>
                <a:gd name="T13" fmla="*/ 0 h 95"/>
                <a:gd name="T14" fmla="*/ 163 w 105"/>
                <a:gd name="T15" fmla="*/ 6 h 95"/>
                <a:gd name="T16" fmla="*/ 149 w 105"/>
                <a:gd name="T17" fmla="*/ 8 h 95"/>
                <a:gd name="T18" fmla="*/ 143 w 105"/>
                <a:gd name="T19" fmla="*/ 11 h 95"/>
                <a:gd name="T20" fmla="*/ 135 w 105"/>
                <a:gd name="T21" fmla="*/ 20 h 95"/>
                <a:gd name="T22" fmla="*/ 102 w 105"/>
                <a:gd name="T23" fmla="*/ 67 h 95"/>
                <a:gd name="T24" fmla="*/ 92 w 105"/>
                <a:gd name="T25" fmla="*/ 84 h 95"/>
                <a:gd name="T26" fmla="*/ 92 w 105"/>
                <a:gd name="T27" fmla="*/ 90 h 95"/>
                <a:gd name="T28" fmla="*/ 92 w 105"/>
                <a:gd name="T29" fmla="*/ 97 h 95"/>
                <a:gd name="T30" fmla="*/ 92 w 105"/>
                <a:gd name="T31" fmla="*/ 125 h 95"/>
                <a:gd name="T32" fmla="*/ 93 w 105"/>
                <a:gd name="T33" fmla="*/ 138 h 95"/>
                <a:gd name="T34" fmla="*/ 98 w 105"/>
                <a:gd name="T35" fmla="*/ 139 h 95"/>
                <a:gd name="T36" fmla="*/ 113 w 105"/>
                <a:gd name="T37" fmla="*/ 141 h 95"/>
                <a:gd name="T38" fmla="*/ 113 w 105"/>
                <a:gd name="T39" fmla="*/ 147 h 95"/>
                <a:gd name="T40" fmla="*/ 82 w 105"/>
                <a:gd name="T41" fmla="*/ 147 h 95"/>
                <a:gd name="T42" fmla="*/ 50 w 105"/>
                <a:gd name="T43" fmla="*/ 147 h 95"/>
                <a:gd name="T44" fmla="*/ 50 w 105"/>
                <a:gd name="T45" fmla="*/ 141 h 95"/>
                <a:gd name="T46" fmla="*/ 65 w 105"/>
                <a:gd name="T47" fmla="*/ 139 h 95"/>
                <a:gd name="T48" fmla="*/ 68 w 105"/>
                <a:gd name="T49" fmla="*/ 138 h 95"/>
                <a:gd name="T50" fmla="*/ 70 w 105"/>
                <a:gd name="T51" fmla="*/ 127 h 95"/>
                <a:gd name="T52" fmla="*/ 71 w 105"/>
                <a:gd name="T53" fmla="*/ 97 h 95"/>
                <a:gd name="T54" fmla="*/ 71 w 105"/>
                <a:gd name="T55" fmla="*/ 87 h 95"/>
                <a:gd name="T56" fmla="*/ 67 w 105"/>
                <a:gd name="T57" fmla="*/ 77 h 95"/>
                <a:gd name="T58" fmla="*/ 54 w 105"/>
                <a:gd name="T59" fmla="*/ 60 h 95"/>
                <a:gd name="T60" fmla="*/ 26 w 105"/>
                <a:gd name="T61" fmla="*/ 20 h 95"/>
                <a:gd name="T62" fmla="*/ 20 w 105"/>
                <a:gd name="T63" fmla="*/ 11 h 95"/>
                <a:gd name="T64" fmla="*/ 14 w 105"/>
                <a:gd name="T65" fmla="*/ 8 h 95"/>
                <a:gd name="T66" fmla="*/ 0 w 105"/>
                <a:gd name="T67" fmla="*/ 6 h 95"/>
                <a:gd name="T68" fmla="*/ 0 w 105"/>
                <a:gd name="T69" fmla="*/ 0 h 95"/>
                <a:gd name="T70" fmla="*/ 26 w 105"/>
                <a:gd name="T71" fmla="*/ 0 h 95"/>
                <a:gd name="T72" fmla="*/ 67 w 105"/>
                <a:gd name="T73" fmla="*/ 0 h 95"/>
                <a:gd name="T74" fmla="*/ 67 w 105"/>
                <a:gd name="T75" fmla="*/ 6 h 95"/>
                <a:gd name="T76" fmla="*/ 50 w 105"/>
                <a:gd name="T77" fmla="*/ 8 h 95"/>
                <a:gd name="T78" fmla="*/ 47 w 105"/>
                <a:gd name="T79" fmla="*/ 11 h 95"/>
                <a:gd name="T80" fmla="*/ 53 w 105"/>
                <a:gd name="T81" fmla="*/ 22 h 95"/>
                <a:gd name="T82" fmla="*/ 85 w 105"/>
                <a:gd name="T83" fmla="*/ 74 h 95"/>
                <a:gd name="T84" fmla="*/ 120 w 105"/>
                <a:gd name="T85" fmla="*/ 22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6" name="Freeform 29"/>
            <p:cNvSpPr>
              <a:spLocks noEditPoints="1"/>
            </p:cNvSpPr>
            <p:nvPr/>
          </p:nvSpPr>
          <p:spPr bwMode="auto">
            <a:xfrm>
              <a:off x="3860" y="737"/>
              <a:ext cx="164" cy="154"/>
            </a:xfrm>
            <a:custGeom>
              <a:avLst/>
              <a:gdLst>
                <a:gd name="T0" fmla="*/ 29 w 106"/>
                <a:gd name="T1" fmla="*/ 37 h 99"/>
                <a:gd name="T2" fmla="*/ 48 w 106"/>
                <a:gd name="T3" fmla="*/ 16 h 99"/>
                <a:gd name="T4" fmla="*/ 79 w 106"/>
                <a:gd name="T5" fmla="*/ 8 h 99"/>
                <a:gd name="T6" fmla="*/ 102 w 106"/>
                <a:gd name="T7" fmla="*/ 12 h 99"/>
                <a:gd name="T8" fmla="*/ 118 w 106"/>
                <a:gd name="T9" fmla="*/ 20 h 99"/>
                <a:gd name="T10" fmla="*/ 130 w 106"/>
                <a:gd name="T11" fmla="*/ 33 h 99"/>
                <a:gd name="T12" fmla="*/ 136 w 106"/>
                <a:gd name="T13" fmla="*/ 48 h 99"/>
                <a:gd name="T14" fmla="*/ 141 w 106"/>
                <a:gd name="T15" fmla="*/ 79 h 99"/>
                <a:gd name="T16" fmla="*/ 135 w 106"/>
                <a:gd name="T17" fmla="*/ 114 h 99"/>
                <a:gd name="T18" fmla="*/ 116 w 106"/>
                <a:gd name="T19" fmla="*/ 137 h 99"/>
                <a:gd name="T20" fmla="*/ 85 w 106"/>
                <a:gd name="T21" fmla="*/ 145 h 99"/>
                <a:gd name="T22" fmla="*/ 62 w 106"/>
                <a:gd name="T23" fmla="*/ 142 h 99"/>
                <a:gd name="T24" fmla="*/ 43 w 106"/>
                <a:gd name="T25" fmla="*/ 128 h 99"/>
                <a:gd name="T26" fmla="*/ 29 w 106"/>
                <a:gd name="T27" fmla="*/ 107 h 99"/>
                <a:gd name="T28" fmla="*/ 25 w 106"/>
                <a:gd name="T29" fmla="*/ 89 h 99"/>
                <a:gd name="T30" fmla="*/ 22 w 106"/>
                <a:gd name="T31" fmla="*/ 70 h 99"/>
                <a:gd name="T32" fmla="*/ 29 w 106"/>
                <a:gd name="T33" fmla="*/ 37 h 99"/>
                <a:gd name="T34" fmla="*/ 5 w 106"/>
                <a:gd name="T35" fmla="*/ 107 h 99"/>
                <a:gd name="T36" fmla="*/ 20 w 106"/>
                <a:gd name="T37" fmla="*/ 134 h 99"/>
                <a:gd name="T38" fmla="*/ 45 w 106"/>
                <a:gd name="T39" fmla="*/ 149 h 99"/>
                <a:gd name="T40" fmla="*/ 77 w 106"/>
                <a:gd name="T41" fmla="*/ 154 h 99"/>
                <a:gd name="T42" fmla="*/ 139 w 106"/>
                <a:gd name="T43" fmla="*/ 131 h 99"/>
                <a:gd name="T44" fmla="*/ 164 w 106"/>
                <a:gd name="T45" fmla="*/ 72 h 99"/>
                <a:gd name="T46" fmla="*/ 162 w 106"/>
                <a:gd name="T47" fmla="*/ 51 h 99"/>
                <a:gd name="T48" fmla="*/ 156 w 106"/>
                <a:gd name="T49" fmla="*/ 34 h 99"/>
                <a:gd name="T50" fmla="*/ 141 w 106"/>
                <a:gd name="T51" fmla="*/ 17 h 99"/>
                <a:gd name="T52" fmla="*/ 116 w 106"/>
                <a:gd name="T53" fmla="*/ 5 h 99"/>
                <a:gd name="T54" fmla="*/ 84 w 106"/>
                <a:gd name="T55" fmla="*/ 0 h 99"/>
                <a:gd name="T56" fmla="*/ 50 w 106"/>
                <a:gd name="T57" fmla="*/ 5 h 99"/>
                <a:gd name="T58" fmla="*/ 22 w 106"/>
                <a:gd name="T59" fmla="*/ 22 h 99"/>
                <a:gd name="T60" fmla="*/ 5 w 106"/>
                <a:gd name="T61" fmla="*/ 47 h 99"/>
                <a:gd name="T62" fmla="*/ 0 w 106"/>
                <a:gd name="T63" fmla="*/ 78 h 99"/>
                <a:gd name="T64" fmla="*/ 5 w 106"/>
                <a:gd name="T65" fmla="*/ 10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a:xfrm>
            <a:off x="658368" y="0"/>
            <a:ext cx="7827264" cy="1371600"/>
          </a:xfrm>
        </p:spPr>
        <p:txBody>
          <a:bodyPr/>
          <a:lstStyle>
            <a:lvl1pPr algn="l">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658368" y="1444752"/>
            <a:ext cx="7827264" cy="4270248"/>
          </a:xfrm>
        </p:spPr>
        <p:txBody>
          <a:bodyPr rtlCol="0">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a:p>
        </p:txBody>
      </p:sp>
      <p:sp>
        <p:nvSpPr>
          <p:cNvPr id="4" name="Text Placeholder 3"/>
          <p:cNvSpPr>
            <a:spLocks noGrp="1"/>
          </p:cNvSpPr>
          <p:nvPr>
            <p:ph type="body" sz="half" idx="2"/>
          </p:nvPr>
        </p:nvSpPr>
        <p:spPr>
          <a:xfrm>
            <a:off x="658368" y="5788152"/>
            <a:ext cx="7827264" cy="384048"/>
          </a:xfrm>
        </p:spPr>
        <p:txBody>
          <a:bodyPr tIns="45720" anchor="ctr"/>
          <a:lstStyle>
            <a:lvl1pPr marL="0" indent="0">
              <a:spcBef>
                <a:spcPts val="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Date Placeholder 4"/>
          <p:cNvSpPr>
            <a:spLocks noGrp="1"/>
          </p:cNvSpPr>
          <p:nvPr>
            <p:ph type="dt" sz="half" idx="10"/>
          </p:nvPr>
        </p:nvSpPr>
        <p:spPr/>
        <p:txBody>
          <a:bodyPr/>
          <a:lstStyle>
            <a:lvl1pPr>
              <a:defRPr/>
            </a:lvl1pPr>
          </a:lstStyle>
          <a:p>
            <a:pPr>
              <a:defRPr/>
            </a:pPr>
            <a:fld id="{4F2D7C88-CB17-BB4B-88EA-3FF0CA5F5652}" type="datetimeFigureOut">
              <a:rPr lang="en-US"/>
              <a:pPr>
                <a:defRPr/>
              </a:pPr>
              <a:t>12/29/12</a:t>
            </a:fld>
            <a:endParaRPr lang="en-US"/>
          </a:p>
        </p:txBody>
      </p:sp>
      <p:sp>
        <p:nvSpPr>
          <p:cNvPr id="18" name="Footer Placeholder 5"/>
          <p:cNvSpPr>
            <a:spLocks noGrp="1"/>
          </p:cNvSpPr>
          <p:nvPr>
            <p:ph type="ftr" sz="quarter" idx="11"/>
          </p:nvPr>
        </p:nvSpPr>
        <p:spPr/>
        <p:txBody>
          <a:bodyPr/>
          <a:lstStyle>
            <a:lvl1pPr>
              <a:defRPr/>
            </a:lvl1pPr>
          </a:lstStyle>
          <a:p>
            <a:pPr>
              <a:defRPr/>
            </a:pPr>
            <a:endParaRPr lang="en-US"/>
          </a:p>
        </p:txBody>
      </p:sp>
      <p:sp>
        <p:nvSpPr>
          <p:cNvPr id="19" name="Slide Number Placeholder 6"/>
          <p:cNvSpPr>
            <a:spLocks noGrp="1"/>
          </p:cNvSpPr>
          <p:nvPr>
            <p:ph type="sldNum" sz="quarter" idx="12"/>
          </p:nvPr>
        </p:nvSpPr>
        <p:spPr/>
        <p:txBody>
          <a:bodyPr/>
          <a:lstStyle>
            <a:lvl1pPr>
              <a:defRPr/>
            </a:lvl1pPr>
          </a:lstStyle>
          <a:p>
            <a:pPr>
              <a:defRPr/>
            </a:pPr>
            <a:fld id="{2103088B-79C8-744D-AE48-3C4B1AEFF877}" type="slidenum">
              <a:rPr lang="en-US"/>
              <a:pPr>
                <a:defRPr/>
              </a:pPr>
              <a:t>‹#›</a:t>
            </a:fld>
            <a:endParaRPr lang="en-US"/>
          </a:p>
        </p:txBody>
      </p:sp>
    </p:spTree>
    <p:extLst>
      <p:ext uri="{BB962C8B-B14F-4D97-AF65-F5344CB8AC3E}">
        <p14:creationId xmlns:p14="http://schemas.microsoft.com/office/powerpoint/2010/main" val="3597523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Mayo Ending Slide">
    <p:spTree>
      <p:nvGrpSpPr>
        <p:cNvPr id="1" name=""/>
        <p:cNvGrpSpPr/>
        <p:nvPr/>
      </p:nvGrpSpPr>
      <p:grpSpPr>
        <a:xfrm>
          <a:off x="0" y="0"/>
          <a:ext cx="0" cy="0"/>
          <a:chOff x="0" y="0"/>
          <a:chExt cx="0" cy="0"/>
        </a:xfrm>
      </p:grpSpPr>
      <p:grpSp>
        <p:nvGrpSpPr>
          <p:cNvPr id="3" name="Group 30"/>
          <p:cNvGrpSpPr>
            <a:grpSpLocks/>
          </p:cNvGrpSpPr>
          <p:nvPr/>
        </p:nvGrpSpPr>
        <p:grpSpPr bwMode="auto">
          <a:xfrm>
            <a:off x="3940175" y="684213"/>
            <a:ext cx="1263650" cy="1379537"/>
            <a:chOff x="3293" y="737"/>
            <a:chExt cx="796" cy="867"/>
          </a:xfrm>
        </p:grpSpPr>
        <p:sp>
          <p:nvSpPr>
            <p:cNvPr id="4" name="Freeform 19"/>
            <p:cNvSpPr>
              <a:spLocks noEditPoints="1"/>
            </p:cNvSpPr>
            <p:nvPr/>
          </p:nvSpPr>
          <p:spPr bwMode="auto">
            <a:xfrm>
              <a:off x="3413" y="1159"/>
              <a:ext cx="556" cy="445"/>
            </a:xfrm>
            <a:custGeom>
              <a:avLst/>
              <a:gdLst>
                <a:gd name="T0" fmla="*/ 438 w 359"/>
                <a:gd name="T1" fmla="*/ 0 h 287"/>
                <a:gd name="T2" fmla="*/ 321 w 359"/>
                <a:gd name="T3" fmla="*/ 0 h 287"/>
                <a:gd name="T4" fmla="*/ 321 w 359"/>
                <a:gd name="T5" fmla="*/ 133 h 287"/>
                <a:gd name="T6" fmla="*/ 378 w 359"/>
                <a:gd name="T7" fmla="*/ 265 h 287"/>
                <a:gd name="T8" fmla="*/ 378 w 359"/>
                <a:gd name="T9" fmla="*/ 247 h 287"/>
                <a:gd name="T10" fmla="*/ 347 w 359"/>
                <a:gd name="T11" fmla="*/ 149 h 287"/>
                <a:gd name="T12" fmla="*/ 347 w 359"/>
                <a:gd name="T13" fmla="*/ 115 h 287"/>
                <a:gd name="T14" fmla="*/ 392 w 359"/>
                <a:gd name="T15" fmla="*/ 115 h 287"/>
                <a:gd name="T16" fmla="*/ 392 w 359"/>
                <a:gd name="T17" fmla="*/ 265 h 287"/>
                <a:gd name="T18" fmla="*/ 279 w 359"/>
                <a:gd name="T19" fmla="*/ 434 h 287"/>
                <a:gd name="T20" fmla="*/ 164 w 359"/>
                <a:gd name="T21" fmla="*/ 274 h 287"/>
                <a:gd name="T22" fmla="*/ 234 w 359"/>
                <a:gd name="T23" fmla="*/ 133 h 287"/>
                <a:gd name="T24" fmla="*/ 234 w 359"/>
                <a:gd name="T25" fmla="*/ 115 h 287"/>
                <a:gd name="T26" fmla="*/ 279 w 359"/>
                <a:gd name="T27" fmla="*/ 115 h 287"/>
                <a:gd name="T28" fmla="*/ 307 w 359"/>
                <a:gd name="T29" fmla="*/ 115 h 287"/>
                <a:gd name="T30" fmla="*/ 307 w 359"/>
                <a:gd name="T31" fmla="*/ 87 h 287"/>
                <a:gd name="T32" fmla="*/ 279 w 359"/>
                <a:gd name="T33" fmla="*/ 87 h 287"/>
                <a:gd name="T34" fmla="*/ 234 w 359"/>
                <a:gd name="T35" fmla="*/ 87 h 287"/>
                <a:gd name="T36" fmla="*/ 234 w 359"/>
                <a:gd name="T37" fmla="*/ 87 h 287"/>
                <a:gd name="T38" fmla="*/ 208 w 359"/>
                <a:gd name="T39" fmla="*/ 87 h 287"/>
                <a:gd name="T40" fmla="*/ 208 w 359"/>
                <a:gd name="T41" fmla="*/ 87 h 287"/>
                <a:gd name="T42" fmla="*/ 138 w 359"/>
                <a:gd name="T43" fmla="*/ 87 h 287"/>
                <a:gd name="T44" fmla="*/ 138 w 359"/>
                <a:gd name="T45" fmla="*/ 247 h 287"/>
                <a:gd name="T46" fmla="*/ 138 w 359"/>
                <a:gd name="T47" fmla="*/ 262 h 287"/>
                <a:gd name="T48" fmla="*/ 138 w 359"/>
                <a:gd name="T49" fmla="*/ 262 h 287"/>
                <a:gd name="T50" fmla="*/ 164 w 359"/>
                <a:gd name="T51" fmla="*/ 240 h 287"/>
                <a:gd name="T52" fmla="*/ 164 w 359"/>
                <a:gd name="T53" fmla="*/ 240 h 287"/>
                <a:gd name="T54" fmla="*/ 164 w 359"/>
                <a:gd name="T55" fmla="*/ 115 h 287"/>
                <a:gd name="T56" fmla="*/ 208 w 359"/>
                <a:gd name="T57" fmla="*/ 115 h 287"/>
                <a:gd name="T58" fmla="*/ 208 w 359"/>
                <a:gd name="T59" fmla="*/ 115 h 287"/>
                <a:gd name="T60" fmla="*/ 208 w 359"/>
                <a:gd name="T61" fmla="*/ 149 h 287"/>
                <a:gd name="T62" fmla="*/ 116 w 359"/>
                <a:gd name="T63" fmla="*/ 288 h 287"/>
                <a:gd name="T64" fmla="*/ 26 w 359"/>
                <a:gd name="T65" fmla="*/ 149 h 287"/>
                <a:gd name="T66" fmla="*/ 26 w 359"/>
                <a:gd name="T67" fmla="*/ 28 h 287"/>
                <a:gd name="T68" fmla="*/ 116 w 359"/>
                <a:gd name="T69" fmla="*/ 28 h 287"/>
                <a:gd name="T70" fmla="*/ 208 w 359"/>
                <a:gd name="T71" fmla="*/ 28 h 287"/>
                <a:gd name="T72" fmla="*/ 208 w 359"/>
                <a:gd name="T73" fmla="*/ 74 h 287"/>
                <a:gd name="T74" fmla="*/ 234 w 359"/>
                <a:gd name="T75" fmla="*/ 74 h 287"/>
                <a:gd name="T76" fmla="*/ 234 w 359"/>
                <a:gd name="T77" fmla="*/ 0 h 287"/>
                <a:gd name="T78" fmla="*/ 116 w 359"/>
                <a:gd name="T79" fmla="*/ 0 h 287"/>
                <a:gd name="T80" fmla="*/ 0 w 359"/>
                <a:gd name="T81" fmla="*/ 0 h 287"/>
                <a:gd name="T82" fmla="*/ 0 w 359"/>
                <a:gd name="T83" fmla="*/ 133 h 287"/>
                <a:gd name="T84" fmla="*/ 116 w 359"/>
                <a:gd name="T85" fmla="*/ 298 h 287"/>
                <a:gd name="T86" fmla="*/ 141 w 359"/>
                <a:gd name="T87" fmla="*/ 288 h 287"/>
                <a:gd name="T88" fmla="*/ 279 w 359"/>
                <a:gd name="T89" fmla="*/ 445 h 287"/>
                <a:gd name="T90" fmla="*/ 417 w 359"/>
                <a:gd name="T91" fmla="*/ 288 h 287"/>
                <a:gd name="T92" fmla="*/ 438 w 359"/>
                <a:gd name="T93" fmla="*/ 298 h 287"/>
                <a:gd name="T94" fmla="*/ 556 w 359"/>
                <a:gd name="T95" fmla="*/ 133 h 287"/>
                <a:gd name="T96" fmla="*/ 556 w 359"/>
                <a:gd name="T97" fmla="*/ 0 h 287"/>
                <a:gd name="T98" fmla="*/ 438 w 359"/>
                <a:gd name="T99" fmla="*/ 0 h 287"/>
                <a:gd name="T100" fmla="*/ 528 w 359"/>
                <a:gd name="T101" fmla="*/ 149 h 287"/>
                <a:gd name="T102" fmla="*/ 438 w 359"/>
                <a:gd name="T103" fmla="*/ 288 h 287"/>
                <a:gd name="T104" fmla="*/ 418 w 359"/>
                <a:gd name="T105" fmla="*/ 278 h 287"/>
                <a:gd name="T106" fmla="*/ 420 w 359"/>
                <a:gd name="T107" fmla="*/ 247 h 287"/>
                <a:gd name="T108" fmla="*/ 420 w 359"/>
                <a:gd name="T109" fmla="*/ 87 h 287"/>
                <a:gd name="T110" fmla="*/ 347 w 359"/>
                <a:gd name="T111" fmla="*/ 87 h 287"/>
                <a:gd name="T112" fmla="*/ 347 w 359"/>
                <a:gd name="T113" fmla="*/ 28 h 287"/>
                <a:gd name="T114" fmla="*/ 438 w 359"/>
                <a:gd name="T115" fmla="*/ 28 h 287"/>
                <a:gd name="T116" fmla="*/ 528 w 359"/>
                <a:gd name="T117" fmla="*/ 28 h 287"/>
                <a:gd name="T118" fmla="*/ 528 w 359"/>
                <a:gd name="T119" fmla="*/ 149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5" name="Freeform 20"/>
            <p:cNvSpPr>
              <a:spLocks/>
            </p:cNvSpPr>
            <p:nvPr/>
          </p:nvSpPr>
          <p:spPr bwMode="auto">
            <a:xfrm>
              <a:off x="3456" y="939"/>
              <a:ext cx="118" cy="149"/>
            </a:xfrm>
            <a:custGeom>
              <a:avLst/>
              <a:gdLst>
                <a:gd name="T0" fmla="*/ 9 w 76"/>
                <a:gd name="T1" fmla="*/ 149 h 96"/>
                <a:gd name="T2" fmla="*/ 9 w 76"/>
                <a:gd name="T3" fmla="*/ 143 h 96"/>
                <a:gd name="T4" fmla="*/ 19 w 76"/>
                <a:gd name="T5" fmla="*/ 138 h 96"/>
                <a:gd name="T6" fmla="*/ 20 w 76"/>
                <a:gd name="T7" fmla="*/ 137 h 96"/>
                <a:gd name="T8" fmla="*/ 20 w 76"/>
                <a:gd name="T9" fmla="*/ 124 h 96"/>
                <a:gd name="T10" fmla="*/ 22 w 76"/>
                <a:gd name="T11" fmla="*/ 106 h 96"/>
                <a:gd name="T12" fmla="*/ 22 w 76"/>
                <a:gd name="T13" fmla="*/ 50 h 96"/>
                <a:gd name="T14" fmla="*/ 20 w 76"/>
                <a:gd name="T15" fmla="*/ 22 h 96"/>
                <a:gd name="T16" fmla="*/ 19 w 76"/>
                <a:gd name="T17" fmla="*/ 9 h 96"/>
                <a:gd name="T18" fmla="*/ 16 w 76"/>
                <a:gd name="T19" fmla="*/ 8 h 96"/>
                <a:gd name="T20" fmla="*/ 0 w 76"/>
                <a:gd name="T21" fmla="*/ 6 h 96"/>
                <a:gd name="T22" fmla="*/ 0 w 76"/>
                <a:gd name="T23" fmla="*/ 0 h 96"/>
                <a:gd name="T24" fmla="*/ 33 w 76"/>
                <a:gd name="T25" fmla="*/ 0 h 96"/>
                <a:gd name="T26" fmla="*/ 64 w 76"/>
                <a:gd name="T27" fmla="*/ 0 h 96"/>
                <a:gd name="T28" fmla="*/ 64 w 76"/>
                <a:gd name="T29" fmla="*/ 6 h 96"/>
                <a:gd name="T30" fmla="*/ 48 w 76"/>
                <a:gd name="T31" fmla="*/ 8 h 96"/>
                <a:gd name="T32" fmla="*/ 45 w 76"/>
                <a:gd name="T33" fmla="*/ 9 h 96"/>
                <a:gd name="T34" fmla="*/ 43 w 76"/>
                <a:gd name="T35" fmla="*/ 20 h 96"/>
                <a:gd name="T36" fmla="*/ 42 w 76"/>
                <a:gd name="T37" fmla="*/ 50 h 96"/>
                <a:gd name="T38" fmla="*/ 42 w 76"/>
                <a:gd name="T39" fmla="*/ 121 h 96"/>
                <a:gd name="T40" fmla="*/ 43 w 76"/>
                <a:gd name="T41" fmla="*/ 138 h 96"/>
                <a:gd name="T42" fmla="*/ 61 w 76"/>
                <a:gd name="T43" fmla="*/ 140 h 96"/>
                <a:gd name="T44" fmla="*/ 104 w 76"/>
                <a:gd name="T45" fmla="*/ 135 h 96"/>
                <a:gd name="T46" fmla="*/ 107 w 76"/>
                <a:gd name="T47" fmla="*/ 127 h 96"/>
                <a:gd name="T48" fmla="*/ 112 w 76"/>
                <a:gd name="T49" fmla="*/ 110 h 96"/>
                <a:gd name="T50" fmla="*/ 118 w 76"/>
                <a:gd name="T51" fmla="*/ 110 h 96"/>
                <a:gd name="T52" fmla="*/ 113 w 76"/>
                <a:gd name="T53" fmla="*/ 147 h 96"/>
                <a:gd name="T54" fmla="*/ 107 w 76"/>
                <a:gd name="T55" fmla="*/ 149 h 96"/>
                <a:gd name="T56" fmla="*/ 89 w 76"/>
                <a:gd name="T57" fmla="*/ 149 h 96"/>
                <a:gd name="T58" fmla="*/ 31 w 76"/>
                <a:gd name="T59" fmla="*/ 147 h 96"/>
                <a:gd name="T60" fmla="*/ 9 w 76"/>
                <a:gd name="T61" fmla="*/ 149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6" name="Freeform 21"/>
            <p:cNvSpPr>
              <a:spLocks noEditPoints="1"/>
            </p:cNvSpPr>
            <p:nvPr/>
          </p:nvSpPr>
          <p:spPr bwMode="auto">
            <a:xfrm>
              <a:off x="3588" y="939"/>
              <a:ext cx="65" cy="149"/>
            </a:xfrm>
            <a:custGeom>
              <a:avLst/>
              <a:gdLst>
                <a:gd name="T0" fmla="*/ 65 w 42"/>
                <a:gd name="T1" fmla="*/ 141 h 96"/>
                <a:gd name="T2" fmla="*/ 65 w 42"/>
                <a:gd name="T3" fmla="*/ 149 h 96"/>
                <a:gd name="T4" fmla="*/ 34 w 42"/>
                <a:gd name="T5" fmla="*/ 147 h 96"/>
                <a:gd name="T6" fmla="*/ 0 w 42"/>
                <a:gd name="T7" fmla="*/ 149 h 96"/>
                <a:gd name="T8" fmla="*/ 0 w 42"/>
                <a:gd name="T9" fmla="*/ 141 h 96"/>
                <a:gd name="T10" fmla="*/ 15 w 42"/>
                <a:gd name="T11" fmla="*/ 141 h 96"/>
                <a:gd name="T12" fmla="*/ 20 w 42"/>
                <a:gd name="T13" fmla="*/ 138 h 96"/>
                <a:gd name="T14" fmla="*/ 22 w 42"/>
                <a:gd name="T15" fmla="*/ 129 h 96"/>
                <a:gd name="T16" fmla="*/ 22 w 42"/>
                <a:gd name="T17" fmla="*/ 98 h 96"/>
                <a:gd name="T18" fmla="*/ 22 w 42"/>
                <a:gd name="T19" fmla="*/ 50 h 96"/>
                <a:gd name="T20" fmla="*/ 22 w 42"/>
                <a:gd name="T21" fmla="*/ 22 h 96"/>
                <a:gd name="T22" fmla="*/ 20 w 42"/>
                <a:gd name="T23" fmla="*/ 9 h 96"/>
                <a:gd name="T24" fmla="*/ 15 w 42"/>
                <a:gd name="T25" fmla="*/ 8 h 96"/>
                <a:gd name="T26" fmla="*/ 0 w 42"/>
                <a:gd name="T27" fmla="*/ 6 h 96"/>
                <a:gd name="T28" fmla="*/ 0 w 42"/>
                <a:gd name="T29" fmla="*/ 0 h 96"/>
                <a:gd name="T30" fmla="*/ 33 w 42"/>
                <a:gd name="T31" fmla="*/ 0 h 96"/>
                <a:gd name="T32" fmla="*/ 65 w 42"/>
                <a:gd name="T33" fmla="*/ 0 h 96"/>
                <a:gd name="T34" fmla="*/ 65 w 42"/>
                <a:gd name="T35" fmla="*/ 6 h 96"/>
                <a:gd name="T36" fmla="*/ 50 w 42"/>
                <a:gd name="T37" fmla="*/ 8 h 96"/>
                <a:gd name="T38" fmla="*/ 45 w 42"/>
                <a:gd name="T39" fmla="*/ 9 h 96"/>
                <a:gd name="T40" fmla="*/ 43 w 42"/>
                <a:gd name="T41" fmla="*/ 20 h 96"/>
                <a:gd name="T42" fmla="*/ 43 w 42"/>
                <a:gd name="T43" fmla="*/ 50 h 96"/>
                <a:gd name="T44" fmla="*/ 43 w 42"/>
                <a:gd name="T45" fmla="*/ 98 h 96"/>
                <a:gd name="T46" fmla="*/ 43 w 42"/>
                <a:gd name="T47" fmla="*/ 126 h 96"/>
                <a:gd name="T48" fmla="*/ 45 w 42"/>
                <a:gd name="T49" fmla="*/ 138 h 96"/>
                <a:gd name="T50" fmla="*/ 50 w 42"/>
                <a:gd name="T51" fmla="*/ 141 h 96"/>
                <a:gd name="T52" fmla="*/ 65 w 42"/>
                <a:gd name="T53" fmla="*/ 141 h 96"/>
                <a:gd name="T54" fmla="*/ 43 w 42"/>
                <a:gd name="T55" fmla="*/ 20 h 96"/>
                <a:gd name="T56" fmla="*/ 43 w 42"/>
                <a:gd name="T57" fmla="*/ 50 h 96"/>
                <a:gd name="T58" fmla="*/ 43 w 42"/>
                <a:gd name="T59" fmla="*/ 98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2"/>
            <p:cNvSpPr>
              <a:spLocks/>
            </p:cNvSpPr>
            <p:nvPr/>
          </p:nvSpPr>
          <p:spPr bwMode="auto">
            <a:xfrm>
              <a:off x="3677" y="939"/>
              <a:ext cx="172" cy="152"/>
            </a:xfrm>
            <a:custGeom>
              <a:avLst/>
              <a:gdLst>
                <a:gd name="T0" fmla="*/ 0 w 111"/>
                <a:gd name="T1" fmla="*/ 149 h 98"/>
                <a:gd name="T2" fmla="*/ 0 w 111"/>
                <a:gd name="T3" fmla="*/ 141 h 98"/>
                <a:gd name="T4" fmla="*/ 15 w 111"/>
                <a:gd name="T5" fmla="*/ 140 h 98"/>
                <a:gd name="T6" fmla="*/ 17 w 111"/>
                <a:gd name="T7" fmla="*/ 138 h 98"/>
                <a:gd name="T8" fmla="*/ 19 w 111"/>
                <a:gd name="T9" fmla="*/ 127 h 98"/>
                <a:gd name="T10" fmla="*/ 20 w 111"/>
                <a:gd name="T11" fmla="*/ 104 h 98"/>
                <a:gd name="T12" fmla="*/ 20 w 111"/>
                <a:gd name="T13" fmla="*/ 19 h 98"/>
                <a:gd name="T14" fmla="*/ 20 w 111"/>
                <a:gd name="T15" fmla="*/ 14 h 98"/>
                <a:gd name="T16" fmla="*/ 15 w 111"/>
                <a:gd name="T17" fmla="*/ 9 h 98"/>
                <a:gd name="T18" fmla="*/ 11 w 111"/>
                <a:gd name="T19" fmla="*/ 6 h 98"/>
                <a:gd name="T20" fmla="*/ 0 w 111"/>
                <a:gd name="T21" fmla="*/ 6 h 98"/>
                <a:gd name="T22" fmla="*/ 0 w 111"/>
                <a:gd name="T23" fmla="*/ 0 h 98"/>
                <a:gd name="T24" fmla="*/ 23 w 111"/>
                <a:gd name="T25" fmla="*/ 0 h 98"/>
                <a:gd name="T26" fmla="*/ 40 w 111"/>
                <a:gd name="T27" fmla="*/ 0 h 98"/>
                <a:gd name="T28" fmla="*/ 53 w 111"/>
                <a:gd name="T29" fmla="*/ 17 h 98"/>
                <a:gd name="T30" fmla="*/ 76 w 111"/>
                <a:gd name="T31" fmla="*/ 43 h 98"/>
                <a:gd name="T32" fmla="*/ 108 w 111"/>
                <a:gd name="T33" fmla="*/ 81 h 98"/>
                <a:gd name="T34" fmla="*/ 133 w 111"/>
                <a:gd name="T35" fmla="*/ 110 h 98"/>
                <a:gd name="T36" fmla="*/ 143 w 111"/>
                <a:gd name="T37" fmla="*/ 121 h 98"/>
                <a:gd name="T38" fmla="*/ 143 w 111"/>
                <a:gd name="T39" fmla="*/ 45 h 98"/>
                <a:gd name="T40" fmla="*/ 143 w 111"/>
                <a:gd name="T41" fmla="*/ 20 h 98"/>
                <a:gd name="T42" fmla="*/ 141 w 111"/>
                <a:gd name="T43" fmla="*/ 9 h 98"/>
                <a:gd name="T44" fmla="*/ 139 w 111"/>
                <a:gd name="T45" fmla="*/ 8 h 98"/>
                <a:gd name="T46" fmla="*/ 124 w 111"/>
                <a:gd name="T47" fmla="*/ 6 h 98"/>
                <a:gd name="T48" fmla="*/ 124 w 111"/>
                <a:gd name="T49" fmla="*/ 0 h 98"/>
                <a:gd name="T50" fmla="*/ 150 w 111"/>
                <a:gd name="T51" fmla="*/ 0 h 98"/>
                <a:gd name="T52" fmla="*/ 172 w 111"/>
                <a:gd name="T53" fmla="*/ 0 h 98"/>
                <a:gd name="T54" fmla="*/ 172 w 111"/>
                <a:gd name="T55" fmla="*/ 6 h 98"/>
                <a:gd name="T56" fmla="*/ 158 w 111"/>
                <a:gd name="T57" fmla="*/ 8 h 98"/>
                <a:gd name="T58" fmla="*/ 155 w 111"/>
                <a:gd name="T59" fmla="*/ 9 h 98"/>
                <a:gd name="T60" fmla="*/ 153 w 111"/>
                <a:gd name="T61" fmla="*/ 20 h 98"/>
                <a:gd name="T62" fmla="*/ 153 w 111"/>
                <a:gd name="T63" fmla="*/ 45 h 98"/>
                <a:gd name="T64" fmla="*/ 153 w 111"/>
                <a:gd name="T65" fmla="*/ 95 h 98"/>
                <a:gd name="T66" fmla="*/ 153 w 111"/>
                <a:gd name="T67" fmla="*/ 152 h 98"/>
                <a:gd name="T68" fmla="*/ 143 w 111"/>
                <a:gd name="T69" fmla="*/ 152 h 98"/>
                <a:gd name="T70" fmla="*/ 141 w 111"/>
                <a:gd name="T71" fmla="*/ 149 h 98"/>
                <a:gd name="T72" fmla="*/ 138 w 111"/>
                <a:gd name="T73" fmla="*/ 147 h 98"/>
                <a:gd name="T74" fmla="*/ 135 w 111"/>
                <a:gd name="T75" fmla="*/ 144 h 98"/>
                <a:gd name="T76" fmla="*/ 121 w 111"/>
                <a:gd name="T77" fmla="*/ 129 h 98"/>
                <a:gd name="T78" fmla="*/ 107 w 111"/>
                <a:gd name="T79" fmla="*/ 112 h 98"/>
                <a:gd name="T80" fmla="*/ 29 w 111"/>
                <a:gd name="T81" fmla="*/ 22 h 98"/>
                <a:gd name="T82" fmla="*/ 29 w 111"/>
                <a:gd name="T83" fmla="*/ 102 h 98"/>
                <a:gd name="T84" fmla="*/ 31 w 111"/>
                <a:gd name="T85" fmla="*/ 127 h 98"/>
                <a:gd name="T86" fmla="*/ 31 w 111"/>
                <a:gd name="T87" fmla="*/ 138 h 98"/>
                <a:gd name="T88" fmla="*/ 34 w 111"/>
                <a:gd name="T89" fmla="*/ 140 h 98"/>
                <a:gd name="T90" fmla="*/ 50 w 111"/>
                <a:gd name="T91" fmla="*/ 141 h 98"/>
                <a:gd name="T92" fmla="*/ 50 w 111"/>
                <a:gd name="T93" fmla="*/ 149 h 98"/>
                <a:gd name="T94" fmla="*/ 28 w 111"/>
                <a:gd name="T95" fmla="*/ 147 h 98"/>
                <a:gd name="T96" fmla="*/ 0 w 111"/>
                <a:gd name="T97" fmla="*/ 14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3"/>
            <p:cNvSpPr>
              <a:spLocks/>
            </p:cNvSpPr>
            <p:nvPr/>
          </p:nvSpPr>
          <p:spPr bwMode="auto">
            <a:xfrm>
              <a:off x="3869" y="939"/>
              <a:ext cx="64" cy="149"/>
            </a:xfrm>
            <a:custGeom>
              <a:avLst/>
              <a:gdLst>
                <a:gd name="T0" fmla="*/ 64 w 41"/>
                <a:gd name="T1" fmla="*/ 141 h 96"/>
                <a:gd name="T2" fmla="*/ 64 w 41"/>
                <a:gd name="T3" fmla="*/ 149 h 96"/>
                <a:gd name="T4" fmla="*/ 33 w 41"/>
                <a:gd name="T5" fmla="*/ 147 h 96"/>
                <a:gd name="T6" fmla="*/ 0 w 41"/>
                <a:gd name="T7" fmla="*/ 149 h 96"/>
                <a:gd name="T8" fmla="*/ 0 w 41"/>
                <a:gd name="T9" fmla="*/ 141 h 96"/>
                <a:gd name="T10" fmla="*/ 16 w 41"/>
                <a:gd name="T11" fmla="*/ 141 h 96"/>
                <a:gd name="T12" fmla="*/ 19 w 41"/>
                <a:gd name="T13" fmla="*/ 138 h 96"/>
                <a:gd name="T14" fmla="*/ 20 w 41"/>
                <a:gd name="T15" fmla="*/ 129 h 96"/>
                <a:gd name="T16" fmla="*/ 22 w 41"/>
                <a:gd name="T17" fmla="*/ 98 h 96"/>
                <a:gd name="T18" fmla="*/ 22 w 41"/>
                <a:gd name="T19" fmla="*/ 50 h 96"/>
                <a:gd name="T20" fmla="*/ 20 w 41"/>
                <a:gd name="T21" fmla="*/ 22 h 96"/>
                <a:gd name="T22" fmla="*/ 19 w 41"/>
                <a:gd name="T23" fmla="*/ 9 h 96"/>
                <a:gd name="T24" fmla="*/ 16 w 41"/>
                <a:gd name="T25" fmla="*/ 8 h 96"/>
                <a:gd name="T26" fmla="*/ 0 w 41"/>
                <a:gd name="T27" fmla="*/ 6 h 96"/>
                <a:gd name="T28" fmla="*/ 0 w 41"/>
                <a:gd name="T29" fmla="*/ 0 h 96"/>
                <a:gd name="T30" fmla="*/ 31 w 41"/>
                <a:gd name="T31" fmla="*/ 0 h 96"/>
                <a:gd name="T32" fmla="*/ 64 w 41"/>
                <a:gd name="T33" fmla="*/ 0 h 96"/>
                <a:gd name="T34" fmla="*/ 64 w 41"/>
                <a:gd name="T35" fmla="*/ 6 h 96"/>
                <a:gd name="T36" fmla="*/ 48 w 41"/>
                <a:gd name="T37" fmla="*/ 8 h 96"/>
                <a:gd name="T38" fmla="*/ 44 w 41"/>
                <a:gd name="T39" fmla="*/ 9 h 96"/>
                <a:gd name="T40" fmla="*/ 42 w 41"/>
                <a:gd name="T41" fmla="*/ 20 h 96"/>
                <a:gd name="T42" fmla="*/ 42 w 41"/>
                <a:gd name="T43" fmla="*/ 50 h 96"/>
                <a:gd name="T44" fmla="*/ 42 w 41"/>
                <a:gd name="T45" fmla="*/ 98 h 96"/>
                <a:gd name="T46" fmla="*/ 42 w 41"/>
                <a:gd name="T47" fmla="*/ 126 h 96"/>
                <a:gd name="T48" fmla="*/ 44 w 41"/>
                <a:gd name="T49" fmla="*/ 138 h 96"/>
                <a:gd name="T50" fmla="*/ 48 w 41"/>
                <a:gd name="T51" fmla="*/ 141 h 96"/>
                <a:gd name="T52" fmla="*/ 64 w 41"/>
                <a:gd name="T53" fmla="*/ 141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4"/>
            <p:cNvSpPr>
              <a:spLocks/>
            </p:cNvSpPr>
            <p:nvPr/>
          </p:nvSpPr>
          <p:spPr bwMode="auto">
            <a:xfrm>
              <a:off x="394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2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5"/>
            <p:cNvSpPr>
              <a:spLocks/>
            </p:cNvSpPr>
            <p:nvPr/>
          </p:nvSpPr>
          <p:spPr bwMode="auto">
            <a:xfrm>
              <a:off x="329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4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6"/>
            <p:cNvSpPr>
              <a:spLocks/>
            </p:cNvSpPr>
            <p:nvPr/>
          </p:nvSpPr>
          <p:spPr bwMode="auto">
            <a:xfrm>
              <a:off x="3357" y="740"/>
              <a:ext cx="201" cy="151"/>
            </a:xfrm>
            <a:custGeom>
              <a:avLst/>
              <a:gdLst>
                <a:gd name="T0" fmla="*/ 0 w 130"/>
                <a:gd name="T1" fmla="*/ 6 h 97"/>
                <a:gd name="T2" fmla="*/ 0 w 130"/>
                <a:gd name="T3" fmla="*/ 0 h 97"/>
                <a:gd name="T4" fmla="*/ 22 w 130"/>
                <a:gd name="T5" fmla="*/ 0 h 97"/>
                <a:gd name="T6" fmla="*/ 42 w 130"/>
                <a:gd name="T7" fmla="*/ 0 h 97"/>
                <a:gd name="T8" fmla="*/ 59 w 130"/>
                <a:gd name="T9" fmla="*/ 37 h 97"/>
                <a:gd name="T10" fmla="*/ 101 w 130"/>
                <a:gd name="T11" fmla="*/ 118 h 97"/>
                <a:gd name="T12" fmla="*/ 138 w 130"/>
                <a:gd name="T13" fmla="*/ 44 h 97"/>
                <a:gd name="T14" fmla="*/ 158 w 130"/>
                <a:gd name="T15" fmla="*/ 0 h 97"/>
                <a:gd name="T16" fmla="*/ 178 w 130"/>
                <a:gd name="T17" fmla="*/ 0 h 97"/>
                <a:gd name="T18" fmla="*/ 201 w 130"/>
                <a:gd name="T19" fmla="*/ 0 h 97"/>
                <a:gd name="T20" fmla="*/ 201 w 130"/>
                <a:gd name="T21" fmla="*/ 6 h 97"/>
                <a:gd name="T22" fmla="*/ 186 w 130"/>
                <a:gd name="T23" fmla="*/ 8 h 97"/>
                <a:gd name="T24" fmla="*/ 182 w 130"/>
                <a:gd name="T25" fmla="*/ 11 h 97"/>
                <a:gd name="T26" fmla="*/ 181 w 130"/>
                <a:gd name="T27" fmla="*/ 20 h 97"/>
                <a:gd name="T28" fmla="*/ 179 w 130"/>
                <a:gd name="T29" fmla="*/ 50 h 97"/>
                <a:gd name="T30" fmla="*/ 179 w 130"/>
                <a:gd name="T31" fmla="*/ 98 h 97"/>
                <a:gd name="T32" fmla="*/ 181 w 130"/>
                <a:gd name="T33" fmla="*/ 126 h 97"/>
                <a:gd name="T34" fmla="*/ 182 w 130"/>
                <a:gd name="T35" fmla="*/ 139 h 97"/>
                <a:gd name="T36" fmla="*/ 186 w 130"/>
                <a:gd name="T37" fmla="*/ 140 h 97"/>
                <a:gd name="T38" fmla="*/ 201 w 130"/>
                <a:gd name="T39" fmla="*/ 142 h 97"/>
                <a:gd name="T40" fmla="*/ 201 w 130"/>
                <a:gd name="T41" fmla="*/ 148 h 97"/>
                <a:gd name="T42" fmla="*/ 170 w 130"/>
                <a:gd name="T43" fmla="*/ 148 h 97"/>
                <a:gd name="T44" fmla="*/ 138 w 130"/>
                <a:gd name="T45" fmla="*/ 148 h 97"/>
                <a:gd name="T46" fmla="*/ 138 w 130"/>
                <a:gd name="T47" fmla="*/ 142 h 97"/>
                <a:gd name="T48" fmla="*/ 155 w 130"/>
                <a:gd name="T49" fmla="*/ 140 h 97"/>
                <a:gd name="T50" fmla="*/ 158 w 130"/>
                <a:gd name="T51" fmla="*/ 139 h 97"/>
                <a:gd name="T52" fmla="*/ 159 w 130"/>
                <a:gd name="T53" fmla="*/ 128 h 97"/>
                <a:gd name="T54" fmla="*/ 159 w 130"/>
                <a:gd name="T55" fmla="*/ 98 h 97"/>
                <a:gd name="T56" fmla="*/ 159 w 130"/>
                <a:gd name="T57" fmla="*/ 22 h 97"/>
                <a:gd name="T58" fmla="*/ 122 w 130"/>
                <a:gd name="T59" fmla="*/ 97 h 97"/>
                <a:gd name="T60" fmla="*/ 108 w 130"/>
                <a:gd name="T61" fmla="*/ 126 h 97"/>
                <a:gd name="T62" fmla="*/ 97 w 130"/>
                <a:gd name="T63" fmla="*/ 151 h 97"/>
                <a:gd name="T64" fmla="*/ 93 w 130"/>
                <a:gd name="T65" fmla="*/ 151 h 97"/>
                <a:gd name="T66" fmla="*/ 91 w 130"/>
                <a:gd name="T67" fmla="*/ 145 h 97"/>
                <a:gd name="T68" fmla="*/ 83 w 130"/>
                <a:gd name="T69" fmla="*/ 129 h 97"/>
                <a:gd name="T70" fmla="*/ 31 w 130"/>
                <a:gd name="T71" fmla="*/ 25 h 97"/>
                <a:gd name="T72" fmla="*/ 31 w 130"/>
                <a:gd name="T73" fmla="*/ 98 h 97"/>
                <a:gd name="T74" fmla="*/ 31 w 130"/>
                <a:gd name="T75" fmla="*/ 126 h 97"/>
                <a:gd name="T76" fmla="*/ 34 w 130"/>
                <a:gd name="T77" fmla="*/ 139 h 97"/>
                <a:gd name="T78" fmla="*/ 37 w 130"/>
                <a:gd name="T79" fmla="*/ 140 h 97"/>
                <a:gd name="T80" fmla="*/ 53 w 130"/>
                <a:gd name="T81" fmla="*/ 142 h 97"/>
                <a:gd name="T82" fmla="*/ 53 w 130"/>
                <a:gd name="T83" fmla="*/ 148 h 97"/>
                <a:gd name="T84" fmla="*/ 26 w 130"/>
                <a:gd name="T85" fmla="*/ 148 h 97"/>
                <a:gd name="T86" fmla="*/ 0 w 130"/>
                <a:gd name="T87" fmla="*/ 148 h 97"/>
                <a:gd name="T88" fmla="*/ 0 w 130"/>
                <a:gd name="T89" fmla="*/ 142 h 97"/>
                <a:gd name="T90" fmla="*/ 15 w 130"/>
                <a:gd name="T91" fmla="*/ 140 h 97"/>
                <a:gd name="T92" fmla="*/ 19 w 130"/>
                <a:gd name="T93" fmla="*/ 139 h 97"/>
                <a:gd name="T94" fmla="*/ 20 w 130"/>
                <a:gd name="T95" fmla="*/ 128 h 97"/>
                <a:gd name="T96" fmla="*/ 22 w 130"/>
                <a:gd name="T97" fmla="*/ 98 h 97"/>
                <a:gd name="T98" fmla="*/ 22 w 130"/>
                <a:gd name="T99" fmla="*/ 50 h 97"/>
                <a:gd name="T100" fmla="*/ 20 w 130"/>
                <a:gd name="T101" fmla="*/ 22 h 97"/>
                <a:gd name="T102" fmla="*/ 19 w 130"/>
                <a:gd name="T103" fmla="*/ 11 h 97"/>
                <a:gd name="T104" fmla="*/ 15 w 130"/>
                <a:gd name="T105" fmla="*/ 8 h 97"/>
                <a:gd name="T106" fmla="*/ 0 w 130"/>
                <a:gd name="T107" fmla="*/ 6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7"/>
            <p:cNvSpPr>
              <a:spLocks noEditPoints="1"/>
            </p:cNvSpPr>
            <p:nvPr/>
          </p:nvSpPr>
          <p:spPr bwMode="auto">
            <a:xfrm>
              <a:off x="3566" y="738"/>
              <a:ext cx="166" cy="149"/>
            </a:xfrm>
            <a:custGeom>
              <a:avLst/>
              <a:gdLst>
                <a:gd name="T0" fmla="*/ 23 w 107"/>
                <a:gd name="T1" fmla="*/ 149 h 96"/>
                <a:gd name="T2" fmla="*/ 51 w 107"/>
                <a:gd name="T3" fmla="*/ 149 h 96"/>
                <a:gd name="T4" fmla="*/ 51 w 107"/>
                <a:gd name="T5" fmla="*/ 143 h 96"/>
                <a:gd name="T6" fmla="*/ 37 w 107"/>
                <a:gd name="T7" fmla="*/ 143 h 96"/>
                <a:gd name="T8" fmla="*/ 33 w 107"/>
                <a:gd name="T9" fmla="*/ 140 h 96"/>
                <a:gd name="T10" fmla="*/ 33 w 107"/>
                <a:gd name="T11" fmla="*/ 138 h 96"/>
                <a:gd name="T12" fmla="*/ 36 w 107"/>
                <a:gd name="T13" fmla="*/ 127 h 96"/>
                <a:gd name="T14" fmla="*/ 47 w 107"/>
                <a:gd name="T15" fmla="*/ 101 h 96"/>
                <a:gd name="T16" fmla="*/ 110 w 107"/>
                <a:gd name="T17" fmla="*/ 101 h 96"/>
                <a:gd name="T18" fmla="*/ 124 w 107"/>
                <a:gd name="T19" fmla="*/ 132 h 96"/>
                <a:gd name="T20" fmla="*/ 126 w 107"/>
                <a:gd name="T21" fmla="*/ 138 h 96"/>
                <a:gd name="T22" fmla="*/ 124 w 107"/>
                <a:gd name="T23" fmla="*/ 141 h 96"/>
                <a:gd name="T24" fmla="*/ 121 w 107"/>
                <a:gd name="T25" fmla="*/ 143 h 96"/>
                <a:gd name="T26" fmla="*/ 105 w 107"/>
                <a:gd name="T27" fmla="*/ 143 h 96"/>
                <a:gd name="T28" fmla="*/ 105 w 107"/>
                <a:gd name="T29" fmla="*/ 149 h 96"/>
                <a:gd name="T30" fmla="*/ 141 w 107"/>
                <a:gd name="T31" fmla="*/ 149 h 96"/>
                <a:gd name="T32" fmla="*/ 166 w 107"/>
                <a:gd name="T33" fmla="*/ 149 h 96"/>
                <a:gd name="T34" fmla="*/ 166 w 107"/>
                <a:gd name="T35" fmla="*/ 143 h 96"/>
                <a:gd name="T36" fmla="*/ 154 w 107"/>
                <a:gd name="T37" fmla="*/ 141 h 96"/>
                <a:gd name="T38" fmla="*/ 149 w 107"/>
                <a:gd name="T39" fmla="*/ 137 h 96"/>
                <a:gd name="T40" fmla="*/ 135 w 107"/>
                <a:gd name="T41" fmla="*/ 106 h 96"/>
                <a:gd name="T42" fmla="*/ 87 w 107"/>
                <a:gd name="T43" fmla="*/ 0 h 96"/>
                <a:gd name="T44" fmla="*/ 81 w 107"/>
                <a:gd name="T45" fmla="*/ 0 h 96"/>
                <a:gd name="T46" fmla="*/ 62 w 107"/>
                <a:gd name="T47" fmla="*/ 43 h 96"/>
                <a:gd name="T48" fmla="*/ 34 w 107"/>
                <a:gd name="T49" fmla="*/ 102 h 96"/>
                <a:gd name="T50" fmla="*/ 20 w 107"/>
                <a:gd name="T51" fmla="*/ 132 h 96"/>
                <a:gd name="T52" fmla="*/ 14 w 107"/>
                <a:gd name="T53" fmla="*/ 140 h 96"/>
                <a:gd name="T54" fmla="*/ 11 w 107"/>
                <a:gd name="T55" fmla="*/ 143 h 96"/>
                <a:gd name="T56" fmla="*/ 0 w 107"/>
                <a:gd name="T57" fmla="*/ 143 h 96"/>
                <a:gd name="T58" fmla="*/ 0 w 107"/>
                <a:gd name="T59" fmla="*/ 149 h 96"/>
                <a:gd name="T60" fmla="*/ 23 w 107"/>
                <a:gd name="T61" fmla="*/ 149 h 96"/>
                <a:gd name="T62" fmla="*/ 79 w 107"/>
                <a:gd name="T63" fmla="*/ 28 h 96"/>
                <a:gd name="T64" fmla="*/ 105 w 107"/>
                <a:gd name="T65" fmla="*/ 92 h 96"/>
                <a:gd name="T66" fmla="*/ 51 w 107"/>
                <a:gd name="T67" fmla="*/ 92 h 96"/>
                <a:gd name="T68" fmla="*/ 79 w 107"/>
                <a:gd name="T69" fmla="*/ 28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8"/>
            <p:cNvSpPr>
              <a:spLocks/>
            </p:cNvSpPr>
            <p:nvPr/>
          </p:nvSpPr>
          <p:spPr bwMode="auto">
            <a:xfrm>
              <a:off x="3703" y="740"/>
              <a:ext cx="163" cy="147"/>
            </a:xfrm>
            <a:custGeom>
              <a:avLst/>
              <a:gdLst>
                <a:gd name="T0" fmla="*/ 120 w 105"/>
                <a:gd name="T1" fmla="*/ 22 h 95"/>
                <a:gd name="T2" fmla="*/ 127 w 105"/>
                <a:gd name="T3" fmla="*/ 11 h 95"/>
                <a:gd name="T4" fmla="*/ 124 w 105"/>
                <a:gd name="T5" fmla="*/ 8 h 95"/>
                <a:gd name="T6" fmla="*/ 109 w 105"/>
                <a:gd name="T7" fmla="*/ 6 h 95"/>
                <a:gd name="T8" fmla="*/ 109 w 105"/>
                <a:gd name="T9" fmla="*/ 0 h 95"/>
                <a:gd name="T10" fmla="*/ 138 w 105"/>
                <a:gd name="T11" fmla="*/ 0 h 95"/>
                <a:gd name="T12" fmla="*/ 163 w 105"/>
                <a:gd name="T13" fmla="*/ 0 h 95"/>
                <a:gd name="T14" fmla="*/ 163 w 105"/>
                <a:gd name="T15" fmla="*/ 6 h 95"/>
                <a:gd name="T16" fmla="*/ 149 w 105"/>
                <a:gd name="T17" fmla="*/ 8 h 95"/>
                <a:gd name="T18" fmla="*/ 143 w 105"/>
                <a:gd name="T19" fmla="*/ 11 h 95"/>
                <a:gd name="T20" fmla="*/ 135 w 105"/>
                <a:gd name="T21" fmla="*/ 20 h 95"/>
                <a:gd name="T22" fmla="*/ 102 w 105"/>
                <a:gd name="T23" fmla="*/ 67 h 95"/>
                <a:gd name="T24" fmla="*/ 92 w 105"/>
                <a:gd name="T25" fmla="*/ 84 h 95"/>
                <a:gd name="T26" fmla="*/ 92 w 105"/>
                <a:gd name="T27" fmla="*/ 90 h 95"/>
                <a:gd name="T28" fmla="*/ 92 w 105"/>
                <a:gd name="T29" fmla="*/ 97 h 95"/>
                <a:gd name="T30" fmla="*/ 92 w 105"/>
                <a:gd name="T31" fmla="*/ 125 h 95"/>
                <a:gd name="T32" fmla="*/ 93 w 105"/>
                <a:gd name="T33" fmla="*/ 138 h 95"/>
                <a:gd name="T34" fmla="*/ 98 w 105"/>
                <a:gd name="T35" fmla="*/ 139 h 95"/>
                <a:gd name="T36" fmla="*/ 113 w 105"/>
                <a:gd name="T37" fmla="*/ 141 h 95"/>
                <a:gd name="T38" fmla="*/ 113 w 105"/>
                <a:gd name="T39" fmla="*/ 147 h 95"/>
                <a:gd name="T40" fmla="*/ 82 w 105"/>
                <a:gd name="T41" fmla="*/ 147 h 95"/>
                <a:gd name="T42" fmla="*/ 50 w 105"/>
                <a:gd name="T43" fmla="*/ 147 h 95"/>
                <a:gd name="T44" fmla="*/ 50 w 105"/>
                <a:gd name="T45" fmla="*/ 141 h 95"/>
                <a:gd name="T46" fmla="*/ 65 w 105"/>
                <a:gd name="T47" fmla="*/ 139 h 95"/>
                <a:gd name="T48" fmla="*/ 68 w 105"/>
                <a:gd name="T49" fmla="*/ 138 h 95"/>
                <a:gd name="T50" fmla="*/ 70 w 105"/>
                <a:gd name="T51" fmla="*/ 127 h 95"/>
                <a:gd name="T52" fmla="*/ 71 w 105"/>
                <a:gd name="T53" fmla="*/ 97 h 95"/>
                <a:gd name="T54" fmla="*/ 71 w 105"/>
                <a:gd name="T55" fmla="*/ 87 h 95"/>
                <a:gd name="T56" fmla="*/ 67 w 105"/>
                <a:gd name="T57" fmla="*/ 77 h 95"/>
                <a:gd name="T58" fmla="*/ 54 w 105"/>
                <a:gd name="T59" fmla="*/ 60 h 95"/>
                <a:gd name="T60" fmla="*/ 26 w 105"/>
                <a:gd name="T61" fmla="*/ 20 h 95"/>
                <a:gd name="T62" fmla="*/ 20 w 105"/>
                <a:gd name="T63" fmla="*/ 11 h 95"/>
                <a:gd name="T64" fmla="*/ 14 w 105"/>
                <a:gd name="T65" fmla="*/ 8 h 95"/>
                <a:gd name="T66" fmla="*/ 0 w 105"/>
                <a:gd name="T67" fmla="*/ 6 h 95"/>
                <a:gd name="T68" fmla="*/ 0 w 105"/>
                <a:gd name="T69" fmla="*/ 0 h 95"/>
                <a:gd name="T70" fmla="*/ 26 w 105"/>
                <a:gd name="T71" fmla="*/ 0 h 95"/>
                <a:gd name="T72" fmla="*/ 67 w 105"/>
                <a:gd name="T73" fmla="*/ 0 h 95"/>
                <a:gd name="T74" fmla="*/ 67 w 105"/>
                <a:gd name="T75" fmla="*/ 6 h 95"/>
                <a:gd name="T76" fmla="*/ 50 w 105"/>
                <a:gd name="T77" fmla="*/ 8 h 95"/>
                <a:gd name="T78" fmla="*/ 47 w 105"/>
                <a:gd name="T79" fmla="*/ 11 h 95"/>
                <a:gd name="T80" fmla="*/ 53 w 105"/>
                <a:gd name="T81" fmla="*/ 22 h 95"/>
                <a:gd name="T82" fmla="*/ 85 w 105"/>
                <a:gd name="T83" fmla="*/ 74 h 95"/>
                <a:gd name="T84" fmla="*/ 120 w 105"/>
                <a:gd name="T85" fmla="*/ 22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9"/>
            <p:cNvSpPr>
              <a:spLocks noEditPoints="1"/>
            </p:cNvSpPr>
            <p:nvPr/>
          </p:nvSpPr>
          <p:spPr bwMode="auto">
            <a:xfrm>
              <a:off x="3860" y="737"/>
              <a:ext cx="164" cy="154"/>
            </a:xfrm>
            <a:custGeom>
              <a:avLst/>
              <a:gdLst>
                <a:gd name="T0" fmla="*/ 29 w 106"/>
                <a:gd name="T1" fmla="*/ 37 h 99"/>
                <a:gd name="T2" fmla="*/ 48 w 106"/>
                <a:gd name="T3" fmla="*/ 16 h 99"/>
                <a:gd name="T4" fmla="*/ 79 w 106"/>
                <a:gd name="T5" fmla="*/ 8 h 99"/>
                <a:gd name="T6" fmla="*/ 102 w 106"/>
                <a:gd name="T7" fmla="*/ 12 h 99"/>
                <a:gd name="T8" fmla="*/ 118 w 106"/>
                <a:gd name="T9" fmla="*/ 20 h 99"/>
                <a:gd name="T10" fmla="*/ 130 w 106"/>
                <a:gd name="T11" fmla="*/ 33 h 99"/>
                <a:gd name="T12" fmla="*/ 136 w 106"/>
                <a:gd name="T13" fmla="*/ 48 h 99"/>
                <a:gd name="T14" fmla="*/ 141 w 106"/>
                <a:gd name="T15" fmla="*/ 79 h 99"/>
                <a:gd name="T16" fmla="*/ 135 w 106"/>
                <a:gd name="T17" fmla="*/ 114 h 99"/>
                <a:gd name="T18" fmla="*/ 116 w 106"/>
                <a:gd name="T19" fmla="*/ 137 h 99"/>
                <a:gd name="T20" fmla="*/ 85 w 106"/>
                <a:gd name="T21" fmla="*/ 145 h 99"/>
                <a:gd name="T22" fmla="*/ 62 w 106"/>
                <a:gd name="T23" fmla="*/ 142 h 99"/>
                <a:gd name="T24" fmla="*/ 43 w 106"/>
                <a:gd name="T25" fmla="*/ 128 h 99"/>
                <a:gd name="T26" fmla="*/ 29 w 106"/>
                <a:gd name="T27" fmla="*/ 107 h 99"/>
                <a:gd name="T28" fmla="*/ 25 w 106"/>
                <a:gd name="T29" fmla="*/ 89 h 99"/>
                <a:gd name="T30" fmla="*/ 22 w 106"/>
                <a:gd name="T31" fmla="*/ 70 h 99"/>
                <a:gd name="T32" fmla="*/ 29 w 106"/>
                <a:gd name="T33" fmla="*/ 37 h 99"/>
                <a:gd name="T34" fmla="*/ 5 w 106"/>
                <a:gd name="T35" fmla="*/ 107 h 99"/>
                <a:gd name="T36" fmla="*/ 20 w 106"/>
                <a:gd name="T37" fmla="*/ 134 h 99"/>
                <a:gd name="T38" fmla="*/ 45 w 106"/>
                <a:gd name="T39" fmla="*/ 149 h 99"/>
                <a:gd name="T40" fmla="*/ 77 w 106"/>
                <a:gd name="T41" fmla="*/ 154 h 99"/>
                <a:gd name="T42" fmla="*/ 139 w 106"/>
                <a:gd name="T43" fmla="*/ 131 h 99"/>
                <a:gd name="T44" fmla="*/ 164 w 106"/>
                <a:gd name="T45" fmla="*/ 72 h 99"/>
                <a:gd name="T46" fmla="*/ 162 w 106"/>
                <a:gd name="T47" fmla="*/ 51 h 99"/>
                <a:gd name="T48" fmla="*/ 156 w 106"/>
                <a:gd name="T49" fmla="*/ 34 h 99"/>
                <a:gd name="T50" fmla="*/ 141 w 106"/>
                <a:gd name="T51" fmla="*/ 17 h 99"/>
                <a:gd name="T52" fmla="*/ 116 w 106"/>
                <a:gd name="T53" fmla="*/ 5 h 99"/>
                <a:gd name="T54" fmla="*/ 84 w 106"/>
                <a:gd name="T55" fmla="*/ 0 h 99"/>
                <a:gd name="T56" fmla="*/ 50 w 106"/>
                <a:gd name="T57" fmla="*/ 5 h 99"/>
                <a:gd name="T58" fmla="*/ 22 w 106"/>
                <a:gd name="T59" fmla="*/ 22 h 99"/>
                <a:gd name="T60" fmla="*/ 5 w 106"/>
                <a:gd name="T61" fmla="*/ 47 h 99"/>
                <a:gd name="T62" fmla="*/ 0 w 106"/>
                <a:gd name="T63" fmla="*/ 78 h 99"/>
                <a:gd name="T64" fmla="*/ 5 w 106"/>
                <a:gd name="T65" fmla="*/ 10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a:xfrm>
            <a:off x="0" y="2733675"/>
            <a:ext cx="9144000" cy="1371600"/>
          </a:xfrm>
        </p:spPr>
        <p:txBody>
          <a:bodyPr anchor="ctr"/>
          <a:lstStyle>
            <a:lvl1pPr algn="ctr">
              <a:defRPr/>
            </a:lvl1pPr>
          </a:lstStyle>
          <a:p>
            <a:r>
              <a:rPr lang="en-US" smtClean="0"/>
              <a:t>Click to edit Master title style</a:t>
            </a:r>
            <a:endParaRPr lang="en-US"/>
          </a:p>
        </p:txBody>
      </p:sp>
      <p:sp>
        <p:nvSpPr>
          <p:cNvPr id="15" name="Date Placeholder 2"/>
          <p:cNvSpPr>
            <a:spLocks noGrp="1"/>
          </p:cNvSpPr>
          <p:nvPr>
            <p:ph type="dt" sz="half" idx="10"/>
          </p:nvPr>
        </p:nvSpPr>
        <p:spPr/>
        <p:txBody>
          <a:bodyPr/>
          <a:lstStyle>
            <a:lvl1pPr>
              <a:defRPr/>
            </a:lvl1pPr>
          </a:lstStyle>
          <a:p>
            <a:pPr>
              <a:defRPr/>
            </a:pPr>
            <a:fld id="{64BB4443-2BDC-3545-A449-7422456EDAA1}" type="datetimeFigureOut">
              <a:rPr lang="en-US"/>
              <a:pPr>
                <a:defRPr/>
              </a:pPr>
              <a:t>12/29/12</a:t>
            </a:fld>
            <a:endParaRPr lang="en-US"/>
          </a:p>
        </p:txBody>
      </p:sp>
      <p:sp>
        <p:nvSpPr>
          <p:cNvPr id="16" name="Footer Placeholder 3"/>
          <p:cNvSpPr>
            <a:spLocks noGrp="1"/>
          </p:cNvSpPr>
          <p:nvPr>
            <p:ph type="ftr" sz="quarter" idx="11"/>
          </p:nvPr>
        </p:nvSpPr>
        <p:spPr/>
        <p:txBody>
          <a:bodyPr/>
          <a:lstStyle>
            <a:lvl1pPr>
              <a:defRPr/>
            </a:lvl1pPr>
          </a:lstStyle>
          <a:p>
            <a:pPr>
              <a:defRPr/>
            </a:pPr>
            <a:endParaRPr lang="en-US"/>
          </a:p>
        </p:txBody>
      </p:sp>
      <p:sp>
        <p:nvSpPr>
          <p:cNvPr id="17" name="Slide Number Placeholder 4"/>
          <p:cNvSpPr>
            <a:spLocks noGrp="1"/>
          </p:cNvSpPr>
          <p:nvPr>
            <p:ph type="sldNum" sz="quarter" idx="12"/>
          </p:nvPr>
        </p:nvSpPr>
        <p:spPr/>
        <p:txBody>
          <a:bodyPr/>
          <a:lstStyle>
            <a:lvl1pPr>
              <a:defRPr/>
            </a:lvl1pPr>
          </a:lstStyle>
          <a:p>
            <a:pPr>
              <a:defRPr/>
            </a:pPr>
            <a:fld id="{2E05D9C7-6A0A-B444-A046-B471D64434C8}" type="slidenum">
              <a:rPr lang="en-US"/>
              <a:pPr>
                <a:defRPr/>
              </a:pPr>
              <a:t>‹#›</a:t>
            </a:fld>
            <a:endParaRPr lang="en-US"/>
          </a:p>
        </p:txBody>
      </p:sp>
    </p:spTree>
    <p:extLst>
      <p:ext uri="{BB962C8B-B14F-4D97-AF65-F5344CB8AC3E}">
        <p14:creationId xmlns:p14="http://schemas.microsoft.com/office/powerpoint/2010/main" val="2757452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8B592F5-F928-DD47-804C-405D3B1E2904}" type="datetimeFigureOut">
              <a:rPr lang="en-US"/>
              <a:pPr>
                <a:defRPr/>
              </a:pPr>
              <a:t>12/29/12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48E6247-FC13-9E47-9D1B-A89D552982AA}" type="slidenum">
              <a:rPr lang="en-US"/>
              <a:pPr>
                <a:defRPr/>
              </a:pPr>
              <a:t>‹#›</a:t>
            </a:fld>
            <a:endParaRPr lang="en-US"/>
          </a:p>
        </p:txBody>
      </p:sp>
    </p:spTree>
    <p:extLst>
      <p:ext uri="{BB962C8B-B14F-4D97-AF65-F5344CB8AC3E}">
        <p14:creationId xmlns:p14="http://schemas.microsoft.com/office/powerpoint/2010/main" val="2711467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28F6746-0F1E-B64F-A769-D8412D8130FD}" type="datetimeFigureOut">
              <a:rPr lang="en-US"/>
              <a:pPr>
                <a:defRPr/>
              </a:pPr>
              <a:t>12/29/12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295CAFE-C58E-7742-A5F2-0D019116C5D6}" type="slidenum">
              <a:rPr lang="en-US"/>
              <a:pPr>
                <a:defRPr/>
              </a:pPr>
              <a:t>‹#›</a:t>
            </a:fld>
            <a:endParaRPr lang="en-US"/>
          </a:p>
        </p:txBody>
      </p:sp>
    </p:spTree>
    <p:extLst>
      <p:ext uri="{BB962C8B-B14F-4D97-AF65-F5344CB8AC3E}">
        <p14:creationId xmlns:p14="http://schemas.microsoft.com/office/powerpoint/2010/main" val="2633329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18"/>
          <p:cNvGrpSpPr>
            <a:grpSpLocks/>
          </p:cNvGrpSpPr>
          <p:nvPr/>
        </p:nvGrpSpPr>
        <p:grpSpPr bwMode="auto">
          <a:xfrm>
            <a:off x="120650" y="6299200"/>
            <a:ext cx="420688" cy="458788"/>
            <a:chOff x="3293" y="737"/>
            <a:chExt cx="796" cy="867"/>
          </a:xfrm>
        </p:grpSpPr>
        <p:sp>
          <p:nvSpPr>
            <p:cNvPr id="5" name="Freeform 19"/>
            <p:cNvSpPr>
              <a:spLocks noEditPoints="1"/>
            </p:cNvSpPr>
            <p:nvPr/>
          </p:nvSpPr>
          <p:spPr bwMode="auto">
            <a:xfrm>
              <a:off x="3413" y="1159"/>
              <a:ext cx="556" cy="445"/>
            </a:xfrm>
            <a:custGeom>
              <a:avLst/>
              <a:gdLst>
                <a:gd name="T0" fmla="*/ 438 w 359"/>
                <a:gd name="T1" fmla="*/ 0 h 287"/>
                <a:gd name="T2" fmla="*/ 321 w 359"/>
                <a:gd name="T3" fmla="*/ 0 h 287"/>
                <a:gd name="T4" fmla="*/ 321 w 359"/>
                <a:gd name="T5" fmla="*/ 133 h 287"/>
                <a:gd name="T6" fmla="*/ 378 w 359"/>
                <a:gd name="T7" fmla="*/ 265 h 287"/>
                <a:gd name="T8" fmla="*/ 378 w 359"/>
                <a:gd name="T9" fmla="*/ 247 h 287"/>
                <a:gd name="T10" fmla="*/ 347 w 359"/>
                <a:gd name="T11" fmla="*/ 149 h 287"/>
                <a:gd name="T12" fmla="*/ 347 w 359"/>
                <a:gd name="T13" fmla="*/ 115 h 287"/>
                <a:gd name="T14" fmla="*/ 392 w 359"/>
                <a:gd name="T15" fmla="*/ 115 h 287"/>
                <a:gd name="T16" fmla="*/ 392 w 359"/>
                <a:gd name="T17" fmla="*/ 265 h 287"/>
                <a:gd name="T18" fmla="*/ 279 w 359"/>
                <a:gd name="T19" fmla="*/ 434 h 287"/>
                <a:gd name="T20" fmla="*/ 164 w 359"/>
                <a:gd name="T21" fmla="*/ 274 h 287"/>
                <a:gd name="T22" fmla="*/ 234 w 359"/>
                <a:gd name="T23" fmla="*/ 133 h 287"/>
                <a:gd name="T24" fmla="*/ 234 w 359"/>
                <a:gd name="T25" fmla="*/ 115 h 287"/>
                <a:gd name="T26" fmla="*/ 279 w 359"/>
                <a:gd name="T27" fmla="*/ 115 h 287"/>
                <a:gd name="T28" fmla="*/ 307 w 359"/>
                <a:gd name="T29" fmla="*/ 115 h 287"/>
                <a:gd name="T30" fmla="*/ 307 w 359"/>
                <a:gd name="T31" fmla="*/ 87 h 287"/>
                <a:gd name="T32" fmla="*/ 279 w 359"/>
                <a:gd name="T33" fmla="*/ 87 h 287"/>
                <a:gd name="T34" fmla="*/ 234 w 359"/>
                <a:gd name="T35" fmla="*/ 87 h 287"/>
                <a:gd name="T36" fmla="*/ 234 w 359"/>
                <a:gd name="T37" fmla="*/ 87 h 287"/>
                <a:gd name="T38" fmla="*/ 208 w 359"/>
                <a:gd name="T39" fmla="*/ 87 h 287"/>
                <a:gd name="T40" fmla="*/ 208 w 359"/>
                <a:gd name="T41" fmla="*/ 87 h 287"/>
                <a:gd name="T42" fmla="*/ 138 w 359"/>
                <a:gd name="T43" fmla="*/ 87 h 287"/>
                <a:gd name="T44" fmla="*/ 138 w 359"/>
                <a:gd name="T45" fmla="*/ 247 h 287"/>
                <a:gd name="T46" fmla="*/ 138 w 359"/>
                <a:gd name="T47" fmla="*/ 262 h 287"/>
                <a:gd name="T48" fmla="*/ 138 w 359"/>
                <a:gd name="T49" fmla="*/ 262 h 287"/>
                <a:gd name="T50" fmla="*/ 164 w 359"/>
                <a:gd name="T51" fmla="*/ 240 h 287"/>
                <a:gd name="T52" fmla="*/ 164 w 359"/>
                <a:gd name="T53" fmla="*/ 240 h 287"/>
                <a:gd name="T54" fmla="*/ 164 w 359"/>
                <a:gd name="T55" fmla="*/ 115 h 287"/>
                <a:gd name="T56" fmla="*/ 208 w 359"/>
                <a:gd name="T57" fmla="*/ 115 h 287"/>
                <a:gd name="T58" fmla="*/ 208 w 359"/>
                <a:gd name="T59" fmla="*/ 115 h 287"/>
                <a:gd name="T60" fmla="*/ 208 w 359"/>
                <a:gd name="T61" fmla="*/ 149 h 287"/>
                <a:gd name="T62" fmla="*/ 116 w 359"/>
                <a:gd name="T63" fmla="*/ 288 h 287"/>
                <a:gd name="T64" fmla="*/ 26 w 359"/>
                <a:gd name="T65" fmla="*/ 149 h 287"/>
                <a:gd name="T66" fmla="*/ 26 w 359"/>
                <a:gd name="T67" fmla="*/ 28 h 287"/>
                <a:gd name="T68" fmla="*/ 116 w 359"/>
                <a:gd name="T69" fmla="*/ 28 h 287"/>
                <a:gd name="T70" fmla="*/ 208 w 359"/>
                <a:gd name="T71" fmla="*/ 28 h 287"/>
                <a:gd name="T72" fmla="*/ 208 w 359"/>
                <a:gd name="T73" fmla="*/ 74 h 287"/>
                <a:gd name="T74" fmla="*/ 234 w 359"/>
                <a:gd name="T75" fmla="*/ 74 h 287"/>
                <a:gd name="T76" fmla="*/ 234 w 359"/>
                <a:gd name="T77" fmla="*/ 0 h 287"/>
                <a:gd name="T78" fmla="*/ 116 w 359"/>
                <a:gd name="T79" fmla="*/ 0 h 287"/>
                <a:gd name="T80" fmla="*/ 0 w 359"/>
                <a:gd name="T81" fmla="*/ 0 h 287"/>
                <a:gd name="T82" fmla="*/ 0 w 359"/>
                <a:gd name="T83" fmla="*/ 133 h 287"/>
                <a:gd name="T84" fmla="*/ 116 w 359"/>
                <a:gd name="T85" fmla="*/ 298 h 287"/>
                <a:gd name="T86" fmla="*/ 141 w 359"/>
                <a:gd name="T87" fmla="*/ 288 h 287"/>
                <a:gd name="T88" fmla="*/ 279 w 359"/>
                <a:gd name="T89" fmla="*/ 445 h 287"/>
                <a:gd name="T90" fmla="*/ 417 w 359"/>
                <a:gd name="T91" fmla="*/ 288 h 287"/>
                <a:gd name="T92" fmla="*/ 438 w 359"/>
                <a:gd name="T93" fmla="*/ 298 h 287"/>
                <a:gd name="T94" fmla="*/ 556 w 359"/>
                <a:gd name="T95" fmla="*/ 133 h 287"/>
                <a:gd name="T96" fmla="*/ 556 w 359"/>
                <a:gd name="T97" fmla="*/ 0 h 287"/>
                <a:gd name="T98" fmla="*/ 438 w 359"/>
                <a:gd name="T99" fmla="*/ 0 h 287"/>
                <a:gd name="T100" fmla="*/ 528 w 359"/>
                <a:gd name="T101" fmla="*/ 149 h 287"/>
                <a:gd name="T102" fmla="*/ 438 w 359"/>
                <a:gd name="T103" fmla="*/ 288 h 287"/>
                <a:gd name="T104" fmla="*/ 418 w 359"/>
                <a:gd name="T105" fmla="*/ 278 h 287"/>
                <a:gd name="T106" fmla="*/ 420 w 359"/>
                <a:gd name="T107" fmla="*/ 247 h 287"/>
                <a:gd name="T108" fmla="*/ 420 w 359"/>
                <a:gd name="T109" fmla="*/ 87 h 287"/>
                <a:gd name="T110" fmla="*/ 347 w 359"/>
                <a:gd name="T111" fmla="*/ 87 h 287"/>
                <a:gd name="T112" fmla="*/ 347 w 359"/>
                <a:gd name="T113" fmla="*/ 28 h 287"/>
                <a:gd name="T114" fmla="*/ 438 w 359"/>
                <a:gd name="T115" fmla="*/ 28 h 287"/>
                <a:gd name="T116" fmla="*/ 528 w 359"/>
                <a:gd name="T117" fmla="*/ 28 h 287"/>
                <a:gd name="T118" fmla="*/ 528 w 359"/>
                <a:gd name="T119" fmla="*/ 149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6" name="Freeform 20"/>
            <p:cNvSpPr>
              <a:spLocks/>
            </p:cNvSpPr>
            <p:nvPr/>
          </p:nvSpPr>
          <p:spPr bwMode="auto">
            <a:xfrm>
              <a:off x="3456" y="939"/>
              <a:ext cx="118" cy="149"/>
            </a:xfrm>
            <a:custGeom>
              <a:avLst/>
              <a:gdLst>
                <a:gd name="T0" fmla="*/ 9 w 76"/>
                <a:gd name="T1" fmla="*/ 149 h 96"/>
                <a:gd name="T2" fmla="*/ 9 w 76"/>
                <a:gd name="T3" fmla="*/ 143 h 96"/>
                <a:gd name="T4" fmla="*/ 19 w 76"/>
                <a:gd name="T5" fmla="*/ 138 h 96"/>
                <a:gd name="T6" fmla="*/ 20 w 76"/>
                <a:gd name="T7" fmla="*/ 137 h 96"/>
                <a:gd name="T8" fmla="*/ 20 w 76"/>
                <a:gd name="T9" fmla="*/ 124 h 96"/>
                <a:gd name="T10" fmla="*/ 22 w 76"/>
                <a:gd name="T11" fmla="*/ 106 h 96"/>
                <a:gd name="T12" fmla="*/ 22 w 76"/>
                <a:gd name="T13" fmla="*/ 50 h 96"/>
                <a:gd name="T14" fmla="*/ 20 w 76"/>
                <a:gd name="T15" fmla="*/ 22 h 96"/>
                <a:gd name="T16" fmla="*/ 19 w 76"/>
                <a:gd name="T17" fmla="*/ 9 h 96"/>
                <a:gd name="T18" fmla="*/ 16 w 76"/>
                <a:gd name="T19" fmla="*/ 8 h 96"/>
                <a:gd name="T20" fmla="*/ 0 w 76"/>
                <a:gd name="T21" fmla="*/ 6 h 96"/>
                <a:gd name="T22" fmla="*/ 0 w 76"/>
                <a:gd name="T23" fmla="*/ 0 h 96"/>
                <a:gd name="T24" fmla="*/ 33 w 76"/>
                <a:gd name="T25" fmla="*/ 0 h 96"/>
                <a:gd name="T26" fmla="*/ 64 w 76"/>
                <a:gd name="T27" fmla="*/ 0 h 96"/>
                <a:gd name="T28" fmla="*/ 64 w 76"/>
                <a:gd name="T29" fmla="*/ 6 h 96"/>
                <a:gd name="T30" fmla="*/ 48 w 76"/>
                <a:gd name="T31" fmla="*/ 8 h 96"/>
                <a:gd name="T32" fmla="*/ 45 w 76"/>
                <a:gd name="T33" fmla="*/ 9 h 96"/>
                <a:gd name="T34" fmla="*/ 43 w 76"/>
                <a:gd name="T35" fmla="*/ 20 h 96"/>
                <a:gd name="T36" fmla="*/ 42 w 76"/>
                <a:gd name="T37" fmla="*/ 50 h 96"/>
                <a:gd name="T38" fmla="*/ 42 w 76"/>
                <a:gd name="T39" fmla="*/ 121 h 96"/>
                <a:gd name="T40" fmla="*/ 43 w 76"/>
                <a:gd name="T41" fmla="*/ 138 h 96"/>
                <a:gd name="T42" fmla="*/ 61 w 76"/>
                <a:gd name="T43" fmla="*/ 140 h 96"/>
                <a:gd name="T44" fmla="*/ 104 w 76"/>
                <a:gd name="T45" fmla="*/ 135 h 96"/>
                <a:gd name="T46" fmla="*/ 107 w 76"/>
                <a:gd name="T47" fmla="*/ 127 h 96"/>
                <a:gd name="T48" fmla="*/ 112 w 76"/>
                <a:gd name="T49" fmla="*/ 110 h 96"/>
                <a:gd name="T50" fmla="*/ 118 w 76"/>
                <a:gd name="T51" fmla="*/ 110 h 96"/>
                <a:gd name="T52" fmla="*/ 113 w 76"/>
                <a:gd name="T53" fmla="*/ 147 h 96"/>
                <a:gd name="T54" fmla="*/ 107 w 76"/>
                <a:gd name="T55" fmla="*/ 149 h 96"/>
                <a:gd name="T56" fmla="*/ 89 w 76"/>
                <a:gd name="T57" fmla="*/ 149 h 96"/>
                <a:gd name="T58" fmla="*/ 31 w 76"/>
                <a:gd name="T59" fmla="*/ 147 h 96"/>
                <a:gd name="T60" fmla="*/ 9 w 76"/>
                <a:gd name="T61" fmla="*/ 149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1"/>
            <p:cNvSpPr>
              <a:spLocks noEditPoints="1"/>
            </p:cNvSpPr>
            <p:nvPr/>
          </p:nvSpPr>
          <p:spPr bwMode="auto">
            <a:xfrm>
              <a:off x="3588" y="939"/>
              <a:ext cx="65" cy="149"/>
            </a:xfrm>
            <a:custGeom>
              <a:avLst/>
              <a:gdLst>
                <a:gd name="T0" fmla="*/ 65 w 42"/>
                <a:gd name="T1" fmla="*/ 141 h 96"/>
                <a:gd name="T2" fmla="*/ 65 w 42"/>
                <a:gd name="T3" fmla="*/ 149 h 96"/>
                <a:gd name="T4" fmla="*/ 34 w 42"/>
                <a:gd name="T5" fmla="*/ 147 h 96"/>
                <a:gd name="T6" fmla="*/ 0 w 42"/>
                <a:gd name="T7" fmla="*/ 149 h 96"/>
                <a:gd name="T8" fmla="*/ 0 w 42"/>
                <a:gd name="T9" fmla="*/ 141 h 96"/>
                <a:gd name="T10" fmla="*/ 15 w 42"/>
                <a:gd name="T11" fmla="*/ 141 h 96"/>
                <a:gd name="T12" fmla="*/ 20 w 42"/>
                <a:gd name="T13" fmla="*/ 138 h 96"/>
                <a:gd name="T14" fmla="*/ 22 w 42"/>
                <a:gd name="T15" fmla="*/ 129 h 96"/>
                <a:gd name="T16" fmla="*/ 22 w 42"/>
                <a:gd name="T17" fmla="*/ 98 h 96"/>
                <a:gd name="T18" fmla="*/ 22 w 42"/>
                <a:gd name="T19" fmla="*/ 50 h 96"/>
                <a:gd name="T20" fmla="*/ 22 w 42"/>
                <a:gd name="T21" fmla="*/ 22 h 96"/>
                <a:gd name="T22" fmla="*/ 20 w 42"/>
                <a:gd name="T23" fmla="*/ 9 h 96"/>
                <a:gd name="T24" fmla="*/ 15 w 42"/>
                <a:gd name="T25" fmla="*/ 8 h 96"/>
                <a:gd name="T26" fmla="*/ 0 w 42"/>
                <a:gd name="T27" fmla="*/ 6 h 96"/>
                <a:gd name="T28" fmla="*/ 0 w 42"/>
                <a:gd name="T29" fmla="*/ 0 h 96"/>
                <a:gd name="T30" fmla="*/ 33 w 42"/>
                <a:gd name="T31" fmla="*/ 0 h 96"/>
                <a:gd name="T32" fmla="*/ 65 w 42"/>
                <a:gd name="T33" fmla="*/ 0 h 96"/>
                <a:gd name="T34" fmla="*/ 65 w 42"/>
                <a:gd name="T35" fmla="*/ 6 h 96"/>
                <a:gd name="T36" fmla="*/ 50 w 42"/>
                <a:gd name="T37" fmla="*/ 8 h 96"/>
                <a:gd name="T38" fmla="*/ 45 w 42"/>
                <a:gd name="T39" fmla="*/ 9 h 96"/>
                <a:gd name="T40" fmla="*/ 43 w 42"/>
                <a:gd name="T41" fmla="*/ 20 h 96"/>
                <a:gd name="T42" fmla="*/ 43 w 42"/>
                <a:gd name="T43" fmla="*/ 50 h 96"/>
                <a:gd name="T44" fmla="*/ 43 w 42"/>
                <a:gd name="T45" fmla="*/ 98 h 96"/>
                <a:gd name="T46" fmla="*/ 43 w 42"/>
                <a:gd name="T47" fmla="*/ 126 h 96"/>
                <a:gd name="T48" fmla="*/ 45 w 42"/>
                <a:gd name="T49" fmla="*/ 138 h 96"/>
                <a:gd name="T50" fmla="*/ 50 w 42"/>
                <a:gd name="T51" fmla="*/ 141 h 96"/>
                <a:gd name="T52" fmla="*/ 65 w 42"/>
                <a:gd name="T53" fmla="*/ 141 h 96"/>
                <a:gd name="T54" fmla="*/ 43 w 42"/>
                <a:gd name="T55" fmla="*/ 20 h 96"/>
                <a:gd name="T56" fmla="*/ 43 w 42"/>
                <a:gd name="T57" fmla="*/ 50 h 96"/>
                <a:gd name="T58" fmla="*/ 43 w 42"/>
                <a:gd name="T59" fmla="*/ 98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2"/>
            <p:cNvSpPr>
              <a:spLocks/>
            </p:cNvSpPr>
            <p:nvPr/>
          </p:nvSpPr>
          <p:spPr bwMode="auto">
            <a:xfrm>
              <a:off x="3677" y="939"/>
              <a:ext cx="172" cy="152"/>
            </a:xfrm>
            <a:custGeom>
              <a:avLst/>
              <a:gdLst>
                <a:gd name="T0" fmla="*/ 0 w 111"/>
                <a:gd name="T1" fmla="*/ 149 h 98"/>
                <a:gd name="T2" fmla="*/ 0 w 111"/>
                <a:gd name="T3" fmla="*/ 141 h 98"/>
                <a:gd name="T4" fmla="*/ 15 w 111"/>
                <a:gd name="T5" fmla="*/ 140 h 98"/>
                <a:gd name="T6" fmla="*/ 17 w 111"/>
                <a:gd name="T7" fmla="*/ 138 h 98"/>
                <a:gd name="T8" fmla="*/ 19 w 111"/>
                <a:gd name="T9" fmla="*/ 127 h 98"/>
                <a:gd name="T10" fmla="*/ 20 w 111"/>
                <a:gd name="T11" fmla="*/ 104 h 98"/>
                <a:gd name="T12" fmla="*/ 20 w 111"/>
                <a:gd name="T13" fmla="*/ 19 h 98"/>
                <a:gd name="T14" fmla="*/ 20 w 111"/>
                <a:gd name="T15" fmla="*/ 14 h 98"/>
                <a:gd name="T16" fmla="*/ 15 w 111"/>
                <a:gd name="T17" fmla="*/ 9 h 98"/>
                <a:gd name="T18" fmla="*/ 11 w 111"/>
                <a:gd name="T19" fmla="*/ 6 h 98"/>
                <a:gd name="T20" fmla="*/ 0 w 111"/>
                <a:gd name="T21" fmla="*/ 6 h 98"/>
                <a:gd name="T22" fmla="*/ 0 w 111"/>
                <a:gd name="T23" fmla="*/ 0 h 98"/>
                <a:gd name="T24" fmla="*/ 23 w 111"/>
                <a:gd name="T25" fmla="*/ 0 h 98"/>
                <a:gd name="T26" fmla="*/ 40 w 111"/>
                <a:gd name="T27" fmla="*/ 0 h 98"/>
                <a:gd name="T28" fmla="*/ 53 w 111"/>
                <a:gd name="T29" fmla="*/ 17 h 98"/>
                <a:gd name="T30" fmla="*/ 76 w 111"/>
                <a:gd name="T31" fmla="*/ 43 h 98"/>
                <a:gd name="T32" fmla="*/ 108 w 111"/>
                <a:gd name="T33" fmla="*/ 81 h 98"/>
                <a:gd name="T34" fmla="*/ 133 w 111"/>
                <a:gd name="T35" fmla="*/ 110 h 98"/>
                <a:gd name="T36" fmla="*/ 143 w 111"/>
                <a:gd name="T37" fmla="*/ 121 h 98"/>
                <a:gd name="T38" fmla="*/ 143 w 111"/>
                <a:gd name="T39" fmla="*/ 45 h 98"/>
                <a:gd name="T40" fmla="*/ 143 w 111"/>
                <a:gd name="T41" fmla="*/ 20 h 98"/>
                <a:gd name="T42" fmla="*/ 141 w 111"/>
                <a:gd name="T43" fmla="*/ 9 h 98"/>
                <a:gd name="T44" fmla="*/ 139 w 111"/>
                <a:gd name="T45" fmla="*/ 8 h 98"/>
                <a:gd name="T46" fmla="*/ 124 w 111"/>
                <a:gd name="T47" fmla="*/ 6 h 98"/>
                <a:gd name="T48" fmla="*/ 124 w 111"/>
                <a:gd name="T49" fmla="*/ 0 h 98"/>
                <a:gd name="T50" fmla="*/ 150 w 111"/>
                <a:gd name="T51" fmla="*/ 0 h 98"/>
                <a:gd name="T52" fmla="*/ 172 w 111"/>
                <a:gd name="T53" fmla="*/ 0 h 98"/>
                <a:gd name="T54" fmla="*/ 172 w 111"/>
                <a:gd name="T55" fmla="*/ 6 h 98"/>
                <a:gd name="T56" fmla="*/ 158 w 111"/>
                <a:gd name="T57" fmla="*/ 8 h 98"/>
                <a:gd name="T58" fmla="*/ 155 w 111"/>
                <a:gd name="T59" fmla="*/ 9 h 98"/>
                <a:gd name="T60" fmla="*/ 153 w 111"/>
                <a:gd name="T61" fmla="*/ 20 h 98"/>
                <a:gd name="T62" fmla="*/ 153 w 111"/>
                <a:gd name="T63" fmla="*/ 45 h 98"/>
                <a:gd name="T64" fmla="*/ 153 w 111"/>
                <a:gd name="T65" fmla="*/ 95 h 98"/>
                <a:gd name="T66" fmla="*/ 153 w 111"/>
                <a:gd name="T67" fmla="*/ 152 h 98"/>
                <a:gd name="T68" fmla="*/ 143 w 111"/>
                <a:gd name="T69" fmla="*/ 152 h 98"/>
                <a:gd name="T70" fmla="*/ 141 w 111"/>
                <a:gd name="T71" fmla="*/ 149 h 98"/>
                <a:gd name="T72" fmla="*/ 138 w 111"/>
                <a:gd name="T73" fmla="*/ 147 h 98"/>
                <a:gd name="T74" fmla="*/ 135 w 111"/>
                <a:gd name="T75" fmla="*/ 144 h 98"/>
                <a:gd name="T76" fmla="*/ 121 w 111"/>
                <a:gd name="T77" fmla="*/ 129 h 98"/>
                <a:gd name="T78" fmla="*/ 107 w 111"/>
                <a:gd name="T79" fmla="*/ 112 h 98"/>
                <a:gd name="T80" fmla="*/ 29 w 111"/>
                <a:gd name="T81" fmla="*/ 22 h 98"/>
                <a:gd name="T82" fmla="*/ 29 w 111"/>
                <a:gd name="T83" fmla="*/ 102 h 98"/>
                <a:gd name="T84" fmla="*/ 31 w 111"/>
                <a:gd name="T85" fmla="*/ 127 h 98"/>
                <a:gd name="T86" fmla="*/ 31 w 111"/>
                <a:gd name="T87" fmla="*/ 138 h 98"/>
                <a:gd name="T88" fmla="*/ 34 w 111"/>
                <a:gd name="T89" fmla="*/ 140 h 98"/>
                <a:gd name="T90" fmla="*/ 50 w 111"/>
                <a:gd name="T91" fmla="*/ 141 h 98"/>
                <a:gd name="T92" fmla="*/ 50 w 111"/>
                <a:gd name="T93" fmla="*/ 149 h 98"/>
                <a:gd name="T94" fmla="*/ 28 w 111"/>
                <a:gd name="T95" fmla="*/ 147 h 98"/>
                <a:gd name="T96" fmla="*/ 0 w 111"/>
                <a:gd name="T97" fmla="*/ 14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3"/>
            <p:cNvSpPr>
              <a:spLocks/>
            </p:cNvSpPr>
            <p:nvPr/>
          </p:nvSpPr>
          <p:spPr bwMode="auto">
            <a:xfrm>
              <a:off x="3869" y="939"/>
              <a:ext cx="64" cy="149"/>
            </a:xfrm>
            <a:custGeom>
              <a:avLst/>
              <a:gdLst>
                <a:gd name="T0" fmla="*/ 64 w 41"/>
                <a:gd name="T1" fmla="*/ 141 h 96"/>
                <a:gd name="T2" fmla="*/ 64 w 41"/>
                <a:gd name="T3" fmla="*/ 149 h 96"/>
                <a:gd name="T4" fmla="*/ 33 w 41"/>
                <a:gd name="T5" fmla="*/ 147 h 96"/>
                <a:gd name="T6" fmla="*/ 0 w 41"/>
                <a:gd name="T7" fmla="*/ 149 h 96"/>
                <a:gd name="T8" fmla="*/ 0 w 41"/>
                <a:gd name="T9" fmla="*/ 141 h 96"/>
                <a:gd name="T10" fmla="*/ 16 w 41"/>
                <a:gd name="T11" fmla="*/ 141 h 96"/>
                <a:gd name="T12" fmla="*/ 19 w 41"/>
                <a:gd name="T13" fmla="*/ 138 h 96"/>
                <a:gd name="T14" fmla="*/ 20 w 41"/>
                <a:gd name="T15" fmla="*/ 129 h 96"/>
                <a:gd name="T16" fmla="*/ 22 w 41"/>
                <a:gd name="T17" fmla="*/ 98 h 96"/>
                <a:gd name="T18" fmla="*/ 22 w 41"/>
                <a:gd name="T19" fmla="*/ 50 h 96"/>
                <a:gd name="T20" fmla="*/ 20 w 41"/>
                <a:gd name="T21" fmla="*/ 22 h 96"/>
                <a:gd name="T22" fmla="*/ 19 w 41"/>
                <a:gd name="T23" fmla="*/ 9 h 96"/>
                <a:gd name="T24" fmla="*/ 16 w 41"/>
                <a:gd name="T25" fmla="*/ 8 h 96"/>
                <a:gd name="T26" fmla="*/ 0 w 41"/>
                <a:gd name="T27" fmla="*/ 6 h 96"/>
                <a:gd name="T28" fmla="*/ 0 w 41"/>
                <a:gd name="T29" fmla="*/ 0 h 96"/>
                <a:gd name="T30" fmla="*/ 31 w 41"/>
                <a:gd name="T31" fmla="*/ 0 h 96"/>
                <a:gd name="T32" fmla="*/ 64 w 41"/>
                <a:gd name="T33" fmla="*/ 0 h 96"/>
                <a:gd name="T34" fmla="*/ 64 w 41"/>
                <a:gd name="T35" fmla="*/ 6 h 96"/>
                <a:gd name="T36" fmla="*/ 48 w 41"/>
                <a:gd name="T37" fmla="*/ 8 h 96"/>
                <a:gd name="T38" fmla="*/ 44 w 41"/>
                <a:gd name="T39" fmla="*/ 9 h 96"/>
                <a:gd name="T40" fmla="*/ 42 w 41"/>
                <a:gd name="T41" fmla="*/ 20 h 96"/>
                <a:gd name="T42" fmla="*/ 42 w 41"/>
                <a:gd name="T43" fmla="*/ 50 h 96"/>
                <a:gd name="T44" fmla="*/ 42 w 41"/>
                <a:gd name="T45" fmla="*/ 98 h 96"/>
                <a:gd name="T46" fmla="*/ 42 w 41"/>
                <a:gd name="T47" fmla="*/ 126 h 96"/>
                <a:gd name="T48" fmla="*/ 44 w 41"/>
                <a:gd name="T49" fmla="*/ 138 h 96"/>
                <a:gd name="T50" fmla="*/ 48 w 41"/>
                <a:gd name="T51" fmla="*/ 141 h 96"/>
                <a:gd name="T52" fmla="*/ 64 w 41"/>
                <a:gd name="T53" fmla="*/ 141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4"/>
            <p:cNvSpPr>
              <a:spLocks/>
            </p:cNvSpPr>
            <p:nvPr/>
          </p:nvSpPr>
          <p:spPr bwMode="auto">
            <a:xfrm>
              <a:off x="394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2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5"/>
            <p:cNvSpPr>
              <a:spLocks/>
            </p:cNvSpPr>
            <p:nvPr/>
          </p:nvSpPr>
          <p:spPr bwMode="auto">
            <a:xfrm>
              <a:off x="329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4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6"/>
            <p:cNvSpPr>
              <a:spLocks/>
            </p:cNvSpPr>
            <p:nvPr/>
          </p:nvSpPr>
          <p:spPr bwMode="auto">
            <a:xfrm>
              <a:off x="3357" y="740"/>
              <a:ext cx="201" cy="151"/>
            </a:xfrm>
            <a:custGeom>
              <a:avLst/>
              <a:gdLst>
                <a:gd name="T0" fmla="*/ 0 w 130"/>
                <a:gd name="T1" fmla="*/ 6 h 97"/>
                <a:gd name="T2" fmla="*/ 0 w 130"/>
                <a:gd name="T3" fmla="*/ 0 h 97"/>
                <a:gd name="T4" fmla="*/ 22 w 130"/>
                <a:gd name="T5" fmla="*/ 0 h 97"/>
                <a:gd name="T6" fmla="*/ 42 w 130"/>
                <a:gd name="T7" fmla="*/ 0 h 97"/>
                <a:gd name="T8" fmla="*/ 59 w 130"/>
                <a:gd name="T9" fmla="*/ 37 h 97"/>
                <a:gd name="T10" fmla="*/ 101 w 130"/>
                <a:gd name="T11" fmla="*/ 118 h 97"/>
                <a:gd name="T12" fmla="*/ 138 w 130"/>
                <a:gd name="T13" fmla="*/ 44 h 97"/>
                <a:gd name="T14" fmla="*/ 158 w 130"/>
                <a:gd name="T15" fmla="*/ 0 h 97"/>
                <a:gd name="T16" fmla="*/ 178 w 130"/>
                <a:gd name="T17" fmla="*/ 0 h 97"/>
                <a:gd name="T18" fmla="*/ 201 w 130"/>
                <a:gd name="T19" fmla="*/ 0 h 97"/>
                <a:gd name="T20" fmla="*/ 201 w 130"/>
                <a:gd name="T21" fmla="*/ 6 h 97"/>
                <a:gd name="T22" fmla="*/ 186 w 130"/>
                <a:gd name="T23" fmla="*/ 8 h 97"/>
                <a:gd name="T24" fmla="*/ 182 w 130"/>
                <a:gd name="T25" fmla="*/ 11 h 97"/>
                <a:gd name="T26" fmla="*/ 181 w 130"/>
                <a:gd name="T27" fmla="*/ 20 h 97"/>
                <a:gd name="T28" fmla="*/ 179 w 130"/>
                <a:gd name="T29" fmla="*/ 50 h 97"/>
                <a:gd name="T30" fmla="*/ 179 w 130"/>
                <a:gd name="T31" fmla="*/ 98 h 97"/>
                <a:gd name="T32" fmla="*/ 181 w 130"/>
                <a:gd name="T33" fmla="*/ 126 h 97"/>
                <a:gd name="T34" fmla="*/ 182 w 130"/>
                <a:gd name="T35" fmla="*/ 139 h 97"/>
                <a:gd name="T36" fmla="*/ 186 w 130"/>
                <a:gd name="T37" fmla="*/ 140 h 97"/>
                <a:gd name="T38" fmla="*/ 201 w 130"/>
                <a:gd name="T39" fmla="*/ 142 h 97"/>
                <a:gd name="T40" fmla="*/ 201 w 130"/>
                <a:gd name="T41" fmla="*/ 148 h 97"/>
                <a:gd name="T42" fmla="*/ 170 w 130"/>
                <a:gd name="T43" fmla="*/ 148 h 97"/>
                <a:gd name="T44" fmla="*/ 138 w 130"/>
                <a:gd name="T45" fmla="*/ 148 h 97"/>
                <a:gd name="T46" fmla="*/ 138 w 130"/>
                <a:gd name="T47" fmla="*/ 142 h 97"/>
                <a:gd name="T48" fmla="*/ 155 w 130"/>
                <a:gd name="T49" fmla="*/ 140 h 97"/>
                <a:gd name="T50" fmla="*/ 158 w 130"/>
                <a:gd name="T51" fmla="*/ 139 h 97"/>
                <a:gd name="T52" fmla="*/ 159 w 130"/>
                <a:gd name="T53" fmla="*/ 128 h 97"/>
                <a:gd name="T54" fmla="*/ 159 w 130"/>
                <a:gd name="T55" fmla="*/ 98 h 97"/>
                <a:gd name="T56" fmla="*/ 159 w 130"/>
                <a:gd name="T57" fmla="*/ 22 h 97"/>
                <a:gd name="T58" fmla="*/ 122 w 130"/>
                <a:gd name="T59" fmla="*/ 97 h 97"/>
                <a:gd name="T60" fmla="*/ 108 w 130"/>
                <a:gd name="T61" fmla="*/ 126 h 97"/>
                <a:gd name="T62" fmla="*/ 97 w 130"/>
                <a:gd name="T63" fmla="*/ 151 h 97"/>
                <a:gd name="T64" fmla="*/ 93 w 130"/>
                <a:gd name="T65" fmla="*/ 151 h 97"/>
                <a:gd name="T66" fmla="*/ 91 w 130"/>
                <a:gd name="T67" fmla="*/ 145 h 97"/>
                <a:gd name="T68" fmla="*/ 83 w 130"/>
                <a:gd name="T69" fmla="*/ 129 h 97"/>
                <a:gd name="T70" fmla="*/ 31 w 130"/>
                <a:gd name="T71" fmla="*/ 25 h 97"/>
                <a:gd name="T72" fmla="*/ 31 w 130"/>
                <a:gd name="T73" fmla="*/ 98 h 97"/>
                <a:gd name="T74" fmla="*/ 31 w 130"/>
                <a:gd name="T75" fmla="*/ 126 h 97"/>
                <a:gd name="T76" fmla="*/ 34 w 130"/>
                <a:gd name="T77" fmla="*/ 139 h 97"/>
                <a:gd name="T78" fmla="*/ 37 w 130"/>
                <a:gd name="T79" fmla="*/ 140 h 97"/>
                <a:gd name="T80" fmla="*/ 53 w 130"/>
                <a:gd name="T81" fmla="*/ 142 h 97"/>
                <a:gd name="T82" fmla="*/ 53 w 130"/>
                <a:gd name="T83" fmla="*/ 148 h 97"/>
                <a:gd name="T84" fmla="*/ 26 w 130"/>
                <a:gd name="T85" fmla="*/ 148 h 97"/>
                <a:gd name="T86" fmla="*/ 0 w 130"/>
                <a:gd name="T87" fmla="*/ 148 h 97"/>
                <a:gd name="T88" fmla="*/ 0 w 130"/>
                <a:gd name="T89" fmla="*/ 142 h 97"/>
                <a:gd name="T90" fmla="*/ 15 w 130"/>
                <a:gd name="T91" fmla="*/ 140 h 97"/>
                <a:gd name="T92" fmla="*/ 19 w 130"/>
                <a:gd name="T93" fmla="*/ 139 h 97"/>
                <a:gd name="T94" fmla="*/ 20 w 130"/>
                <a:gd name="T95" fmla="*/ 128 h 97"/>
                <a:gd name="T96" fmla="*/ 22 w 130"/>
                <a:gd name="T97" fmla="*/ 98 h 97"/>
                <a:gd name="T98" fmla="*/ 22 w 130"/>
                <a:gd name="T99" fmla="*/ 50 h 97"/>
                <a:gd name="T100" fmla="*/ 20 w 130"/>
                <a:gd name="T101" fmla="*/ 22 h 97"/>
                <a:gd name="T102" fmla="*/ 19 w 130"/>
                <a:gd name="T103" fmla="*/ 11 h 97"/>
                <a:gd name="T104" fmla="*/ 15 w 130"/>
                <a:gd name="T105" fmla="*/ 8 h 97"/>
                <a:gd name="T106" fmla="*/ 0 w 130"/>
                <a:gd name="T107" fmla="*/ 6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7"/>
            <p:cNvSpPr>
              <a:spLocks noEditPoints="1"/>
            </p:cNvSpPr>
            <p:nvPr/>
          </p:nvSpPr>
          <p:spPr bwMode="auto">
            <a:xfrm>
              <a:off x="3566" y="738"/>
              <a:ext cx="166" cy="149"/>
            </a:xfrm>
            <a:custGeom>
              <a:avLst/>
              <a:gdLst>
                <a:gd name="T0" fmla="*/ 23 w 107"/>
                <a:gd name="T1" fmla="*/ 149 h 96"/>
                <a:gd name="T2" fmla="*/ 51 w 107"/>
                <a:gd name="T3" fmla="*/ 149 h 96"/>
                <a:gd name="T4" fmla="*/ 51 w 107"/>
                <a:gd name="T5" fmla="*/ 143 h 96"/>
                <a:gd name="T6" fmla="*/ 37 w 107"/>
                <a:gd name="T7" fmla="*/ 143 h 96"/>
                <a:gd name="T8" fmla="*/ 33 w 107"/>
                <a:gd name="T9" fmla="*/ 140 h 96"/>
                <a:gd name="T10" fmla="*/ 33 w 107"/>
                <a:gd name="T11" fmla="*/ 138 h 96"/>
                <a:gd name="T12" fmla="*/ 36 w 107"/>
                <a:gd name="T13" fmla="*/ 127 h 96"/>
                <a:gd name="T14" fmla="*/ 47 w 107"/>
                <a:gd name="T15" fmla="*/ 101 h 96"/>
                <a:gd name="T16" fmla="*/ 110 w 107"/>
                <a:gd name="T17" fmla="*/ 101 h 96"/>
                <a:gd name="T18" fmla="*/ 124 w 107"/>
                <a:gd name="T19" fmla="*/ 132 h 96"/>
                <a:gd name="T20" fmla="*/ 126 w 107"/>
                <a:gd name="T21" fmla="*/ 138 h 96"/>
                <a:gd name="T22" fmla="*/ 124 w 107"/>
                <a:gd name="T23" fmla="*/ 141 h 96"/>
                <a:gd name="T24" fmla="*/ 121 w 107"/>
                <a:gd name="T25" fmla="*/ 143 h 96"/>
                <a:gd name="T26" fmla="*/ 105 w 107"/>
                <a:gd name="T27" fmla="*/ 143 h 96"/>
                <a:gd name="T28" fmla="*/ 105 w 107"/>
                <a:gd name="T29" fmla="*/ 149 h 96"/>
                <a:gd name="T30" fmla="*/ 141 w 107"/>
                <a:gd name="T31" fmla="*/ 149 h 96"/>
                <a:gd name="T32" fmla="*/ 166 w 107"/>
                <a:gd name="T33" fmla="*/ 149 h 96"/>
                <a:gd name="T34" fmla="*/ 166 w 107"/>
                <a:gd name="T35" fmla="*/ 143 h 96"/>
                <a:gd name="T36" fmla="*/ 154 w 107"/>
                <a:gd name="T37" fmla="*/ 141 h 96"/>
                <a:gd name="T38" fmla="*/ 149 w 107"/>
                <a:gd name="T39" fmla="*/ 137 h 96"/>
                <a:gd name="T40" fmla="*/ 135 w 107"/>
                <a:gd name="T41" fmla="*/ 106 h 96"/>
                <a:gd name="T42" fmla="*/ 87 w 107"/>
                <a:gd name="T43" fmla="*/ 0 h 96"/>
                <a:gd name="T44" fmla="*/ 81 w 107"/>
                <a:gd name="T45" fmla="*/ 0 h 96"/>
                <a:gd name="T46" fmla="*/ 62 w 107"/>
                <a:gd name="T47" fmla="*/ 43 h 96"/>
                <a:gd name="T48" fmla="*/ 34 w 107"/>
                <a:gd name="T49" fmla="*/ 102 h 96"/>
                <a:gd name="T50" fmla="*/ 20 w 107"/>
                <a:gd name="T51" fmla="*/ 132 h 96"/>
                <a:gd name="T52" fmla="*/ 14 w 107"/>
                <a:gd name="T53" fmla="*/ 140 h 96"/>
                <a:gd name="T54" fmla="*/ 11 w 107"/>
                <a:gd name="T55" fmla="*/ 143 h 96"/>
                <a:gd name="T56" fmla="*/ 0 w 107"/>
                <a:gd name="T57" fmla="*/ 143 h 96"/>
                <a:gd name="T58" fmla="*/ 0 w 107"/>
                <a:gd name="T59" fmla="*/ 149 h 96"/>
                <a:gd name="T60" fmla="*/ 23 w 107"/>
                <a:gd name="T61" fmla="*/ 149 h 96"/>
                <a:gd name="T62" fmla="*/ 79 w 107"/>
                <a:gd name="T63" fmla="*/ 28 h 96"/>
                <a:gd name="T64" fmla="*/ 105 w 107"/>
                <a:gd name="T65" fmla="*/ 92 h 96"/>
                <a:gd name="T66" fmla="*/ 51 w 107"/>
                <a:gd name="T67" fmla="*/ 92 h 96"/>
                <a:gd name="T68" fmla="*/ 79 w 107"/>
                <a:gd name="T69" fmla="*/ 28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8"/>
            <p:cNvSpPr>
              <a:spLocks/>
            </p:cNvSpPr>
            <p:nvPr/>
          </p:nvSpPr>
          <p:spPr bwMode="auto">
            <a:xfrm>
              <a:off x="3703" y="740"/>
              <a:ext cx="163" cy="147"/>
            </a:xfrm>
            <a:custGeom>
              <a:avLst/>
              <a:gdLst>
                <a:gd name="T0" fmla="*/ 120 w 105"/>
                <a:gd name="T1" fmla="*/ 22 h 95"/>
                <a:gd name="T2" fmla="*/ 127 w 105"/>
                <a:gd name="T3" fmla="*/ 11 h 95"/>
                <a:gd name="T4" fmla="*/ 124 w 105"/>
                <a:gd name="T5" fmla="*/ 8 h 95"/>
                <a:gd name="T6" fmla="*/ 109 w 105"/>
                <a:gd name="T7" fmla="*/ 6 h 95"/>
                <a:gd name="T8" fmla="*/ 109 w 105"/>
                <a:gd name="T9" fmla="*/ 0 h 95"/>
                <a:gd name="T10" fmla="*/ 138 w 105"/>
                <a:gd name="T11" fmla="*/ 0 h 95"/>
                <a:gd name="T12" fmla="*/ 163 w 105"/>
                <a:gd name="T13" fmla="*/ 0 h 95"/>
                <a:gd name="T14" fmla="*/ 163 w 105"/>
                <a:gd name="T15" fmla="*/ 6 h 95"/>
                <a:gd name="T16" fmla="*/ 149 w 105"/>
                <a:gd name="T17" fmla="*/ 8 h 95"/>
                <a:gd name="T18" fmla="*/ 143 w 105"/>
                <a:gd name="T19" fmla="*/ 11 h 95"/>
                <a:gd name="T20" fmla="*/ 135 w 105"/>
                <a:gd name="T21" fmla="*/ 20 h 95"/>
                <a:gd name="T22" fmla="*/ 102 w 105"/>
                <a:gd name="T23" fmla="*/ 67 h 95"/>
                <a:gd name="T24" fmla="*/ 92 w 105"/>
                <a:gd name="T25" fmla="*/ 84 h 95"/>
                <a:gd name="T26" fmla="*/ 92 w 105"/>
                <a:gd name="T27" fmla="*/ 90 h 95"/>
                <a:gd name="T28" fmla="*/ 92 w 105"/>
                <a:gd name="T29" fmla="*/ 97 h 95"/>
                <a:gd name="T30" fmla="*/ 92 w 105"/>
                <a:gd name="T31" fmla="*/ 125 h 95"/>
                <a:gd name="T32" fmla="*/ 93 w 105"/>
                <a:gd name="T33" fmla="*/ 138 h 95"/>
                <a:gd name="T34" fmla="*/ 98 w 105"/>
                <a:gd name="T35" fmla="*/ 139 h 95"/>
                <a:gd name="T36" fmla="*/ 113 w 105"/>
                <a:gd name="T37" fmla="*/ 141 h 95"/>
                <a:gd name="T38" fmla="*/ 113 w 105"/>
                <a:gd name="T39" fmla="*/ 147 h 95"/>
                <a:gd name="T40" fmla="*/ 82 w 105"/>
                <a:gd name="T41" fmla="*/ 147 h 95"/>
                <a:gd name="T42" fmla="*/ 50 w 105"/>
                <a:gd name="T43" fmla="*/ 147 h 95"/>
                <a:gd name="T44" fmla="*/ 50 w 105"/>
                <a:gd name="T45" fmla="*/ 141 h 95"/>
                <a:gd name="T46" fmla="*/ 65 w 105"/>
                <a:gd name="T47" fmla="*/ 139 h 95"/>
                <a:gd name="T48" fmla="*/ 68 w 105"/>
                <a:gd name="T49" fmla="*/ 138 h 95"/>
                <a:gd name="T50" fmla="*/ 70 w 105"/>
                <a:gd name="T51" fmla="*/ 127 h 95"/>
                <a:gd name="T52" fmla="*/ 71 w 105"/>
                <a:gd name="T53" fmla="*/ 97 h 95"/>
                <a:gd name="T54" fmla="*/ 71 w 105"/>
                <a:gd name="T55" fmla="*/ 87 h 95"/>
                <a:gd name="T56" fmla="*/ 67 w 105"/>
                <a:gd name="T57" fmla="*/ 77 h 95"/>
                <a:gd name="T58" fmla="*/ 54 w 105"/>
                <a:gd name="T59" fmla="*/ 60 h 95"/>
                <a:gd name="T60" fmla="*/ 26 w 105"/>
                <a:gd name="T61" fmla="*/ 20 h 95"/>
                <a:gd name="T62" fmla="*/ 20 w 105"/>
                <a:gd name="T63" fmla="*/ 11 h 95"/>
                <a:gd name="T64" fmla="*/ 14 w 105"/>
                <a:gd name="T65" fmla="*/ 8 h 95"/>
                <a:gd name="T66" fmla="*/ 0 w 105"/>
                <a:gd name="T67" fmla="*/ 6 h 95"/>
                <a:gd name="T68" fmla="*/ 0 w 105"/>
                <a:gd name="T69" fmla="*/ 0 h 95"/>
                <a:gd name="T70" fmla="*/ 26 w 105"/>
                <a:gd name="T71" fmla="*/ 0 h 95"/>
                <a:gd name="T72" fmla="*/ 67 w 105"/>
                <a:gd name="T73" fmla="*/ 0 h 95"/>
                <a:gd name="T74" fmla="*/ 67 w 105"/>
                <a:gd name="T75" fmla="*/ 6 h 95"/>
                <a:gd name="T76" fmla="*/ 50 w 105"/>
                <a:gd name="T77" fmla="*/ 8 h 95"/>
                <a:gd name="T78" fmla="*/ 47 w 105"/>
                <a:gd name="T79" fmla="*/ 11 h 95"/>
                <a:gd name="T80" fmla="*/ 53 w 105"/>
                <a:gd name="T81" fmla="*/ 22 h 95"/>
                <a:gd name="T82" fmla="*/ 85 w 105"/>
                <a:gd name="T83" fmla="*/ 74 h 95"/>
                <a:gd name="T84" fmla="*/ 120 w 105"/>
                <a:gd name="T85" fmla="*/ 22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9"/>
            <p:cNvSpPr>
              <a:spLocks noEditPoints="1"/>
            </p:cNvSpPr>
            <p:nvPr/>
          </p:nvSpPr>
          <p:spPr bwMode="auto">
            <a:xfrm>
              <a:off x="3860" y="737"/>
              <a:ext cx="164" cy="154"/>
            </a:xfrm>
            <a:custGeom>
              <a:avLst/>
              <a:gdLst>
                <a:gd name="T0" fmla="*/ 29 w 106"/>
                <a:gd name="T1" fmla="*/ 37 h 99"/>
                <a:gd name="T2" fmla="*/ 48 w 106"/>
                <a:gd name="T3" fmla="*/ 16 h 99"/>
                <a:gd name="T4" fmla="*/ 79 w 106"/>
                <a:gd name="T5" fmla="*/ 8 h 99"/>
                <a:gd name="T6" fmla="*/ 102 w 106"/>
                <a:gd name="T7" fmla="*/ 12 h 99"/>
                <a:gd name="T8" fmla="*/ 118 w 106"/>
                <a:gd name="T9" fmla="*/ 20 h 99"/>
                <a:gd name="T10" fmla="*/ 130 w 106"/>
                <a:gd name="T11" fmla="*/ 33 h 99"/>
                <a:gd name="T12" fmla="*/ 136 w 106"/>
                <a:gd name="T13" fmla="*/ 48 h 99"/>
                <a:gd name="T14" fmla="*/ 141 w 106"/>
                <a:gd name="T15" fmla="*/ 79 h 99"/>
                <a:gd name="T16" fmla="*/ 135 w 106"/>
                <a:gd name="T17" fmla="*/ 114 h 99"/>
                <a:gd name="T18" fmla="*/ 116 w 106"/>
                <a:gd name="T19" fmla="*/ 137 h 99"/>
                <a:gd name="T20" fmla="*/ 85 w 106"/>
                <a:gd name="T21" fmla="*/ 145 h 99"/>
                <a:gd name="T22" fmla="*/ 62 w 106"/>
                <a:gd name="T23" fmla="*/ 142 h 99"/>
                <a:gd name="T24" fmla="*/ 43 w 106"/>
                <a:gd name="T25" fmla="*/ 128 h 99"/>
                <a:gd name="T26" fmla="*/ 29 w 106"/>
                <a:gd name="T27" fmla="*/ 107 h 99"/>
                <a:gd name="T28" fmla="*/ 25 w 106"/>
                <a:gd name="T29" fmla="*/ 89 h 99"/>
                <a:gd name="T30" fmla="*/ 22 w 106"/>
                <a:gd name="T31" fmla="*/ 70 h 99"/>
                <a:gd name="T32" fmla="*/ 29 w 106"/>
                <a:gd name="T33" fmla="*/ 37 h 99"/>
                <a:gd name="T34" fmla="*/ 5 w 106"/>
                <a:gd name="T35" fmla="*/ 107 h 99"/>
                <a:gd name="T36" fmla="*/ 20 w 106"/>
                <a:gd name="T37" fmla="*/ 134 h 99"/>
                <a:gd name="T38" fmla="*/ 45 w 106"/>
                <a:gd name="T39" fmla="*/ 149 h 99"/>
                <a:gd name="T40" fmla="*/ 77 w 106"/>
                <a:gd name="T41" fmla="*/ 154 h 99"/>
                <a:gd name="T42" fmla="*/ 139 w 106"/>
                <a:gd name="T43" fmla="*/ 131 h 99"/>
                <a:gd name="T44" fmla="*/ 164 w 106"/>
                <a:gd name="T45" fmla="*/ 72 h 99"/>
                <a:gd name="T46" fmla="*/ 162 w 106"/>
                <a:gd name="T47" fmla="*/ 51 h 99"/>
                <a:gd name="T48" fmla="*/ 156 w 106"/>
                <a:gd name="T49" fmla="*/ 34 h 99"/>
                <a:gd name="T50" fmla="*/ 141 w 106"/>
                <a:gd name="T51" fmla="*/ 17 h 99"/>
                <a:gd name="T52" fmla="*/ 116 w 106"/>
                <a:gd name="T53" fmla="*/ 5 h 99"/>
                <a:gd name="T54" fmla="*/ 84 w 106"/>
                <a:gd name="T55" fmla="*/ 0 h 99"/>
                <a:gd name="T56" fmla="*/ 50 w 106"/>
                <a:gd name="T57" fmla="*/ 5 h 99"/>
                <a:gd name="T58" fmla="*/ 22 w 106"/>
                <a:gd name="T59" fmla="*/ 22 h 99"/>
                <a:gd name="T60" fmla="*/ 5 w 106"/>
                <a:gd name="T61" fmla="*/ 47 h 99"/>
                <a:gd name="T62" fmla="*/ 0 w 106"/>
                <a:gd name="T63" fmla="*/ 78 h 99"/>
                <a:gd name="T64" fmla="*/ 5 w 106"/>
                <a:gd name="T65" fmla="*/ 10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16" name="Rectangle 13"/>
          <p:cNvSpPr>
            <a:spLocks noChangeArrowheads="1"/>
          </p:cNvSpPr>
          <p:nvPr userDrawn="1"/>
        </p:nvSpPr>
        <p:spPr bwMode="auto">
          <a:xfrm>
            <a:off x="2971800" y="6248400"/>
            <a:ext cx="4419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600" b="1"/>
              <a:t>© 2011 Health Level Seven ® International. All Rights Reserved. </a:t>
            </a:r>
          </a:p>
          <a:p>
            <a:r>
              <a:rPr lang="en-US" sz="600" b="1"/>
              <a:t>HL7 and Health Level Seven are registered trademarks of Health Level Seven International. Reg. U.S. TM Office.</a:t>
            </a:r>
          </a:p>
        </p:txBody>
      </p:sp>
      <p:pic>
        <p:nvPicPr>
          <p:cNvPr id="17" name="Picture 15" descr="HL7 International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3200" y="624840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Date Placeholder 3"/>
          <p:cNvSpPr>
            <a:spLocks noGrp="1"/>
          </p:cNvSpPr>
          <p:nvPr>
            <p:ph type="dt" sz="half" idx="10"/>
          </p:nvPr>
        </p:nvSpPr>
        <p:spPr/>
        <p:txBody>
          <a:bodyPr/>
          <a:lstStyle>
            <a:lvl1pPr>
              <a:defRPr/>
            </a:lvl1pPr>
          </a:lstStyle>
          <a:p>
            <a:pPr>
              <a:defRPr/>
            </a:pPr>
            <a:fld id="{9FF495E2-9B29-2A40-A5E0-DA34B8042E7D}" type="datetimeFigureOut">
              <a:rPr lang="en-US"/>
              <a:pPr>
                <a:defRPr/>
              </a:pPr>
              <a:t>12/29/12</a:t>
            </a:fld>
            <a:endParaRPr lang="en-US"/>
          </a:p>
        </p:txBody>
      </p:sp>
      <p:sp>
        <p:nvSpPr>
          <p:cNvPr id="19" name="Footer Placeholder 4"/>
          <p:cNvSpPr>
            <a:spLocks noGrp="1"/>
          </p:cNvSpPr>
          <p:nvPr>
            <p:ph type="ftr" sz="quarter" idx="11"/>
          </p:nvPr>
        </p:nvSpPr>
        <p:spPr/>
        <p:txBody>
          <a:bodyPr/>
          <a:lstStyle>
            <a:lvl1pPr>
              <a:defRPr/>
            </a:lvl1pPr>
          </a:lstStyle>
          <a:p>
            <a:pPr>
              <a:defRPr/>
            </a:pPr>
            <a:endParaRPr lang="en-US"/>
          </a:p>
        </p:txBody>
      </p:sp>
      <p:sp>
        <p:nvSpPr>
          <p:cNvPr id="20" name="Slide Number Placeholder 5"/>
          <p:cNvSpPr>
            <a:spLocks noGrp="1"/>
          </p:cNvSpPr>
          <p:nvPr>
            <p:ph type="sldNum" sz="quarter" idx="12"/>
          </p:nvPr>
        </p:nvSpPr>
        <p:spPr/>
        <p:txBody>
          <a:bodyPr/>
          <a:lstStyle>
            <a:lvl1pPr>
              <a:defRPr/>
            </a:lvl1pPr>
          </a:lstStyle>
          <a:p>
            <a:pPr>
              <a:defRPr/>
            </a:pPr>
            <a:fld id="{A209EFAB-9946-7842-B327-1AE5768F9E0E}" type="slidenum">
              <a:rPr lang="en-US"/>
              <a:pPr>
                <a:defRPr/>
              </a:pPr>
              <a:t>‹#›</a:t>
            </a:fld>
            <a:endParaRPr lang="en-US"/>
          </a:p>
        </p:txBody>
      </p:sp>
    </p:spTree>
    <p:extLst>
      <p:ext uri="{BB962C8B-B14F-4D97-AF65-F5344CB8AC3E}">
        <p14:creationId xmlns:p14="http://schemas.microsoft.com/office/powerpoint/2010/main" val="1344136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Mayo Reduced Size">
    <p:spTree>
      <p:nvGrpSpPr>
        <p:cNvPr id="1" name=""/>
        <p:cNvGrpSpPr/>
        <p:nvPr/>
      </p:nvGrpSpPr>
      <p:grpSpPr>
        <a:xfrm>
          <a:off x="0" y="0"/>
          <a:ext cx="0" cy="0"/>
          <a:chOff x="0" y="0"/>
          <a:chExt cx="0" cy="0"/>
        </a:xfrm>
      </p:grpSpPr>
      <p:grpSp>
        <p:nvGrpSpPr>
          <p:cNvPr id="4" name="Group 18"/>
          <p:cNvGrpSpPr>
            <a:grpSpLocks/>
          </p:cNvGrpSpPr>
          <p:nvPr/>
        </p:nvGrpSpPr>
        <p:grpSpPr bwMode="auto">
          <a:xfrm>
            <a:off x="120650" y="6299200"/>
            <a:ext cx="420688" cy="458788"/>
            <a:chOff x="3293" y="737"/>
            <a:chExt cx="796" cy="867"/>
          </a:xfrm>
        </p:grpSpPr>
        <p:sp>
          <p:nvSpPr>
            <p:cNvPr id="5" name="Freeform 19"/>
            <p:cNvSpPr>
              <a:spLocks noEditPoints="1"/>
            </p:cNvSpPr>
            <p:nvPr/>
          </p:nvSpPr>
          <p:spPr bwMode="auto">
            <a:xfrm>
              <a:off x="3413" y="1159"/>
              <a:ext cx="556" cy="445"/>
            </a:xfrm>
            <a:custGeom>
              <a:avLst/>
              <a:gdLst>
                <a:gd name="T0" fmla="*/ 438 w 359"/>
                <a:gd name="T1" fmla="*/ 0 h 287"/>
                <a:gd name="T2" fmla="*/ 321 w 359"/>
                <a:gd name="T3" fmla="*/ 0 h 287"/>
                <a:gd name="T4" fmla="*/ 321 w 359"/>
                <a:gd name="T5" fmla="*/ 133 h 287"/>
                <a:gd name="T6" fmla="*/ 378 w 359"/>
                <a:gd name="T7" fmla="*/ 265 h 287"/>
                <a:gd name="T8" fmla="*/ 378 w 359"/>
                <a:gd name="T9" fmla="*/ 247 h 287"/>
                <a:gd name="T10" fmla="*/ 347 w 359"/>
                <a:gd name="T11" fmla="*/ 149 h 287"/>
                <a:gd name="T12" fmla="*/ 347 w 359"/>
                <a:gd name="T13" fmla="*/ 115 h 287"/>
                <a:gd name="T14" fmla="*/ 392 w 359"/>
                <a:gd name="T15" fmla="*/ 115 h 287"/>
                <a:gd name="T16" fmla="*/ 392 w 359"/>
                <a:gd name="T17" fmla="*/ 265 h 287"/>
                <a:gd name="T18" fmla="*/ 279 w 359"/>
                <a:gd name="T19" fmla="*/ 434 h 287"/>
                <a:gd name="T20" fmla="*/ 164 w 359"/>
                <a:gd name="T21" fmla="*/ 274 h 287"/>
                <a:gd name="T22" fmla="*/ 234 w 359"/>
                <a:gd name="T23" fmla="*/ 133 h 287"/>
                <a:gd name="T24" fmla="*/ 234 w 359"/>
                <a:gd name="T25" fmla="*/ 115 h 287"/>
                <a:gd name="T26" fmla="*/ 279 w 359"/>
                <a:gd name="T27" fmla="*/ 115 h 287"/>
                <a:gd name="T28" fmla="*/ 307 w 359"/>
                <a:gd name="T29" fmla="*/ 115 h 287"/>
                <a:gd name="T30" fmla="*/ 307 w 359"/>
                <a:gd name="T31" fmla="*/ 87 h 287"/>
                <a:gd name="T32" fmla="*/ 279 w 359"/>
                <a:gd name="T33" fmla="*/ 87 h 287"/>
                <a:gd name="T34" fmla="*/ 234 w 359"/>
                <a:gd name="T35" fmla="*/ 87 h 287"/>
                <a:gd name="T36" fmla="*/ 234 w 359"/>
                <a:gd name="T37" fmla="*/ 87 h 287"/>
                <a:gd name="T38" fmla="*/ 208 w 359"/>
                <a:gd name="T39" fmla="*/ 87 h 287"/>
                <a:gd name="T40" fmla="*/ 208 w 359"/>
                <a:gd name="T41" fmla="*/ 87 h 287"/>
                <a:gd name="T42" fmla="*/ 138 w 359"/>
                <a:gd name="T43" fmla="*/ 87 h 287"/>
                <a:gd name="T44" fmla="*/ 138 w 359"/>
                <a:gd name="T45" fmla="*/ 247 h 287"/>
                <a:gd name="T46" fmla="*/ 138 w 359"/>
                <a:gd name="T47" fmla="*/ 262 h 287"/>
                <a:gd name="T48" fmla="*/ 138 w 359"/>
                <a:gd name="T49" fmla="*/ 262 h 287"/>
                <a:gd name="T50" fmla="*/ 164 w 359"/>
                <a:gd name="T51" fmla="*/ 240 h 287"/>
                <a:gd name="T52" fmla="*/ 164 w 359"/>
                <a:gd name="T53" fmla="*/ 240 h 287"/>
                <a:gd name="T54" fmla="*/ 164 w 359"/>
                <a:gd name="T55" fmla="*/ 115 h 287"/>
                <a:gd name="T56" fmla="*/ 208 w 359"/>
                <a:gd name="T57" fmla="*/ 115 h 287"/>
                <a:gd name="T58" fmla="*/ 208 w 359"/>
                <a:gd name="T59" fmla="*/ 115 h 287"/>
                <a:gd name="T60" fmla="*/ 208 w 359"/>
                <a:gd name="T61" fmla="*/ 149 h 287"/>
                <a:gd name="T62" fmla="*/ 116 w 359"/>
                <a:gd name="T63" fmla="*/ 288 h 287"/>
                <a:gd name="T64" fmla="*/ 26 w 359"/>
                <a:gd name="T65" fmla="*/ 149 h 287"/>
                <a:gd name="T66" fmla="*/ 26 w 359"/>
                <a:gd name="T67" fmla="*/ 28 h 287"/>
                <a:gd name="T68" fmla="*/ 116 w 359"/>
                <a:gd name="T69" fmla="*/ 28 h 287"/>
                <a:gd name="T70" fmla="*/ 208 w 359"/>
                <a:gd name="T71" fmla="*/ 28 h 287"/>
                <a:gd name="T72" fmla="*/ 208 w 359"/>
                <a:gd name="T73" fmla="*/ 74 h 287"/>
                <a:gd name="T74" fmla="*/ 234 w 359"/>
                <a:gd name="T75" fmla="*/ 74 h 287"/>
                <a:gd name="T76" fmla="*/ 234 w 359"/>
                <a:gd name="T77" fmla="*/ 0 h 287"/>
                <a:gd name="T78" fmla="*/ 116 w 359"/>
                <a:gd name="T79" fmla="*/ 0 h 287"/>
                <a:gd name="T80" fmla="*/ 0 w 359"/>
                <a:gd name="T81" fmla="*/ 0 h 287"/>
                <a:gd name="T82" fmla="*/ 0 w 359"/>
                <a:gd name="T83" fmla="*/ 133 h 287"/>
                <a:gd name="T84" fmla="*/ 116 w 359"/>
                <a:gd name="T85" fmla="*/ 298 h 287"/>
                <a:gd name="T86" fmla="*/ 141 w 359"/>
                <a:gd name="T87" fmla="*/ 288 h 287"/>
                <a:gd name="T88" fmla="*/ 279 w 359"/>
                <a:gd name="T89" fmla="*/ 445 h 287"/>
                <a:gd name="T90" fmla="*/ 417 w 359"/>
                <a:gd name="T91" fmla="*/ 288 h 287"/>
                <a:gd name="T92" fmla="*/ 438 w 359"/>
                <a:gd name="T93" fmla="*/ 298 h 287"/>
                <a:gd name="T94" fmla="*/ 556 w 359"/>
                <a:gd name="T95" fmla="*/ 133 h 287"/>
                <a:gd name="T96" fmla="*/ 556 w 359"/>
                <a:gd name="T97" fmla="*/ 0 h 287"/>
                <a:gd name="T98" fmla="*/ 438 w 359"/>
                <a:gd name="T99" fmla="*/ 0 h 287"/>
                <a:gd name="T100" fmla="*/ 528 w 359"/>
                <a:gd name="T101" fmla="*/ 149 h 287"/>
                <a:gd name="T102" fmla="*/ 438 w 359"/>
                <a:gd name="T103" fmla="*/ 288 h 287"/>
                <a:gd name="T104" fmla="*/ 418 w 359"/>
                <a:gd name="T105" fmla="*/ 278 h 287"/>
                <a:gd name="T106" fmla="*/ 420 w 359"/>
                <a:gd name="T107" fmla="*/ 247 h 287"/>
                <a:gd name="T108" fmla="*/ 420 w 359"/>
                <a:gd name="T109" fmla="*/ 87 h 287"/>
                <a:gd name="T110" fmla="*/ 347 w 359"/>
                <a:gd name="T111" fmla="*/ 87 h 287"/>
                <a:gd name="T112" fmla="*/ 347 w 359"/>
                <a:gd name="T113" fmla="*/ 28 h 287"/>
                <a:gd name="T114" fmla="*/ 438 w 359"/>
                <a:gd name="T115" fmla="*/ 28 h 287"/>
                <a:gd name="T116" fmla="*/ 528 w 359"/>
                <a:gd name="T117" fmla="*/ 28 h 287"/>
                <a:gd name="T118" fmla="*/ 528 w 359"/>
                <a:gd name="T119" fmla="*/ 149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6" name="Freeform 20"/>
            <p:cNvSpPr>
              <a:spLocks/>
            </p:cNvSpPr>
            <p:nvPr/>
          </p:nvSpPr>
          <p:spPr bwMode="auto">
            <a:xfrm>
              <a:off x="3456" y="939"/>
              <a:ext cx="118" cy="149"/>
            </a:xfrm>
            <a:custGeom>
              <a:avLst/>
              <a:gdLst>
                <a:gd name="T0" fmla="*/ 9 w 76"/>
                <a:gd name="T1" fmla="*/ 149 h 96"/>
                <a:gd name="T2" fmla="*/ 9 w 76"/>
                <a:gd name="T3" fmla="*/ 143 h 96"/>
                <a:gd name="T4" fmla="*/ 19 w 76"/>
                <a:gd name="T5" fmla="*/ 138 h 96"/>
                <a:gd name="T6" fmla="*/ 20 w 76"/>
                <a:gd name="T7" fmla="*/ 137 h 96"/>
                <a:gd name="T8" fmla="*/ 20 w 76"/>
                <a:gd name="T9" fmla="*/ 124 h 96"/>
                <a:gd name="T10" fmla="*/ 22 w 76"/>
                <a:gd name="T11" fmla="*/ 106 h 96"/>
                <a:gd name="T12" fmla="*/ 22 w 76"/>
                <a:gd name="T13" fmla="*/ 50 h 96"/>
                <a:gd name="T14" fmla="*/ 20 w 76"/>
                <a:gd name="T15" fmla="*/ 22 h 96"/>
                <a:gd name="T16" fmla="*/ 19 w 76"/>
                <a:gd name="T17" fmla="*/ 9 h 96"/>
                <a:gd name="T18" fmla="*/ 16 w 76"/>
                <a:gd name="T19" fmla="*/ 8 h 96"/>
                <a:gd name="T20" fmla="*/ 0 w 76"/>
                <a:gd name="T21" fmla="*/ 6 h 96"/>
                <a:gd name="T22" fmla="*/ 0 w 76"/>
                <a:gd name="T23" fmla="*/ 0 h 96"/>
                <a:gd name="T24" fmla="*/ 33 w 76"/>
                <a:gd name="T25" fmla="*/ 0 h 96"/>
                <a:gd name="T26" fmla="*/ 64 w 76"/>
                <a:gd name="T27" fmla="*/ 0 h 96"/>
                <a:gd name="T28" fmla="*/ 64 w 76"/>
                <a:gd name="T29" fmla="*/ 6 h 96"/>
                <a:gd name="T30" fmla="*/ 48 w 76"/>
                <a:gd name="T31" fmla="*/ 8 h 96"/>
                <a:gd name="T32" fmla="*/ 45 w 76"/>
                <a:gd name="T33" fmla="*/ 9 h 96"/>
                <a:gd name="T34" fmla="*/ 43 w 76"/>
                <a:gd name="T35" fmla="*/ 20 h 96"/>
                <a:gd name="T36" fmla="*/ 42 w 76"/>
                <a:gd name="T37" fmla="*/ 50 h 96"/>
                <a:gd name="T38" fmla="*/ 42 w 76"/>
                <a:gd name="T39" fmla="*/ 121 h 96"/>
                <a:gd name="T40" fmla="*/ 43 w 76"/>
                <a:gd name="T41" fmla="*/ 138 h 96"/>
                <a:gd name="T42" fmla="*/ 61 w 76"/>
                <a:gd name="T43" fmla="*/ 140 h 96"/>
                <a:gd name="T44" fmla="*/ 104 w 76"/>
                <a:gd name="T45" fmla="*/ 135 h 96"/>
                <a:gd name="T46" fmla="*/ 107 w 76"/>
                <a:gd name="T47" fmla="*/ 127 h 96"/>
                <a:gd name="T48" fmla="*/ 112 w 76"/>
                <a:gd name="T49" fmla="*/ 110 h 96"/>
                <a:gd name="T50" fmla="*/ 118 w 76"/>
                <a:gd name="T51" fmla="*/ 110 h 96"/>
                <a:gd name="T52" fmla="*/ 113 w 76"/>
                <a:gd name="T53" fmla="*/ 147 h 96"/>
                <a:gd name="T54" fmla="*/ 107 w 76"/>
                <a:gd name="T55" fmla="*/ 149 h 96"/>
                <a:gd name="T56" fmla="*/ 89 w 76"/>
                <a:gd name="T57" fmla="*/ 149 h 96"/>
                <a:gd name="T58" fmla="*/ 31 w 76"/>
                <a:gd name="T59" fmla="*/ 147 h 96"/>
                <a:gd name="T60" fmla="*/ 9 w 76"/>
                <a:gd name="T61" fmla="*/ 149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1"/>
            <p:cNvSpPr>
              <a:spLocks noEditPoints="1"/>
            </p:cNvSpPr>
            <p:nvPr/>
          </p:nvSpPr>
          <p:spPr bwMode="auto">
            <a:xfrm>
              <a:off x="3588" y="939"/>
              <a:ext cx="65" cy="149"/>
            </a:xfrm>
            <a:custGeom>
              <a:avLst/>
              <a:gdLst>
                <a:gd name="T0" fmla="*/ 65 w 42"/>
                <a:gd name="T1" fmla="*/ 141 h 96"/>
                <a:gd name="T2" fmla="*/ 65 w 42"/>
                <a:gd name="T3" fmla="*/ 149 h 96"/>
                <a:gd name="T4" fmla="*/ 34 w 42"/>
                <a:gd name="T5" fmla="*/ 147 h 96"/>
                <a:gd name="T6" fmla="*/ 0 w 42"/>
                <a:gd name="T7" fmla="*/ 149 h 96"/>
                <a:gd name="T8" fmla="*/ 0 w 42"/>
                <a:gd name="T9" fmla="*/ 141 h 96"/>
                <a:gd name="T10" fmla="*/ 15 w 42"/>
                <a:gd name="T11" fmla="*/ 141 h 96"/>
                <a:gd name="T12" fmla="*/ 20 w 42"/>
                <a:gd name="T13" fmla="*/ 138 h 96"/>
                <a:gd name="T14" fmla="*/ 22 w 42"/>
                <a:gd name="T15" fmla="*/ 129 h 96"/>
                <a:gd name="T16" fmla="*/ 22 w 42"/>
                <a:gd name="T17" fmla="*/ 98 h 96"/>
                <a:gd name="T18" fmla="*/ 22 w 42"/>
                <a:gd name="T19" fmla="*/ 50 h 96"/>
                <a:gd name="T20" fmla="*/ 22 w 42"/>
                <a:gd name="T21" fmla="*/ 22 h 96"/>
                <a:gd name="T22" fmla="*/ 20 w 42"/>
                <a:gd name="T23" fmla="*/ 9 h 96"/>
                <a:gd name="T24" fmla="*/ 15 w 42"/>
                <a:gd name="T25" fmla="*/ 8 h 96"/>
                <a:gd name="T26" fmla="*/ 0 w 42"/>
                <a:gd name="T27" fmla="*/ 6 h 96"/>
                <a:gd name="T28" fmla="*/ 0 w 42"/>
                <a:gd name="T29" fmla="*/ 0 h 96"/>
                <a:gd name="T30" fmla="*/ 33 w 42"/>
                <a:gd name="T31" fmla="*/ 0 h 96"/>
                <a:gd name="T32" fmla="*/ 65 w 42"/>
                <a:gd name="T33" fmla="*/ 0 h 96"/>
                <a:gd name="T34" fmla="*/ 65 w 42"/>
                <a:gd name="T35" fmla="*/ 6 h 96"/>
                <a:gd name="T36" fmla="*/ 50 w 42"/>
                <a:gd name="T37" fmla="*/ 8 h 96"/>
                <a:gd name="T38" fmla="*/ 45 w 42"/>
                <a:gd name="T39" fmla="*/ 9 h 96"/>
                <a:gd name="T40" fmla="*/ 43 w 42"/>
                <a:gd name="T41" fmla="*/ 20 h 96"/>
                <a:gd name="T42" fmla="*/ 43 w 42"/>
                <a:gd name="T43" fmla="*/ 50 h 96"/>
                <a:gd name="T44" fmla="*/ 43 w 42"/>
                <a:gd name="T45" fmla="*/ 98 h 96"/>
                <a:gd name="T46" fmla="*/ 43 w 42"/>
                <a:gd name="T47" fmla="*/ 126 h 96"/>
                <a:gd name="T48" fmla="*/ 45 w 42"/>
                <a:gd name="T49" fmla="*/ 138 h 96"/>
                <a:gd name="T50" fmla="*/ 50 w 42"/>
                <a:gd name="T51" fmla="*/ 141 h 96"/>
                <a:gd name="T52" fmla="*/ 65 w 42"/>
                <a:gd name="T53" fmla="*/ 141 h 96"/>
                <a:gd name="T54" fmla="*/ 43 w 42"/>
                <a:gd name="T55" fmla="*/ 20 h 96"/>
                <a:gd name="T56" fmla="*/ 43 w 42"/>
                <a:gd name="T57" fmla="*/ 50 h 96"/>
                <a:gd name="T58" fmla="*/ 43 w 42"/>
                <a:gd name="T59" fmla="*/ 98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2"/>
            <p:cNvSpPr>
              <a:spLocks/>
            </p:cNvSpPr>
            <p:nvPr/>
          </p:nvSpPr>
          <p:spPr bwMode="auto">
            <a:xfrm>
              <a:off x="3677" y="939"/>
              <a:ext cx="172" cy="152"/>
            </a:xfrm>
            <a:custGeom>
              <a:avLst/>
              <a:gdLst>
                <a:gd name="T0" fmla="*/ 0 w 111"/>
                <a:gd name="T1" fmla="*/ 149 h 98"/>
                <a:gd name="T2" fmla="*/ 0 w 111"/>
                <a:gd name="T3" fmla="*/ 141 h 98"/>
                <a:gd name="T4" fmla="*/ 15 w 111"/>
                <a:gd name="T5" fmla="*/ 140 h 98"/>
                <a:gd name="T6" fmla="*/ 17 w 111"/>
                <a:gd name="T7" fmla="*/ 138 h 98"/>
                <a:gd name="T8" fmla="*/ 19 w 111"/>
                <a:gd name="T9" fmla="*/ 127 h 98"/>
                <a:gd name="T10" fmla="*/ 20 w 111"/>
                <a:gd name="T11" fmla="*/ 104 h 98"/>
                <a:gd name="T12" fmla="*/ 20 w 111"/>
                <a:gd name="T13" fmla="*/ 19 h 98"/>
                <a:gd name="T14" fmla="*/ 20 w 111"/>
                <a:gd name="T15" fmla="*/ 14 h 98"/>
                <a:gd name="T16" fmla="*/ 15 w 111"/>
                <a:gd name="T17" fmla="*/ 9 h 98"/>
                <a:gd name="T18" fmla="*/ 11 w 111"/>
                <a:gd name="T19" fmla="*/ 6 h 98"/>
                <a:gd name="T20" fmla="*/ 0 w 111"/>
                <a:gd name="T21" fmla="*/ 6 h 98"/>
                <a:gd name="T22" fmla="*/ 0 w 111"/>
                <a:gd name="T23" fmla="*/ 0 h 98"/>
                <a:gd name="T24" fmla="*/ 23 w 111"/>
                <a:gd name="T25" fmla="*/ 0 h 98"/>
                <a:gd name="T26" fmla="*/ 40 w 111"/>
                <a:gd name="T27" fmla="*/ 0 h 98"/>
                <a:gd name="T28" fmla="*/ 53 w 111"/>
                <a:gd name="T29" fmla="*/ 17 h 98"/>
                <a:gd name="T30" fmla="*/ 76 w 111"/>
                <a:gd name="T31" fmla="*/ 43 h 98"/>
                <a:gd name="T32" fmla="*/ 108 w 111"/>
                <a:gd name="T33" fmla="*/ 81 h 98"/>
                <a:gd name="T34" fmla="*/ 133 w 111"/>
                <a:gd name="T35" fmla="*/ 110 h 98"/>
                <a:gd name="T36" fmla="*/ 143 w 111"/>
                <a:gd name="T37" fmla="*/ 121 h 98"/>
                <a:gd name="T38" fmla="*/ 143 w 111"/>
                <a:gd name="T39" fmla="*/ 45 h 98"/>
                <a:gd name="T40" fmla="*/ 143 w 111"/>
                <a:gd name="T41" fmla="*/ 20 h 98"/>
                <a:gd name="T42" fmla="*/ 141 w 111"/>
                <a:gd name="T43" fmla="*/ 9 h 98"/>
                <a:gd name="T44" fmla="*/ 139 w 111"/>
                <a:gd name="T45" fmla="*/ 8 h 98"/>
                <a:gd name="T46" fmla="*/ 124 w 111"/>
                <a:gd name="T47" fmla="*/ 6 h 98"/>
                <a:gd name="T48" fmla="*/ 124 w 111"/>
                <a:gd name="T49" fmla="*/ 0 h 98"/>
                <a:gd name="T50" fmla="*/ 150 w 111"/>
                <a:gd name="T51" fmla="*/ 0 h 98"/>
                <a:gd name="T52" fmla="*/ 172 w 111"/>
                <a:gd name="T53" fmla="*/ 0 h 98"/>
                <a:gd name="T54" fmla="*/ 172 w 111"/>
                <a:gd name="T55" fmla="*/ 6 h 98"/>
                <a:gd name="T56" fmla="*/ 158 w 111"/>
                <a:gd name="T57" fmla="*/ 8 h 98"/>
                <a:gd name="T58" fmla="*/ 155 w 111"/>
                <a:gd name="T59" fmla="*/ 9 h 98"/>
                <a:gd name="T60" fmla="*/ 153 w 111"/>
                <a:gd name="T61" fmla="*/ 20 h 98"/>
                <a:gd name="T62" fmla="*/ 153 w 111"/>
                <a:gd name="T63" fmla="*/ 45 h 98"/>
                <a:gd name="T64" fmla="*/ 153 w 111"/>
                <a:gd name="T65" fmla="*/ 95 h 98"/>
                <a:gd name="T66" fmla="*/ 153 w 111"/>
                <a:gd name="T67" fmla="*/ 152 h 98"/>
                <a:gd name="T68" fmla="*/ 143 w 111"/>
                <a:gd name="T69" fmla="*/ 152 h 98"/>
                <a:gd name="T70" fmla="*/ 141 w 111"/>
                <a:gd name="T71" fmla="*/ 149 h 98"/>
                <a:gd name="T72" fmla="*/ 138 w 111"/>
                <a:gd name="T73" fmla="*/ 147 h 98"/>
                <a:gd name="T74" fmla="*/ 135 w 111"/>
                <a:gd name="T75" fmla="*/ 144 h 98"/>
                <a:gd name="T76" fmla="*/ 121 w 111"/>
                <a:gd name="T77" fmla="*/ 129 h 98"/>
                <a:gd name="T78" fmla="*/ 107 w 111"/>
                <a:gd name="T79" fmla="*/ 112 h 98"/>
                <a:gd name="T80" fmla="*/ 29 w 111"/>
                <a:gd name="T81" fmla="*/ 22 h 98"/>
                <a:gd name="T82" fmla="*/ 29 w 111"/>
                <a:gd name="T83" fmla="*/ 102 h 98"/>
                <a:gd name="T84" fmla="*/ 31 w 111"/>
                <a:gd name="T85" fmla="*/ 127 h 98"/>
                <a:gd name="T86" fmla="*/ 31 w 111"/>
                <a:gd name="T87" fmla="*/ 138 h 98"/>
                <a:gd name="T88" fmla="*/ 34 w 111"/>
                <a:gd name="T89" fmla="*/ 140 h 98"/>
                <a:gd name="T90" fmla="*/ 50 w 111"/>
                <a:gd name="T91" fmla="*/ 141 h 98"/>
                <a:gd name="T92" fmla="*/ 50 w 111"/>
                <a:gd name="T93" fmla="*/ 149 h 98"/>
                <a:gd name="T94" fmla="*/ 28 w 111"/>
                <a:gd name="T95" fmla="*/ 147 h 98"/>
                <a:gd name="T96" fmla="*/ 0 w 111"/>
                <a:gd name="T97" fmla="*/ 14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3"/>
            <p:cNvSpPr>
              <a:spLocks/>
            </p:cNvSpPr>
            <p:nvPr/>
          </p:nvSpPr>
          <p:spPr bwMode="auto">
            <a:xfrm>
              <a:off x="3869" y="939"/>
              <a:ext cx="64" cy="149"/>
            </a:xfrm>
            <a:custGeom>
              <a:avLst/>
              <a:gdLst>
                <a:gd name="T0" fmla="*/ 64 w 41"/>
                <a:gd name="T1" fmla="*/ 141 h 96"/>
                <a:gd name="T2" fmla="*/ 64 w 41"/>
                <a:gd name="T3" fmla="*/ 149 h 96"/>
                <a:gd name="T4" fmla="*/ 33 w 41"/>
                <a:gd name="T5" fmla="*/ 147 h 96"/>
                <a:gd name="T6" fmla="*/ 0 w 41"/>
                <a:gd name="T7" fmla="*/ 149 h 96"/>
                <a:gd name="T8" fmla="*/ 0 w 41"/>
                <a:gd name="T9" fmla="*/ 141 h 96"/>
                <a:gd name="T10" fmla="*/ 16 w 41"/>
                <a:gd name="T11" fmla="*/ 141 h 96"/>
                <a:gd name="T12" fmla="*/ 19 w 41"/>
                <a:gd name="T13" fmla="*/ 138 h 96"/>
                <a:gd name="T14" fmla="*/ 20 w 41"/>
                <a:gd name="T15" fmla="*/ 129 h 96"/>
                <a:gd name="T16" fmla="*/ 22 w 41"/>
                <a:gd name="T17" fmla="*/ 98 h 96"/>
                <a:gd name="T18" fmla="*/ 22 w 41"/>
                <a:gd name="T19" fmla="*/ 50 h 96"/>
                <a:gd name="T20" fmla="*/ 20 w 41"/>
                <a:gd name="T21" fmla="*/ 22 h 96"/>
                <a:gd name="T22" fmla="*/ 19 w 41"/>
                <a:gd name="T23" fmla="*/ 9 h 96"/>
                <a:gd name="T24" fmla="*/ 16 w 41"/>
                <a:gd name="T25" fmla="*/ 8 h 96"/>
                <a:gd name="T26" fmla="*/ 0 w 41"/>
                <a:gd name="T27" fmla="*/ 6 h 96"/>
                <a:gd name="T28" fmla="*/ 0 w 41"/>
                <a:gd name="T29" fmla="*/ 0 h 96"/>
                <a:gd name="T30" fmla="*/ 31 w 41"/>
                <a:gd name="T31" fmla="*/ 0 h 96"/>
                <a:gd name="T32" fmla="*/ 64 w 41"/>
                <a:gd name="T33" fmla="*/ 0 h 96"/>
                <a:gd name="T34" fmla="*/ 64 w 41"/>
                <a:gd name="T35" fmla="*/ 6 h 96"/>
                <a:gd name="T36" fmla="*/ 48 w 41"/>
                <a:gd name="T37" fmla="*/ 8 h 96"/>
                <a:gd name="T38" fmla="*/ 44 w 41"/>
                <a:gd name="T39" fmla="*/ 9 h 96"/>
                <a:gd name="T40" fmla="*/ 42 w 41"/>
                <a:gd name="T41" fmla="*/ 20 h 96"/>
                <a:gd name="T42" fmla="*/ 42 w 41"/>
                <a:gd name="T43" fmla="*/ 50 h 96"/>
                <a:gd name="T44" fmla="*/ 42 w 41"/>
                <a:gd name="T45" fmla="*/ 98 h 96"/>
                <a:gd name="T46" fmla="*/ 42 w 41"/>
                <a:gd name="T47" fmla="*/ 126 h 96"/>
                <a:gd name="T48" fmla="*/ 44 w 41"/>
                <a:gd name="T49" fmla="*/ 138 h 96"/>
                <a:gd name="T50" fmla="*/ 48 w 41"/>
                <a:gd name="T51" fmla="*/ 141 h 96"/>
                <a:gd name="T52" fmla="*/ 64 w 41"/>
                <a:gd name="T53" fmla="*/ 141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4"/>
            <p:cNvSpPr>
              <a:spLocks/>
            </p:cNvSpPr>
            <p:nvPr/>
          </p:nvSpPr>
          <p:spPr bwMode="auto">
            <a:xfrm>
              <a:off x="394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2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5"/>
            <p:cNvSpPr>
              <a:spLocks/>
            </p:cNvSpPr>
            <p:nvPr/>
          </p:nvSpPr>
          <p:spPr bwMode="auto">
            <a:xfrm>
              <a:off x="329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4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6"/>
            <p:cNvSpPr>
              <a:spLocks/>
            </p:cNvSpPr>
            <p:nvPr/>
          </p:nvSpPr>
          <p:spPr bwMode="auto">
            <a:xfrm>
              <a:off x="3357" y="740"/>
              <a:ext cx="201" cy="151"/>
            </a:xfrm>
            <a:custGeom>
              <a:avLst/>
              <a:gdLst>
                <a:gd name="T0" fmla="*/ 0 w 130"/>
                <a:gd name="T1" fmla="*/ 6 h 97"/>
                <a:gd name="T2" fmla="*/ 0 w 130"/>
                <a:gd name="T3" fmla="*/ 0 h 97"/>
                <a:gd name="T4" fmla="*/ 22 w 130"/>
                <a:gd name="T5" fmla="*/ 0 h 97"/>
                <a:gd name="T6" fmla="*/ 42 w 130"/>
                <a:gd name="T7" fmla="*/ 0 h 97"/>
                <a:gd name="T8" fmla="*/ 59 w 130"/>
                <a:gd name="T9" fmla="*/ 37 h 97"/>
                <a:gd name="T10" fmla="*/ 101 w 130"/>
                <a:gd name="T11" fmla="*/ 118 h 97"/>
                <a:gd name="T12" fmla="*/ 138 w 130"/>
                <a:gd name="T13" fmla="*/ 44 h 97"/>
                <a:gd name="T14" fmla="*/ 158 w 130"/>
                <a:gd name="T15" fmla="*/ 0 h 97"/>
                <a:gd name="T16" fmla="*/ 178 w 130"/>
                <a:gd name="T17" fmla="*/ 0 h 97"/>
                <a:gd name="T18" fmla="*/ 201 w 130"/>
                <a:gd name="T19" fmla="*/ 0 h 97"/>
                <a:gd name="T20" fmla="*/ 201 w 130"/>
                <a:gd name="T21" fmla="*/ 6 h 97"/>
                <a:gd name="T22" fmla="*/ 186 w 130"/>
                <a:gd name="T23" fmla="*/ 8 h 97"/>
                <a:gd name="T24" fmla="*/ 182 w 130"/>
                <a:gd name="T25" fmla="*/ 11 h 97"/>
                <a:gd name="T26" fmla="*/ 181 w 130"/>
                <a:gd name="T27" fmla="*/ 20 h 97"/>
                <a:gd name="T28" fmla="*/ 179 w 130"/>
                <a:gd name="T29" fmla="*/ 50 h 97"/>
                <a:gd name="T30" fmla="*/ 179 w 130"/>
                <a:gd name="T31" fmla="*/ 98 h 97"/>
                <a:gd name="T32" fmla="*/ 181 w 130"/>
                <a:gd name="T33" fmla="*/ 126 h 97"/>
                <a:gd name="T34" fmla="*/ 182 w 130"/>
                <a:gd name="T35" fmla="*/ 139 h 97"/>
                <a:gd name="T36" fmla="*/ 186 w 130"/>
                <a:gd name="T37" fmla="*/ 140 h 97"/>
                <a:gd name="T38" fmla="*/ 201 w 130"/>
                <a:gd name="T39" fmla="*/ 142 h 97"/>
                <a:gd name="T40" fmla="*/ 201 w 130"/>
                <a:gd name="T41" fmla="*/ 148 h 97"/>
                <a:gd name="T42" fmla="*/ 170 w 130"/>
                <a:gd name="T43" fmla="*/ 148 h 97"/>
                <a:gd name="T44" fmla="*/ 138 w 130"/>
                <a:gd name="T45" fmla="*/ 148 h 97"/>
                <a:gd name="T46" fmla="*/ 138 w 130"/>
                <a:gd name="T47" fmla="*/ 142 h 97"/>
                <a:gd name="T48" fmla="*/ 155 w 130"/>
                <a:gd name="T49" fmla="*/ 140 h 97"/>
                <a:gd name="T50" fmla="*/ 158 w 130"/>
                <a:gd name="T51" fmla="*/ 139 h 97"/>
                <a:gd name="T52" fmla="*/ 159 w 130"/>
                <a:gd name="T53" fmla="*/ 128 h 97"/>
                <a:gd name="T54" fmla="*/ 159 w 130"/>
                <a:gd name="T55" fmla="*/ 98 h 97"/>
                <a:gd name="T56" fmla="*/ 159 w 130"/>
                <a:gd name="T57" fmla="*/ 22 h 97"/>
                <a:gd name="T58" fmla="*/ 122 w 130"/>
                <a:gd name="T59" fmla="*/ 97 h 97"/>
                <a:gd name="T60" fmla="*/ 108 w 130"/>
                <a:gd name="T61" fmla="*/ 126 h 97"/>
                <a:gd name="T62" fmla="*/ 97 w 130"/>
                <a:gd name="T63" fmla="*/ 151 h 97"/>
                <a:gd name="T64" fmla="*/ 93 w 130"/>
                <a:gd name="T65" fmla="*/ 151 h 97"/>
                <a:gd name="T66" fmla="*/ 91 w 130"/>
                <a:gd name="T67" fmla="*/ 145 h 97"/>
                <a:gd name="T68" fmla="*/ 83 w 130"/>
                <a:gd name="T69" fmla="*/ 129 h 97"/>
                <a:gd name="T70" fmla="*/ 31 w 130"/>
                <a:gd name="T71" fmla="*/ 25 h 97"/>
                <a:gd name="T72" fmla="*/ 31 w 130"/>
                <a:gd name="T73" fmla="*/ 98 h 97"/>
                <a:gd name="T74" fmla="*/ 31 w 130"/>
                <a:gd name="T75" fmla="*/ 126 h 97"/>
                <a:gd name="T76" fmla="*/ 34 w 130"/>
                <a:gd name="T77" fmla="*/ 139 h 97"/>
                <a:gd name="T78" fmla="*/ 37 w 130"/>
                <a:gd name="T79" fmla="*/ 140 h 97"/>
                <a:gd name="T80" fmla="*/ 53 w 130"/>
                <a:gd name="T81" fmla="*/ 142 h 97"/>
                <a:gd name="T82" fmla="*/ 53 w 130"/>
                <a:gd name="T83" fmla="*/ 148 h 97"/>
                <a:gd name="T84" fmla="*/ 26 w 130"/>
                <a:gd name="T85" fmla="*/ 148 h 97"/>
                <a:gd name="T86" fmla="*/ 0 w 130"/>
                <a:gd name="T87" fmla="*/ 148 h 97"/>
                <a:gd name="T88" fmla="*/ 0 w 130"/>
                <a:gd name="T89" fmla="*/ 142 h 97"/>
                <a:gd name="T90" fmla="*/ 15 w 130"/>
                <a:gd name="T91" fmla="*/ 140 h 97"/>
                <a:gd name="T92" fmla="*/ 19 w 130"/>
                <a:gd name="T93" fmla="*/ 139 h 97"/>
                <a:gd name="T94" fmla="*/ 20 w 130"/>
                <a:gd name="T95" fmla="*/ 128 h 97"/>
                <a:gd name="T96" fmla="*/ 22 w 130"/>
                <a:gd name="T97" fmla="*/ 98 h 97"/>
                <a:gd name="T98" fmla="*/ 22 w 130"/>
                <a:gd name="T99" fmla="*/ 50 h 97"/>
                <a:gd name="T100" fmla="*/ 20 w 130"/>
                <a:gd name="T101" fmla="*/ 22 h 97"/>
                <a:gd name="T102" fmla="*/ 19 w 130"/>
                <a:gd name="T103" fmla="*/ 11 h 97"/>
                <a:gd name="T104" fmla="*/ 15 w 130"/>
                <a:gd name="T105" fmla="*/ 8 h 97"/>
                <a:gd name="T106" fmla="*/ 0 w 130"/>
                <a:gd name="T107" fmla="*/ 6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7"/>
            <p:cNvSpPr>
              <a:spLocks noEditPoints="1"/>
            </p:cNvSpPr>
            <p:nvPr/>
          </p:nvSpPr>
          <p:spPr bwMode="auto">
            <a:xfrm>
              <a:off x="3566" y="738"/>
              <a:ext cx="166" cy="149"/>
            </a:xfrm>
            <a:custGeom>
              <a:avLst/>
              <a:gdLst>
                <a:gd name="T0" fmla="*/ 23 w 107"/>
                <a:gd name="T1" fmla="*/ 149 h 96"/>
                <a:gd name="T2" fmla="*/ 51 w 107"/>
                <a:gd name="T3" fmla="*/ 149 h 96"/>
                <a:gd name="T4" fmla="*/ 51 w 107"/>
                <a:gd name="T5" fmla="*/ 143 h 96"/>
                <a:gd name="T6" fmla="*/ 37 w 107"/>
                <a:gd name="T7" fmla="*/ 143 h 96"/>
                <a:gd name="T8" fmla="*/ 33 w 107"/>
                <a:gd name="T9" fmla="*/ 140 h 96"/>
                <a:gd name="T10" fmla="*/ 33 w 107"/>
                <a:gd name="T11" fmla="*/ 138 h 96"/>
                <a:gd name="T12" fmla="*/ 36 w 107"/>
                <a:gd name="T13" fmla="*/ 127 h 96"/>
                <a:gd name="T14" fmla="*/ 47 w 107"/>
                <a:gd name="T15" fmla="*/ 101 h 96"/>
                <a:gd name="T16" fmla="*/ 110 w 107"/>
                <a:gd name="T17" fmla="*/ 101 h 96"/>
                <a:gd name="T18" fmla="*/ 124 w 107"/>
                <a:gd name="T19" fmla="*/ 132 h 96"/>
                <a:gd name="T20" fmla="*/ 126 w 107"/>
                <a:gd name="T21" fmla="*/ 138 h 96"/>
                <a:gd name="T22" fmla="*/ 124 w 107"/>
                <a:gd name="T23" fmla="*/ 141 h 96"/>
                <a:gd name="T24" fmla="*/ 121 w 107"/>
                <a:gd name="T25" fmla="*/ 143 h 96"/>
                <a:gd name="T26" fmla="*/ 105 w 107"/>
                <a:gd name="T27" fmla="*/ 143 h 96"/>
                <a:gd name="T28" fmla="*/ 105 w 107"/>
                <a:gd name="T29" fmla="*/ 149 h 96"/>
                <a:gd name="T30" fmla="*/ 141 w 107"/>
                <a:gd name="T31" fmla="*/ 149 h 96"/>
                <a:gd name="T32" fmla="*/ 166 w 107"/>
                <a:gd name="T33" fmla="*/ 149 h 96"/>
                <a:gd name="T34" fmla="*/ 166 w 107"/>
                <a:gd name="T35" fmla="*/ 143 h 96"/>
                <a:gd name="T36" fmla="*/ 154 w 107"/>
                <a:gd name="T37" fmla="*/ 141 h 96"/>
                <a:gd name="T38" fmla="*/ 149 w 107"/>
                <a:gd name="T39" fmla="*/ 137 h 96"/>
                <a:gd name="T40" fmla="*/ 135 w 107"/>
                <a:gd name="T41" fmla="*/ 106 h 96"/>
                <a:gd name="T42" fmla="*/ 87 w 107"/>
                <a:gd name="T43" fmla="*/ 0 h 96"/>
                <a:gd name="T44" fmla="*/ 81 w 107"/>
                <a:gd name="T45" fmla="*/ 0 h 96"/>
                <a:gd name="T46" fmla="*/ 62 w 107"/>
                <a:gd name="T47" fmla="*/ 43 h 96"/>
                <a:gd name="T48" fmla="*/ 34 w 107"/>
                <a:gd name="T49" fmla="*/ 102 h 96"/>
                <a:gd name="T50" fmla="*/ 20 w 107"/>
                <a:gd name="T51" fmla="*/ 132 h 96"/>
                <a:gd name="T52" fmla="*/ 14 w 107"/>
                <a:gd name="T53" fmla="*/ 140 h 96"/>
                <a:gd name="T54" fmla="*/ 11 w 107"/>
                <a:gd name="T55" fmla="*/ 143 h 96"/>
                <a:gd name="T56" fmla="*/ 0 w 107"/>
                <a:gd name="T57" fmla="*/ 143 h 96"/>
                <a:gd name="T58" fmla="*/ 0 w 107"/>
                <a:gd name="T59" fmla="*/ 149 h 96"/>
                <a:gd name="T60" fmla="*/ 23 w 107"/>
                <a:gd name="T61" fmla="*/ 149 h 96"/>
                <a:gd name="T62" fmla="*/ 79 w 107"/>
                <a:gd name="T63" fmla="*/ 28 h 96"/>
                <a:gd name="T64" fmla="*/ 105 w 107"/>
                <a:gd name="T65" fmla="*/ 92 h 96"/>
                <a:gd name="T66" fmla="*/ 51 w 107"/>
                <a:gd name="T67" fmla="*/ 92 h 96"/>
                <a:gd name="T68" fmla="*/ 79 w 107"/>
                <a:gd name="T69" fmla="*/ 28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8"/>
            <p:cNvSpPr>
              <a:spLocks/>
            </p:cNvSpPr>
            <p:nvPr/>
          </p:nvSpPr>
          <p:spPr bwMode="auto">
            <a:xfrm>
              <a:off x="3703" y="740"/>
              <a:ext cx="163" cy="147"/>
            </a:xfrm>
            <a:custGeom>
              <a:avLst/>
              <a:gdLst>
                <a:gd name="T0" fmla="*/ 120 w 105"/>
                <a:gd name="T1" fmla="*/ 22 h 95"/>
                <a:gd name="T2" fmla="*/ 127 w 105"/>
                <a:gd name="T3" fmla="*/ 11 h 95"/>
                <a:gd name="T4" fmla="*/ 124 w 105"/>
                <a:gd name="T5" fmla="*/ 8 h 95"/>
                <a:gd name="T6" fmla="*/ 109 w 105"/>
                <a:gd name="T7" fmla="*/ 6 h 95"/>
                <a:gd name="T8" fmla="*/ 109 w 105"/>
                <a:gd name="T9" fmla="*/ 0 h 95"/>
                <a:gd name="T10" fmla="*/ 138 w 105"/>
                <a:gd name="T11" fmla="*/ 0 h 95"/>
                <a:gd name="T12" fmla="*/ 163 w 105"/>
                <a:gd name="T13" fmla="*/ 0 h 95"/>
                <a:gd name="T14" fmla="*/ 163 w 105"/>
                <a:gd name="T15" fmla="*/ 6 h 95"/>
                <a:gd name="T16" fmla="*/ 149 w 105"/>
                <a:gd name="T17" fmla="*/ 8 h 95"/>
                <a:gd name="T18" fmla="*/ 143 w 105"/>
                <a:gd name="T19" fmla="*/ 11 h 95"/>
                <a:gd name="T20" fmla="*/ 135 w 105"/>
                <a:gd name="T21" fmla="*/ 20 h 95"/>
                <a:gd name="T22" fmla="*/ 102 w 105"/>
                <a:gd name="T23" fmla="*/ 67 h 95"/>
                <a:gd name="T24" fmla="*/ 92 w 105"/>
                <a:gd name="T25" fmla="*/ 84 h 95"/>
                <a:gd name="T26" fmla="*/ 92 w 105"/>
                <a:gd name="T27" fmla="*/ 90 h 95"/>
                <a:gd name="T28" fmla="*/ 92 w 105"/>
                <a:gd name="T29" fmla="*/ 97 h 95"/>
                <a:gd name="T30" fmla="*/ 92 w 105"/>
                <a:gd name="T31" fmla="*/ 125 h 95"/>
                <a:gd name="T32" fmla="*/ 93 w 105"/>
                <a:gd name="T33" fmla="*/ 138 h 95"/>
                <a:gd name="T34" fmla="*/ 98 w 105"/>
                <a:gd name="T35" fmla="*/ 139 h 95"/>
                <a:gd name="T36" fmla="*/ 113 w 105"/>
                <a:gd name="T37" fmla="*/ 141 h 95"/>
                <a:gd name="T38" fmla="*/ 113 w 105"/>
                <a:gd name="T39" fmla="*/ 147 h 95"/>
                <a:gd name="T40" fmla="*/ 82 w 105"/>
                <a:gd name="T41" fmla="*/ 147 h 95"/>
                <a:gd name="T42" fmla="*/ 50 w 105"/>
                <a:gd name="T43" fmla="*/ 147 h 95"/>
                <a:gd name="T44" fmla="*/ 50 w 105"/>
                <a:gd name="T45" fmla="*/ 141 h 95"/>
                <a:gd name="T46" fmla="*/ 65 w 105"/>
                <a:gd name="T47" fmla="*/ 139 h 95"/>
                <a:gd name="T48" fmla="*/ 68 w 105"/>
                <a:gd name="T49" fmla="*/ 138 h 95"/>
                <a:gd name="T50" fmla="*/ 70 w 105"/>
                <a:gd name="T51" fmla="*/ 127 h 95"/>
                <a:gd name="T52" fmla="*/ 71 w 105"/>
                <a:gd name="T53" fmla="*/ 97 h 95"/>
                <a:gd name="T54" fmla="*/ 71 w 105"/>
                <a:gd name="T55" fmla="*/ 87 h 95"/>
                <a:gd name="T56" fmla="*/ 67 w 105"/>
                <a:gd name="T57" fmla="*/ 77 h 95"/>
                <a:gd name="T58" fmla="*/ 54 w 105"/>
                <a:gd name="T59" fmla="*/ 60 h 95"/>
                <a:gd name="T60" fmla="*/ 26 w 105"/>
                <a:gd name="T61" fmla="*/ 20 h 95"/>
                <a:gd name="T62" fmla="*/ 20 w 105"/>
                <a:gd name="T63" fmla="*/ 11 h 95"/>
                <a:gd name="T64" fmla="*/ 14 w 105"/>
                <a:gd name="T65" fmla="*/ 8 h 95"/>
                <a:gd name="T66" fmla="*/ 0 w 105"/>
                <a:gd name="T67" fmla="*/ 6 h 95"/>
                <a:gd name="T68" fmla="*/ 0 w 105"/>
                <a:gd name="T69" fmla="*/ 0 h 95"/>
                <a:gd name="T70" fmla="*/ 26 w 105"/>
                <a:gd name="T71" fmla="*/ 0 h 95"/>
                <a:gd name="T72" fmla="*/ 67 w 105"/>
                <a:gd name="T73" fmla="*/ 0 h 95"/>
                <a:gd name="T74" fmla="*/ 67 w 105"/>
                <a:gd name="T75" fmla="*/ 6 h 95"/>
                <a:gd name="T76" fmla="*/ 50 w 105"/>
                <a:gd name="T77" fmla="*/ 8 h 95"/>
                <a:gd name="T78" fmla="*/ 47 w 105"/>
                <a:gd name="T79" fmla="*/ 11 h 95"/>
                <a:gd name="T80" fmla="*/ 53 w 105"/>
                <a:gd name="T81" fmla="*/ 22 h 95"/>
                <a:gd name="T82" fmla="*/ 85 w 105"/>
                <a:gd name="T83" fmla="*/ 74 h 95"/>
                <a:gd name="T84" fmla="*/ 120 w 105"/>
                <a:gd name="T85" fmla="*/ 22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9"/>
            <p:cNvSpPr>
              <a:spLocks noEditPoints="1"/>
            </p:cNvSpPr>
            <p:nvPr/>
          </p:nvSpPr>
          <p:spPr bwMode="auto">
            <a:xfrm>
              <a:off x="3860" y="737"/>
              <a:ext cx="164" cy="154"/>
            </a:xfrm>
            <a:custGeom>
              <a:avLst/>
              <a:gdLst>
                <a:gd name="T0" fmla="*/ 29 w 106"/>
                <a:gd name="T1" fmla="*/ 37 h 99"/>
                <a:gd name="T2" fmla="*/ 48 w 106"/>
                <a:gd name="T3" fmla="*/ 16 h 99"/>
                <a:gd name="T4" fmla="*/ 79 w 106"/>
                <a:gd name="T5" fmla="*/ 8 h 99"/>
                <a:gd name="T6" fmla="*/ 102 w 106"/>
                <a:gd name="T7" fmla="*/ 12 h 99"/>
                <a:gd name="T8" fmla="*/ 118 w 106"/>
                <a:gd name="T9" fmla="*/ 20 h 99"/>
                <a:gd name="T10" fmla="*/ 130 w 106"/>
                <a:gd name="T11" fmla="*/ 33 h 99"/>
                <a:gd name="T12" fmla="*/ 136 w 106"/>
                <a:gd name="T13" fmla="*/ 48 h 99"/>
                <a:gd name="T14" fmla="*/ 141 w 106"/>
                <a:gd name="T15" fmla="*/ 79 h 99"/>
                <a:gd name="T16" fmla="*/ 135 w 106"/>
                <a:gd name="T17" fmla="*/ 114 h 99"/>
                <a:gd name="T18" fmla="*/ 116 w 106"/>
                <a:gd name="T19" fmla="*/ 137 h 99"/>
                <a:gd name="T20" fmla="*/ 85 w 106"/>
                <a:gd name="T21" fmla="*/ 145 h 99"/>
                <a:gd name="T22" fmla="*/ 62 w 106"/>
                <a:gd name="T23" fmla="*/ 142 h 99"/>
                <a:gd name="T24" fmla="*/ 43 w 106"/>
                <a:gd name="T25" fmla="*/ 128 h 99"/>
                <a:gd name="T26" fmla="*/ 29 w 106"/>
                <a:gd name="T27" fmla="*/ 107 h 99"/>
                <a:gd name="T28" fmla="*/ 25 w 106"/>
                <a:gd name="T29" fmla="*/ 89 h 99"/>
                <a:gd name="T30" fmla="*/ 22 w 106"/>
                <a:gd name="T31" fmla="*/ 70 h 99"/>
                <a:gd name="T32" fmla="*/ 29 w 106"/>
                <a:gd name="T33" fmla="*/ 37 h 99"/>
                <a:gd name="T34" fmla="*/ 5 w 106"/>
                <a:gd name="T35" fmla="*/ 107 h 99"/>
                <a:gd name="T36" fmla="*/ 20 w 106"/>
                <a:gd name="T37" fmla="*/ 134 h 99"/>
                <a:gd name="T38" fmla="*/ 45 w 106"/>
                <a:gd name="T39" fmla="*/ 149 h 99"/>
                <a:gd name="T40" fmla="*/ 77 w 106"/>
                <a:gd name="T41" fmla="*/ 154 h 99"/>
                <a:gd name="T42" fmla="*/ 139 w 106"/>
                <a:gd name="T43" fmla="*/ 131 h 99"/>
                <a:gd name="T44" fmla="*/ 164 w 106"/>
                <a:gd name="T45" fmla="*/ 72 h 99"/>
                <a:gd name="T46" fmla="*/ 162 w 106"/>
                <a:gd name="T47" fmla="*/ 51 h 99"/>
                <a:gd name="T48" fmla="*/ 156 w 106"/>
                <a:gd name="T49" fmla="*/ 34 h 99"/>
                <a:gd name="T50" fmla="*/ 141 w 106"/>
                <a:gd name="T51" fmla="*/ 17 h 99"/>
                <a:gd name="T52" fmla="*/ 116 w 106"/>
                <a:gd name="T53" fmla="*/ 5 h 99"/>
                <a:gd name="T54" fmla="*/ 84 w 106"/>
                <a:gd name="T55" fmla="*/ 0 h 99"/>
                <a:gd name="T56" fmla="*/ 50 w 106"/>
                <a:gd name="T57" fmla="*/ 5 h 99"/>
                <a:gd name="T58" fmla="*/ 22 w 106"/>
                <a:gd name="T59" fmla="*/ 22 h 99"/>
                <a:gd name="T60" fmla="*/ 5 w 106"/>
                <a:gd name="T61" fmla="*/ 47 h 99"/>
                <a:gd name="T62" fmla="*/ 0 w 106"/>
                <a:gd name="T63" fmla="*/ 78 h 99"/>
                <a:gd name="T64" fmla="*/ 5 w 106"/>
                <a:gd name="T65" fmla="*/ 10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1316736" y="1673352"/>
            <a:ext cx="6528816"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Date Placeholder 3"/>
          <p:cNvSpPr>
            <a:spLocks noGrp="1"/>
          </p:cNvSpPr>
          <p:nvPr>
            <p:ph type="dt" sz="half" idx="10"/>
          </p:nvPr>
        </p:nvSpPr>
        <p:spPr/>
        <p:txBody>
          <a:bodyPr/>
          <a:lstStyle>
            <a:lvl1pPr>
              <a:defRPr/>
            </a:lvl1pPr>
          </a:lstStyle>
          <a:p>
            <a:pPr>
              <a:defRPr/>
            </a:pPr>
            <a:fld id="{9475B97B-D0FA-D246-BDC7-5DCB2B865BA5}" type="datetimeFigureOut">
              <a:rPr lang="en-US"/>
              <a:pPr>
                <a:defRPr/>
              </a:pPr>
              <a:t>12/29/12</a:t>
            </a:fld>
            <a:endParaRPr lang="en-US"/>
          </a:p>
        </p:txBody>
      </p:sp>
      <p:sp>
        <p:nvSpPr>
          <p:cNvPr id="17" name="Footer Placeholder 4"/>
          <p:cNvSpPr>
            <a:spLocks noGrp="1"/>
          </p:cNvSpPr>
          <p:nvPr>
            <p:ph type="ftr" sz="quarter" idx="11"/>
          </p:nvPr>
        </p:nvSpPr>
        <p:spPr/>
        <p:txBody>
          <a:bodyPr/>
          <a:lstStyle>
            <a:lvl1pPr>
              <a:defRPr/>
            </a:lvl1pPr>
          </a:lstStyle>
          <a:p>
            <a:pPr>
              <a:defRPr/>
            </a:pPr>
            <a:endParaRPr lang="en-US"/>
          </a:p>
        </p:txBody>
      </p:sp>
      <p:sp>
        <p:nvSpPr>
          <p:cNvPr id="18" name="Slide Number Placeholder 5"/>
          <p:cNvSpPr>
            <a:spLocks noGrp="1"/>
          </p:cNvSpPr>
          <p:nvPr>
            <p:ph type="sldNum" sz="quarter" idx="12"/>
          </p:nvPr>
        </p:nvSpPr>
        <p:spPr/>
        <p:txBody>
          <a:bodyPr/>
          <a:lstStyle>
            <a:lvl1pPr>
              <a:defRPr/>
            </a:lvl1pPr>
          </a:lstStyle>
          <a:p>
            <a:pPr>
              <a:defRPr/>
            </a:pPr>
            <a:fld id="{F30B12B3-906F-734D-9DE2-77A58C3C8AEC}" type="slidenum">
              <a:rPr lang="en-US"/>
              <a:pPr>
                <a:defRPr/>
              </a:pPr>
              <a:t>‹#›</a:t>
            </a:fld>
            <a:endParaRPr lang="en-US"/>
          </a:p>
        </p:txBody>
      </p:sp>
    </p:spTree>
    <p:extLst>
      <p:ext uri="{BB962C8B-B14F-4D97-AF65-F5344CB8AC3E}">
        <p14:creationId xmlns:p14="http://schemas.microsoft.com/office/powerpoint/2010/main" val="2164988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 name="Group 18"/>
          <p:cNvGrpSpPr>
            <a:grpSpLocks/>
          </p:cNvGrpSpPr>
          <p:nvPr/>
        </p:nvGrpSpPr>
        <p:grpSpPr bwMode="auto">
          <a:xfrm>
            <a:off x="120650" y="6299200"/>
            <a:ext cx="420688" cy="458788"/>
            <a:chOff x="3293" y="737"/>
            <a:chExt cx="796" cy="867"/>
          </a:xfrm>
        </p:grpSpPr>
        <p:sp>
          <p:nvSpPr>
            <p:cNvPr id="5" name="Freeform 19"/>
            <p:cNvSpPr>
              <a:spLocks noEditPoints="1"/>
            </p:cNvSpPr>
            <p:nvPr/>
          </p:nvSpPr>
          <p:spPr bwMode="auto">
            <a:xfrm>
              <a:off x="3413" y="1159"/>
              <a:ext cx="556" cy="445"/>
            </a:xfrm>
            <a:custGeom>
              <a:avLst/>
              <a:gdLst>
                <a:gd name="T0" fmla="*/ 438 w 359"/>
                <a:gd name="T1" fmla="*/ 0 h 287"/>
                <a:gd name="T2" fmla="*/ 321 w 359"/>
                <a:gd name="T3" fmla="*/ 0 h 287"/>
                <a:gd name="T4" fmla="*/ 321 w 359"/>
                <a:gd name="T5" fmla="*/ 133 h 287"/>
                <a:gd name="T6" fmla="*/ 378 w 359"/>
                <a:gd name="T7" fmla="*/ 265 h 287"/>
                <a:gd name="T8" fmla="*/ 378 w 359"/>
                <a:gd name="T9" fmla="*/ 247 h 287"/>
                <a:gd name="T10" fmla="*/ 347 w 359"/>
                <a:gd name="T11" fmla="*/ 149 h 287"/>
                <a:gd name="T12" fmla="*/ 347 w 359"/>
                <a:gd name="T13" fmla="*/ 115 h 287"/>
                <a:gd name="T14" fmla="*/ 392 w 359"/>
                <a:gd name="T15" fmla="*/ 115 h 287"/>
                <a:gd name="T16" fmla="*/ 392 w 359"/>
                <a:gd name="T17" fmla="*/ 265 h 287"/>
                <a:gd name="T18" fmla="*/ 279 w 359"/>
                <a:gd name="T19" fmla="*/ 434 h 287"/>
                <a:gd name="T20" fmla="*/ 164 w 359"/>
                <a:gd name="T21" fmla="*/ 274 h 287"/>
                <a:gd name="T22" fmla="*/ 234 w 359"/>
                <a:gd name="T23" fmla="*/ 133 h 287"/>
                <a:gd name="T24" fmla="*/ 234 w 359"/>
                <a:gd name="T25" fmla="*/ 115 h 287"/>
                <a:gd name="T26" fmla="*/ 279 w 359"/>
                <a:gd name="T27" fmla="*/ 115 h 287"/>
                <a:gd name="T28" fmla="*/ 307 w 359"/>
                <a:gd name="T29" fmla="*/ 115 h 287"/>
                <a:gd name="T30" fmla="*/ 307 w 359"/>
                <a:gd name="T31" fmla="*/ 87 h 287"/>
                <a:gd name="T32" fmla="*/ 279 w 359"/>
                <a:gd name="T33" fmla="*/ 87 h 287"/>
                <a:gd name="T34" fmla="*/ 234 w 359"/>
                <a:gd name="T35" fmla="*/ 87 h 287"/>
                <a:gd name="T36" fmla="*/ 234 w 359"/>
                <a:gd name="T37" fmla="*/ 87 h 287"/>
                <a:gd name="T38" fmla="*/ 208 w 359"/>
                <a:gd name="T39" fmla="*/ 87 h 287"/>
                <a:gd name="T40" fmla="*/ 208 w 359"/>
                <a:gd name="T41" fmla="*/ 87 h 287"/>
                <a:gd name="T42" fmla="*/ 138 w 359"/>
                <a:gd name="T43" fmla="*/ 87 h 287"/>
                <a:gd name="T44" fmla="*/ 138 w 359"/>
                <a:gd name="T45" fmla="*/ 247 h 287"/>
                <a:gd name="T46" fmla="*/ 138 w 359"/>
                <a:gd name="T47" fmla="*/ 262 h 287"/>
                <a:gd name="T48" fmla="*/ 138 w 359"/>
                <a:gd name="T49" fmla="*/ 262 h 287"/>
                <a:gd name="T50" fmla="*/ 164 w 359"/>
                <a:gd name="T51" fmla="*/ 240 h 287"/>
                <a:gd name="T52" fmla="*/ 164 w 359"/>
                <a:gd name="T53" fmla="*/ 240 h 287"/>
                <a:gd name="T54" fmla="*/ 164 w 359"/>
                <a:gd name="T55" fmla="*/ 115 h 287"/>
                <a:gd name="T56" fmla="*/ 208 w 359"/>
                <a:gd name="T57" fmla="*/ 115 h 287"/>
                <a:gd name="T58" fmla="*/ 208 w 359"/>
                <a:gd name="T59" fmla="*/ 115 h 287"/>
                <a:gd name="T60" fmla="*/ 208 w 359"/>
                <a:gd name="T61" fmla="*/ 149 h 287"/>
                <a:gd name="T62" fmla="*/ 116 w 359"/>
                <a:gd name="T63" fmla="*/ 288 h 287"/>
                <a:gd name="T64" fmla="*/ 26 w 359"/>
                <a:gd name="T65" fmla="*/ 149 h 287"/>
                <a:gd name="T66" fmla="*/ 26 w 359"/>
                <a:gd name="T67" fmla="*/ 28 h 287"/>
                <a:gd name="T68" fmla="*/ 116 w 359"/>
                <a:gd name="T69" fmla="*/ 28 h 287"/>
                <a:gd name="T70" fmla="*/ 208 w 359"/>
                <a:gd name="T71" fmla="*/ 28 h 287"/>
                <a:gd name="T72" fmla="*/ 208 w 359"/>
                <a:gd name="T73" fmla="*/ 74 h 287"/>
                <a:gd name="T74" fmla="*/ 234 w 359"/>
                <a:gd name="T75" fmla="*/ 74 h 287"/>
                <a:gd name="T76" fmla="*/ 234 w 359"/>
                <a:gd name="T77" fmla="*/ 0 h 287"/>
                <a:gd name="T78" fmla="*/ 116 w 359"/>
                <a:gd name="T79" fmla="*/ 0 h 287"/>
                <a:gd name="T80" fmla="*/ 0 w 359"/>
                <a:gd name="T81" fmla="*/ 0 h 287"/>
                <a:gd name="T82" fmla="*/ 0 w 359"/>
                <a:gd name="T83" fmla="*/ 133 h 287"/>
                <a:gd name="T84" fmla="*/ 116 w 359"/>
                <a:gd name="T85" fmla="*/ 298 h 287"/>
                <a:gd name="T86" fmla="*/ 141 w 359"/>
                <a:gd name="T87" fmla="*/ 288 h 287"/>
                <a:gd name="T88" fmla="*/ 279 w 359"/>
                <a:gd name="T89" fmla="*/ 445 h 287"/>
                <a:gd name="T90" fmla="*/ 417 w 359"/>
                <a:gd name="T91" fmla="*/ 288 h 287"/>
                <a:gd name="T92" fmla="*/ 438 w 359"/>
                <a:gd name="T93" fmla="*/ 298 h 287"/>
                <a:gd name="T94" fmla="*/ 556 w 359"/>
                <a:gd name="T95" fmla="*/ 133 h 287"/>
                <a:gd name="T96" fmla="*/ 556 w 359"/>
                <a:gd name="T97" fmla="*/ 0 h 287"/>
                <a:gd name="T98" fmla="*/ 438 w 359"/>
                <a:gd name="T99" fmla="*/ 0 h 287"/>
                <a:gd name="T100" fmla="*/ 528 w 359"/>
                <a:gd name="T101" fmla="*/ 149 h 287"/>
                <a:gd name="T102" fmla="*/ 438 w 359"/>
                <a:gd name="T103" fmla="*/ 288 h 287"/>
                <a:gd name="T104" fmla="*/ 418 w 359"/>
                <a:gd name="T105" fmla="*/ 278 h 287"/>
                <a:gd name="T106" fmla="*/ 420 w 359"/>
                <a:gd name="T107" fmla="*/ 247 h 287"/>
                <a:gd name="T108" fmla="*/ 420 w 359"/>
                <a:gd name="T109" fmla="*/ 87 h 287"/>
                <a:gd name="T110" fmla="*/ 347 w 359"/>
                <a:gd name="T111" fmla="*/ 87 h 287"/>
                <a:gd name="T112" fmla="*/ 347 w 359"/>
                <a:gd name="T113" fmla="*/ 28 h 287"/>
                <a:gd name="T114" fmla="*/ 438 w 359"/>
                <a:gd name="T115" fmla="*/ 28 h 287"/>
                <a:gd name="T116" fmla="*/ 528 w 359"/>
                <a:gd name="T117" fmla="*/ 28 h 287"/>
                <a:gd name="T118" fmla="*/ 528 w 359"/>
                <a:gd name="T119" fmla="*/ 149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6" name="Freeform 20"/>
            <p:cNvSpPr>
              <a:spLocks/>
            </p:cNvSpPr>
            <p:nvPr/>
          </p:nvSpPr>
          <p:spPr bwMode="auto">
            <a:xfrm>
              <a:off x="3456" y="939"/>
              <a:ext cx="118" cy="149"/>
            </a:xfrm>
            <a:custGeom>
              <a:avLst/>
              <a:gdLst>
                <a:gd name="T0" fmla="*/ 9 w 76"/>
                <a:gd name="T1" fmla="*/ 149 h 96"/>
                <a:gd name="T2" fmla="*/ 9 w 76"/>
                <a:gd name="T3" fmla="*/ 143 h 96"/>
                <a:gd name="T4" fmla="*/ 19 w 76"/>
                <a:gd name="T5" fmla="*/ 138 h 96"/>
                <a:gd name="T6" fmla="*/ 20 w 76"/>
                <a:gd name="T7" fmla="*/ 137 h 96"/>
                <a:gd name="T8" fmla="*/ 20 w 76"/>
                <a:gd name="T9" fmla="*/ 124 h 96"/>
                <a:gd name="T10" fmla="*/ 22 w 76"/>
                <a:gd name="T11" fmla="*/ 106 h 96"/>
                <a:gd name="T12" fmla="*/ 22 w 76"/>
                <a:gd name="T13" fmla="*/ 50 h 96"/>
                <a:gd name="T14" fmla="*/ 20 w 76"/>
                <a:gd name="T15" fmla="*/ 22 h 96"/>
                <a:gd name="T16" fmla="*/ 19 w 76"/>
                <a:gd name="T17" fmla="*/ 9 h 96"/>
                <a:gd name="T18" fmla="*/ 16 w 76"/>
                <a:gd name="T19" fmla="*/ 8 h 96"/>
                <a:gd name="T20" fmla="*/ 0 w 76"/>
                <a:gd name="T21" fmla="*/ 6 h 96"/>
                <a:gd name="T22" fmla="*/ 0 w 76"/>
                <a:gd name="T23" fmla="*/ 0 h 96"/>
                <a:gd name="T24" fmla="*/ 33 w 76"/>
                <a:gd name="T25" fmla="*/ 0 h 96"/>
                <a:gd name="T26" fmla="*/ 64 w 76"/>
                <a:gd name="T27" fmla="*/ 0 h 96"/>
                <a:gd name="T28" fmla="*/ 64 w 76"/>
                <a:gd name="T29" fmla="*/ 6 h 96"/>
                <a:gd name="T30" fmla="*/ 48 w 76"/>
                <a:gd name="T31" fmla="*/ 8 h 96"/>
                <a:gd name="T32" fmla="*/ 45 w 76"/>
                <a:gd name="T33" fmla="*/ 9 h 96"/>
                <a:gd name="T34" fmla="*/ 43 w 76"/>
                <a:gd name="T35" fmla="*/ 20 h 96"/>
                <a:gd name="T36" fmla="*/ 42 w 76"/>
                <a:gd name="T37" fmla="*/ 50 h 96"/>
                <a:gd name="T38" fmla="*/ 42 w 76"/>
                <a:gd name="T39" fmla="*/ 121 h 96"/>
                <a:gd name="T40" fmla="*/ 43 w 76"/>
                <a:gd name="T41" fmla="*/ 138 h 96"/>
                <a:gd name="T42" fmla="*/ 61 w 76"/>
                <a:gd name="T43" fmla="*/ 140 h 96"/>
                <a:gd name="T44" fmla="*/ 104 w 76"/>
                <a:gd name="T45" fmla="*/ 135 h 96"/>
                <a:gd name="T46" fmla="*/ 107 w 76"/>
                <a:gd name="T47" fmla="*/ 127 h 96"/>
                <a:gd name="T48" fmla="*/ 112 w 76"/>
                <a:gd name="T49" fmla="*/ 110 h 96"/>
                <a:gd name="T50" fmla="*/ 118 w 76"/>
                <a:gd name="T51" fmla="*/ 110 h 96"/>
                <a:gd name="T52" fmla="*/ 113 w 76"/>
                <a:gd name="T53" fmla="*/ 147 h 96"/>
                <a:gd name="T54" fmla="*/ 107 w 76"/>
                <a:gd name="T55" fmla="*/ 149 h 96"/>
                <a:gd name="T56" fmla="*/ 89 w 76"/>
                <a:gd name="T57" fmla="*/ 149 h 96"/>
                <a:gd name="T58" fmla="*/ 31 w 76"/>
                <a:gd name="T59" fmla="*/ 147 h 96"/>
                <a:gd name="T60" fmla="*/ 9 w 76"/>
                <a:gd name="T61" fmla="*/ 149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1"/>
            <p:cNvSpPr>
              <a:spLocks noEditPoints="1"/>
            </p:cNvSpPr>
            <p:nvPr/>
          </p:nvSpPr>
          <p:spPr bwMode="auto">
            <a:xfrm>
              <a:off x="3588" y="939"/>
              <a:ext cx="65" cy="149"/>
            </a:xfrm>
            <a:custGeom>
              <a:avLst/>
              <a:gdLst>
                <a:gd name="T0" fmla="*/ 65 w 42"/>
                <a:gd name="T1" fmla="*/ 141 h 96"/>
                <a:gd name="T2" fmla="*/ 65 w 42"/>
                <a:gd name="T3" fmla="*/ 149 h 96"/>
                <a:gd name="T4" fmla="*/ 34 w 42"/>
                <a:gd name="T5" fmla="*/ 147 h 96"/>
                <a:gd name="T6" fmla="*/ 0 w 42"/>
                <a:gd name="T7" fmla="*/ 149 h 96"/>
                <a:gd name="T8" fmla="*/ 0 w 42"/>
                <a:gd name="T9" fmla="*/ 141 h 96"/>
                <a:gd name="T10" fmla="*/ 15 w 42"/>
                <a:gd name="T11" fmla="*/ 141 h 96"/>
                <a:gd name="T12" fmla="*/ 20 w 42"/>
                <a:gd name="T13" fmla="*/ 138 h 96"/>
                <a:gd name="T14" fmla="*/ 22 w 42"/>
                <a:gd name="T15" fmla="*/ 129 h 96"/>
                <a:gd name="T16" fmla="*/ 22 w 42"/>
                <a:gd name="T17" fmla="*/ 98 h 96"/>
                <a:gd name="T18" fmla="*/ 22 w 42"/>
                <a:gd name="T19" fmla="*/ 50 h 96"/>
                <a:gd name="T20" fmla="*/ 22 w 42"/>
                <a:gd name="T21" fmla="*/ 22 h 96"/>
                <a:gd name="T22" fmla="*/ 20 w 42"/>
                <a:gd name="T23" fmla="*/ 9 h 96"/>
                <a:gd name="T24" fmla="*/ 15 w 42"/>
                <a:gd name="T25" fmla="*/ 8 h 96"/>
                <a:gd name="T26" fmla="*/ 0 w 42"/>
                <a:gd name="T27" fmla="*/ 6 h 96"/>
                <a:gd name="T28" fmla="*/ 0 w 42"/>
                <a:gd name="T29" fmla="*/ 0 h 96"/>
                <a:gd name="T30" fmla="*/ 33 w 42"/>
                <a:gd name="T31" fmla="*/ 0 h 96"/>
                <a:gd name="T32" fmla="*/ 65 w 42"/>
                <a:gd name="T33" fmla="*/ 0 h 96"/>
                <a:gd name="T34" fmla="*/ 65 w 42"/>
                <a:gd name="T35" fmla="*/ 6 h 96"/>
                <a:gd name="T36" fmla="*/ 50 w 42"/>
                <a:gd name="T37" fmla="*/ 8 h 96"/>
                <a:gd name="T38" fmla="*/ 45 w 42"/>
                <a:gd name="T39" fmla="*/ 9 h 96"/>
                <a:gd name="T40" fmla="*/ 43 w 42"/>
                <a:gd name="T41" fmla="*/ 20 h 96"/>
                <a:gd name="T42" fmla="*/ 43 w 42"/>
                <a:gd name="T43" fmla="*/ 50 h 96"/>
                <a:gd name="T44" fmla="*/ 43 w 42"/>
                <a:gd name="T45" fmla="*/ 98 h 96"/>
                <a:gd name="T46" fmla="*/ 43 w 42"/>
                <a:gd name="T47" fmla="*/ 126 h 96"/>
                <a:gd name="T48" fmla="*/ 45 w 42"/>
                <a:gd name="T49" fmla="*/ 138 h 96"/>
                <a:gd name="T50" fmla="*/ 50 w 42"/>
                <a:gd name="T51" fmla="*/ 141 h 96"/>
                <a:gd name="T52" fmla="*/ 65 w 42"/>
                <a:gd name="T53" fmla="*/ 141 h 96"/>
                <a:gd name="T54" fmla="*/ 43 w 42"/>
                <a:gd name="T55" fmla="*/ 20 h 96"/>
                <a:gd name="T56" fmla="*/ 43 w 42"/>
                <a:gd name="T57" fmla="*/ 50 h 96"/>
                <a:gd name="T58" fmla="*/ 43 w 42"/>
                <a:gd name="T59" fmla="*/ 98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2"/>
            <p:cNvSpPr>
              <a:spLocks/>
            </p:cNvSpPr>
            <p:nvPr/>
          </p:nvSpPr>
          <p:spPr bwMode="auto">
            <a:xfrm>
              <a:off x="3677" y="939"/>
              <a:ext cx="172" cy="152"/>
            </a:xfrm>
            <a:custGeom>
              <a:avLst/>
              <a:gdLst>
                <a:gd name="T0" fmla="*/ 0 w 111"/>
                <a:gd name="T1" fmla="*/ 149 h 98"/>
                <a:gd name="T2" fmla="*/ 0 w 111"/>
                <a:gd name="T3" fmla="*/ 141 h 98"/>
                <a:gd name="T4" fmla="*/ 15 w 111"/>
                <a:gd name="T5" fmla="*/ 140 h 98"/>
                <a:gd name="T6" fmla="*/ 17 w 111"/>
                <a:gd name="T7" fmla="*/ 138 h 98"/>
                <a:gd name="T8" fmla="*/ 19 w 111"/>
                <a:gd name="T9" fmla="*/ 127 h 98"/>
                <a:gd name="T10" fmla="*/ 20 w 111"/>
                <a:gd name="T11" fmla="*/ 104 h 98"/>
                <a:gd name="T12" fmla="*/ 20 w 111"/>
                <a:gd name="T13" fmla="*/ 19 h 98"/>
                <a:gd name="T14" fmla="*/ 20 w 111"/>
                <a:gd name="T15" fmla="*/ 14 h 98"/>
                <a:gd name="T16" fmla="*/ 15 w 111"/>
                <a:gd name="T17" fmla="*/ 9 h 98"/>
                <a:gd name="T18" fmla="*/ 11 w 111"/>
                <a:gd name="T19" fmla="*/ 6 h 98"/>
                <a:gd name="T20" fmla="*/ 0 w 111"/>
                <a:gd name="T21" fmla="*/ 6 h 98"/>
                <a:gd name="T22" fmla="*/ 0 w 111"/>
                <a:gd name="T23" fmla="*/ 0 h 98"/>
                <a:gd name="T24" fmla="*/ 23 w 111"/>
                <a:gd name="T25" fmla="*/ 0 h 98"/>
                <a:gd name="T26" fmla="*/ 40 w 111"/>
                <a:gd name="T27" fmla="*/ 0 h 98"/>
                <a:gd name="T28" fmla="*/ 53 w 111"/>
                <a:gd name="T29" fmla="*/ 17 h 98"/>
                <a:gd name="T30" fmla="*/ 76 w 111"/>
                <a:gd name="T31" fmla="*/ 43 h 98"/>
                <a:gd name="T32" fmla="*/ 108 w 111"/>
                <a:gd name="T33" fmla="*/ 81 h 98"/>
                <a:gd name="T34" fmla="*/ 133 w 111"/>
                <a:gd name="T35" fmla="*/ 110 h 98"/>
                <a:gd name="T36" fmla="*/ 143 w 111"/>
                <a:gd name="T37" fmla="*/ 121 h 98"/>
                <a:gd name="T38" fmla="*/ 143 w 111"/>
                <a:gd name="T39" fmla="*/ 45 h 98"/>
                <a:gd name="T40" fmla="*/ 143 w 111"/>
                <a:gd name="T41" fmla="*/ 20 h 98"/>
                <a:gd name="T42" fmla="*/ 141 w 111"/>
                <a:gd name="T43" fmla="*/ 9 h 98"/>
                <a:gd name="T44" fmla="*/ 139 w 111"/>
                <a:gd name="T45" fmla="*/ 8 h 98"/>
                <a:gd name="T46" fmla="*/ 124 w 111"/>
                <a:gd name="T47" fmla="*/ 6 h 98"/>
                <a:gd name="T48" fmla="*/ 124 w 111"/>
                <a:gd name="T49" fmla="*/ 0 h 98"/>
                <a:gd name="T50" fmla="*/ 150 w 111"/>
                <a:gd name="T51" fmla="*/ 0 h 98"/>
                <a:gd name="T52" fmla="*/ 172 w 111"/>
                <a:gd name="T53" fmla="*/ 0 h 98"/>
                <a:gd name="T54" fmla="*/ 172 w 111"/>
                <a:gd name="T55" fmla="*/ 6 h 98"/>
                <a:gd name="T56" fmla="*/ 158 w 111"/>
                <a:gd name="T57" fmla="*/ 8 h 98"/>
                <a:gd name="T58" fmla="*/ 155 w 111"/>
                <a:gd name="T59" fmla="*/ 9 h 98"/>
                <a:gd name="T60" fmla="*/ 153 w 111"/>
                <a:gd name="T61" fmla="*/ 20 h 98"/>
                <a:gd name="T62" fmla="*/ 153 w 111"/>
                <a:gd name="T63" fmla="*/ 45 h 98"/>
                <a:gd name="T64" fmla="*/ 153 w 111"/>
                <a:gd name="T65" fmla="*/ 95 h 98"/>
                <a:gd name="T66" fmla="*/ 153 w 111"/>
                <a:gd name="T67" fmla="*/ 152 h 98"/>
                <a:gd name="T68" fmla="*/ 143 w 111"/>
                <a:gd name="T69" fmla="*/ 152 h 98"/>
                <a:gd name="T70" fmla="*/ 141 w 111"/>
                <a:gd name="T71" fmla="*/ 149 h 98"/>
                <a:gd name="T72" fmla="*/ 138 w 111"/>
                <a:gd name="T73" fmla="*/ 147 h 98"/>
                <a:gd name="T74" fmla="*/ 135 w 111"/>
                <a:gd name="T75" fmla="*/ 144 h 98"/>
                <a:gd name="T76" fmla="*/ 121 w 111"/>
                <a:gd name="T77" fmla="*/ 129 h 98"/>
                <a:gd name="T78" fmla="*/ 107 w 111"/>
                <a:gd name="T79" fmla="*/ 112 h 98"/>
                <a:gd name="T80" fmla="*/ 29 w 111"/>
                <a:gd name="T81" fmla="*/ 22 h 98"/>
                <a:gd name="T82" fmla="*/ 29 w 111"/>
                <a:gd name="T83" fmla="*/ 102 h 98"/>
                <a:gd name="T84" fmla="*/ 31 w 111"/>
                <a:gd name="T85" fmla="*/ 127 h 98"/>
                <a:gd name="T86" fmla="*/ 31 w 111"/>
                <a:gd name="T87" fmla="*/ 138 h 98"/>
                <a:gd name="T88" fmla="*/ 34 w 111"/>
                <a:gd name="T89" fmla="*/ 140 h 98"/>
                <a:gd name="T90" fmla="*/ 50 w 111"/>
                <a:gd name="T91" fmla="*/ 141 h 98"/>
                <a:gd name="T92" fmla="*/ 50 w 111"/>
                <a:gd name="T93" fmla="*/ 149 h 98"/>
                <a:gd name="T94" fmla="*/ 28 w 111"/>
                <a:gd name="T95" fmla="*/ 147 h 98"/>
                <a:gd name="T96" fmla="*/ 0 w 111"/>
                <a:gd name="T97" fmla="*/ 14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3"/>
            <p:cNvSpPr>
              <a:spLocks/>
            </p:cNvSpPr>
            <p:nvPr/>
          </p:nvSpPr>
          <p:spPr bwMode="auto">
            <a:xfrm>
              <a:off x="3869" y="939"/>
              <a:ext cx="64" cy="149"/>
            </a:xfrm>
            <a:custGeom>
              <a:avLst/>
              <a:gdLst>
                <a:gd name="T0" fmla="*/ 64 w 41"/>
                <a:gd name="T1" fmla="*/ 141 h 96"/>
                <a:gd name="T2" fmla="*/ 64 w 41"/>
                <a:gd name="T3" fmla="*/ 149 h 96"/>
                <a:gd name="T4" fmla="*/ 33 w 41"/>
                <a:gd name="T5" fmla="*/ 147 h 96"/>
                <a:gd name="T6" fmla="*/ 0 w 41"/>
                <a:gd name="T7" fmla="*/ 149 h 96"/>
                <a:gd name="T8" fmla="*/ 0 w 41"/>
                <a:gd name="T9" fmla="*/ 141 h 96"/>
                <a:gd name="T10" fmla="*/ 16 w 41"/>
                <a:gd name="T11" fmla="*/ 141 h 96"/>
                <a:gd name="T12" fmla="*/ 19 w 41"/>
                <a:gd name="T13" fmla="*/ 138 h 96"/>
                <a:gd name="T14" fmla="*/ 20 w 41"/>
                <a:gd name="T15" fmla="*/ 129 h 96"/>
                <a:gd name="T16" fmla="*/ 22 w 41"/>
                <a:gd name="T17" fmla="*/ 98 h 96"/>
                <a:gd name="T18" fmla="*/ 22 w 41"/>
                <a:gd name="T19" fmla="*/ 50 h 96"/>
                <a:gd name="T20" fmla="*/ 20 w 41"/>
                <a:gd name="T21" fmla="*/ 22 h 96"/>
                <a:gd name="T22" fmla="*/ 19 w 41"/>
                <a:gd name="T23" fmla="*/ 9 h 96"/>
                <a:gd name="T24" fmla="*/ 16 w 41"/>
                <a:gd name="T25" fmla="*/ 8 h 96"/>
                <a:gd name="T26" fmla="*/ 0 w 41"/>
                <a:gd name="T27" fmla="*/ 6 h 96"/>
                <a:gd name="T28" fmla="*/ 0 w 41"/>
                <a:gd name="T29" fmla="*/ 0 h 96"/>
                <a:gd name="T30" fmla="*/ 31 w 41"/>
                <a:gd name="T31" fmla="*/ 0 h 96"/>
                <a:gd name="T32" fmla="*/ 64 w 41"/>
                <a:gd name="T33" fmla="*/ 0 h 96"/>
                <a:gd name="T34" fmla="*/ 64 w 41"/>
                <a:gd name="T35" fmla="*/ 6 h 96"/>
                <a:gd name="T36" fmla="*/ 48 w 41"/>
                <a:gd name="T37" fmla="*/ 8 h 96"/>
                <a:gd name="T38" fmla="*/ 44 w 41"/>
                <a:gd name="T39" fmla="*/ 9 h 96"/>
                <a:gd name="T40" fmla="*/ 42 w 41"/>
                <a:gd name="T41" fmla="*/ 20 h 96"/>
                <a:gd name="T42" fmla="*/ 42 w 41"/>
                <a:gd name="T43" fmla="*/ 50 h 96"/>
                <a:gd name="T44" fmla="*/ 42 w 41"/>
                <a:gd name="T45" fmla="*/ 98 h 96"/>
                <a:gd name="T46" fmla="*/ 42 w 41"/>
                <a:gd name="T47" fmla="*/ 126 h 96"/>
                <a:gd name="T48" fmla="*/ 44 w 41"/>
                <a:gd name="T49" fmla="*/ 138 h 96"/>
                <a:gd name="T50" fmla="*/ 48 w 41"/>
                <a:gd name="T51" fmla="*/ 141 h 96"/>
                <a:gd name="T52" fmla="*/ 64 w 41"/>
                <a:gd name="T53" fmla="*/ 141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4"/>
            <p:cNvSpPr>
              <a:spLocks/>
            </p:cNvSpPr>
            <p:nvPr/>
          </p:nvSpPr>
          <p:spPr bwMode="auto">
            <a:xfrm>
              <a:off x="394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2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5"/>
            <p:cNvSpPr>
              <a:spLocks/>
            </p:cNvSpPr>
            <p:nvPr/>
          </p:nvSpPr>
          <p:spPr bwMode="auto">
            <a:xfrm>
              <a:off x="329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4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6"/>
            <p:cNvSpPr>
              <a:spLocks/>
            </p:cNvSpPr>
            <p:nvPr/>
          </p:nvSpPr>
          <p:spPr bwMode="auto">
            <a:xfrm>
              <a:off x="3357" y="740"/>
              <a:ext cx="201" cy="151"/>
            </a:xfrm>
            <a:custGeom>
              <a:avLst/>
              <a:gdLst>
                <a:gd name="T0" fmla="*/ 0 w 130"/>
                <a:gd name="T1" fmla="*/ 6 h 97"/>
                <a:gd name="T2" fmla="*/ 0 w 130"/>
                <a:gd name="T3" fmla="*/ 0 h 97"/>
                <a:gd name="T4" fmla="*/ 22 w 130"/>
                <a:gd name="T5" fmla="*/ 0 h 97"/>
                <a:gd name="T6" fmla="*/ 42 w 130"/>
                <a:gd name="T7" fmla="*/ 0 h 97"/>
                <a:gd name="T8" fmla="*/ 59 w 130"/>
                <a:gd name="T9" fmla="*/ 37 h 97"/>
                <a:gd name="T10" fmla="*/ 101 w 130"/>
                <a:gd name="T11" fmla="*/ 118 h 97"/>
                <a:gd name="T12" fmla="*/ 138 w 130"/>
                <a:gd name="T13" fmla="*/ 44 h 97"/>
                <a:gd name="T14" fmla="*/ 158 w 130"/>
                <a:gd name="T15" fmla="*/ 0 h 97"/>
                <a:gd name="T16" fmla="*/ 178 w 130"/>
                <a:gd name="T17" fmla="*/ 0 h 97"/>
                <a:gd name="T18" fmla="*/ 201 w 130"/>
                <a:gd name="T19" fmla="*/ 0 h 97"/>
                <a:gd name="T20" fmla="*/ 201 w 130"/>
                <a:gd name="T21" fmla="*/ 6 h 97"/>
                <a:gd name="T22" fmla="*/ 186 w 130"/>
                <a:gd name="T23" fmla="*/ 8 h 97"/>
                <a:gd name="T24" fmla="*/ 182 w 130"/>
                <a:gd name="T25" fmla="*/ 11 h 97"/>
                <a:gd name="T26" fmla="*/ 181 w 130"/>
                <a:gd name="T27" fmla="*/ 20 h 97"/>
                <a:gd name="T28" fmla="*/ 179 w 130"/>
                <a:gd name="T29" fmla="*/ 50 h 97"/>
                <a:gd name="T30" fmla="*/ 179 w 130"/>
                <a:gd name="T31" fmla="*/ 98 h 97"/>
                <a:gd name="T32" fmla="*/ 181 w 130"/>
                <a:gd name="T33" fmla="*/ 126 h 97"/>
                <a:gd name="T34" fmla="*/ 182 w 130"/>
                <a:gd name="T35" fmla="*/ 139 h 97"/>
                <a:gd name="T36" fmla="*/ 186 w 130"/>
                <a:gd name="T37" fmla="*/ 140 h 97"/>
                <a:gd name="T38" fmla="*/ 201 w 130"/>
                <a:gd name="T39" fmla="*/ 142 h 97"/>
                <a:gd name="T40" fmla="*/ 201 w 130"/>
                <a:gd name="T41" fmla="*/ 148 h 97"/>
                <a:gd name="T42" fmla="*/ 170 w 130"/>
                <a:gd name="T43" fmla="*/ 148 h 97"/>
                <a:gd name="T44" fmla="*/ 138 w 130"/>
                <a:gd name="T45" fmla="*/ 148 h 97"/>
                <a:gd name="T46" fmla="*/ 138 w 130"/>
                <a:gd name="T47" fmla="*/ 142 h 97"/>
                <a:gd name="T48" fmla="*/ 155 w 130"/>
                <a:gd name="T49" fmla="*/ 140 h 97"/>
                <a:gd name="T50" fmla="*/ 158 w 130"/>
                <a:gd name="T51" fmla="*/ 139 h 97"/>
                <a:gd name="T52" fmla="*/ 159 w 130"/>
                <a:gd name="T53" fmla="*/ 128 h 97"/>
                <a:gd name="T54" fmla="*/ 159 w 130"/>
                <a:gd name="T55" fmla="*/ 98 h 97"/>
                <a:gd name="T56" fmla="*/ 159 w 130"/>
                <a:gd name="T57" fmla="*/ 22 h 97"/>
                <a:gd name="T58" fmla="*/ 122 w 130"/>
                <a:gd name="T59" fmla="*/ 97 h 97"/>
                <a:gd name="T60" fmla="*/ 108 w 130"/>
                <a:gd name="T61" fmla="*/ 126 h 97"/>
                <a:gd name="T62" fmla="*/ 97 w 130"/>
                <a:gd name="T63" fmla="*/ 151 h 97"/>
                <a:gd name="T64" fmla="*/ 93 w 130"/>
                <a:gd name="T65" fmla="*/ 151 h 97"/>
                <a:gd name="T66" fmla="*/ 91 w 130"/>
                <a:gd name="T67" fmla="*/ 145 h 97"/>
                <a:gd name="T68" fmla="*/ 83 w 130"/>
                <a:gd name="T69" fmla="*/ 129 h 97"/>
                <a:gd name="T70" fmla="*/ 31 w 130"/>
                <a:gd name="T71" fmla="*/ 25 h 97"/>
                <a:gd name="T72" fmla="*/ 31 w 130"/>
                <a:gd name="T73" fmla="*/ 98 h 97"/>
                <a:gd name="T74" fmla="*/ 31 w 130"/>
                <a:gd name="T75" fmla="*/ 126 h 97"/>
                <a:gd name="T76" fmla="*/ 34 w 130"/>
                <a:gd name="T77" fmla="*/ 139 h 97"/>
                <a:gd name="T78" fmla="*/ 37 w 130"/>
                <a:gd name="T79" fmla="*/ 140 h 97"/>
                <a:gd name="T80" fmla="*/ 53 w 130"/>
                <a:gd name="T81" fmla="*/ 142 h 97"/>
                <a:gd name="T82" fmla="*/ 53 w 130"/>
                <a:gd name="T83" fmla="*/ 148 h 97"/>
                <a:gd name="T84" fmla="*/ 26 w 130"/>
                <a:gd name="T85" fmla="*/ 148 h 97"/>
                <a:gd name="T86" fmla="*/ 0 w 130"/>
                <a:gd name="T87" fmla="*/ 148 h 97"/>
                <a:gd name="T88" fmla="*/ 0 w 130"/>
                <a:gd name="T89" fmla="*/ 142 h 97"/>
                <a:gd name="T90" fmla="*/ 15 w 130"/>
                <a:gd name="T91" fmla="*/ 140 h 97"/>
                <a:gd name="T92" fmla="*/ 19 w 130"/>
                <a:gd name="T93" fmla="*/ 139 h 97"/>
                <a:gd name="T94" fmla="*/ 20 w 130"/>
                <a:gd name="T95" fmla="*/ 128 h 97"/>
                <a:gd name="T96" fmla="*/ 22 w 130"/>
                <a:gd name="T97" fmla="*/ 98 h 97"/>
                <a:gd name="T98" fmla="*/ 22 w 130"/>
                <a:gd name="T99" fmla="*/ 50 h 97"/>
                <a:gd name="T100" fmla="*/ 20 w 130"/>
                <a:gd name="T101" fmla="*/ 22 h 97"/>
                <a:gd name="T102" fmla="*/ 19 w 130"/>
                <a:gd name="T103" fmla="*/ 11 h 97"/>
                <a:gd name="T104" fmla="*/ 15 w 130"/>
                <a:gd name="T105" fmla="*/ 8 h 97"/>
                <a:gd name="T106" fmla="*/ 0 w 130"/>
                <a:gd name="T107" fmla="*/ 6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7"/>
            <p:cNvSpPr>
              <a:spLocks noEditPoints="1"/>
            </p:cNvSpPr>
            <p:nvPr/>
          </p:nvSpPr>
          <p:spPr bwMode="auto">
            <a:xfrm>
              <a:off x="3566" y="738"/>
              <a:ext cx="166" cy="149"/>
            </a:xfrm>
            <a:custGeom>
              <a:avLst/>
              <a:gdLst>
                <a:gd name="T0" fmla="*/ 23 w 107"/>
                <a:gd name="T1" fmla="*/ 149 h 96"/>
                <a:gd name="T2" fmla="*/ 51 w 107"/>
                <a:gd name="T3" fmla="*/ 149 h 96"/>
                <a:gd name="T4" fmla="*/ 51 w 107"/>
                <a:gd name="T5" fmla="*/ 143 h 96"/>
                <a:gd name="T6" fmla="*/ 37 w 107"/>
                <a:gd name="T7" fmla="*/ 143 h 96"/>
                <a:gd name="T8" fmla="*/ 33 w 107"/>
                <a:gd name="T9" fmla="*/ 140 h 96"/>
                <a:gd name="T10" fmla="*/ 33 w 107"/>
                <a:gd name="T11" fmla="*/ 138 h 96"/>
                <a:gd name="T12" fmla="*/ 36 w 107"/>
                <a:gd name="T13" fmla="*/ 127 h 96"/>
                <a:gd name="T14" fmla="*/ 47 w 107"/>
                <a:gd name="T15" fmla="*/ 101 h 96"/>
                <a:gd name="T16" fmla="*/ 110 w 107"/>
                <a:gd name="T17" fmla="*/ 101 h 96"/>
                <a:gd name="T18" fmla="*/ 124 w 107"/>
                <a:gd name="T19" fmla="*/ 132 h 96"/>
                <a:gd name="T20" fmla="*/ 126 w 107"/>
                <a:gd name="T21" fmla="*/ 138 h 96"/>
                <a:gd name="T22" fmla="*/ 124 w 107"/>
                <a:gd name="T23" fmla="*/ 141 h 96"/>
                <a:gd name="T24" fmla="*/ 121 w 107"/>
                <a:gd name="T25" fmla="*/ 143 h 96"/>
                <a:gd name="T26" fmla="*/ 105 w 107"/>
                <a:gd name="T27" fmla="*/ 143 h 96"/>
                <a:gd name="T28" fmla="*/ 105 w 107"/>
                <a:gd name="T29" fmla="*/ 149 h 96"/>
                <a:gd name="T30" fmla="*/ 141 w 107"/>
                <a:gd name="T31" fmla="*/ 149 h 96"/>
                <a:gd name="T32" fmla="*/ 166 w 107"/>
                <a:gd name="T33" fmla="*/ 149 h 96"/>
                <a:gd name="T34" fmla="*/ 166 w 107"/>
                <a:gd name="T35" fmla="*/ 143 h 96"/>
                <a:gd name="T36" fmla="*/ 154 w 107"/>
                <a:gd name="T37" fmla="*/ 141 h 96"/>
                <a:gd name="T38" fmla="*/ 149 w 107"/>
                <a:gd name="T39" fmla="*/ 137 h 96"/>
                <a:gd name="T40" fmla="*/ 135 w 107"/>
                <a:gd name="T41" fmla="*/ 106 h 96"/>
                <a:gd name="T42" fmla="*/ 87 w 107"/>
                <a:gd name="T43" fmla="*/ 0 h 96"/>
                <a:gd name="T44" fmla="*/ 81 w 107"/>
                <a:gd name="T45" fmla="*/ 0 h 96"/>
                <a:gd name="T46" fmla="*/ 62 w 107"/>
                <a:gd name="T47" fmla="*/ 43 h 96"/>
                <a:gd name="T48" fmla="*/ 34 w 107"/>
                <a:gd name="T49" fmla="*/ 102 h 96"/>
                <a:gd name="T50" fmla="*/ 20 w 107"/>
                <a:gd name="T51" fmla="*/ 132 h 96"/>
                <a:gd name="T52" fmla="*/ 14 w 107"/>
                <a:gd name="T53" fmla="*/ 140 h 96"/>
                <a:gd name="T54" fmla="*/ 11 w 107"/>
                <a:gd name="T55" fmla="*/ 143 h 96"/>
                <a:gd name="T56" fmla="*/ 0 w 107"/>
                <a:gd name="T57" fmla="*/ 143 h 96"/>
                <a:gd name="T58" fmla="*/ 0 w 107"/>
                <a:gd name="T59" fmla="*/ 149 h 96"/>
                <a:gd name="T60" fmla="*/ 23 w 107"/>
                <a:gd name="T61" fmla="*/ 149 h 96"/>
                <a:gd name="T62" fmla="*/ 79 w 107"/>
                <a:gd name="T63" fmla="*/ 28 h 96"/>
                <a:gd name="T64" fmla="*/ 105 w 107"/>
                <a:gd name="T65" fmla="*/ 92 h 96"/>
                <a:gd name="T66" fmla="*/ 51 w 107"/>
                <a:gd name="T67" fmla="*/ 92 h 96"/>
                <a:gd name="T68" fmla="*/ 79 w 107"/>
                <a:gd name="T69" fmla="*/ 28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8"/>
            <p:cNvSpPr>
              <a:spLocks/>
            </p:cNvSpPr>
            <p:nvPr/>
          </p:nvSpPr>
          <p:spPr bwMode="auto">
            <a:xfrm>
              <a:off x="3703" y="740"/>
              <a:ext cx="163" cy="147"/>
            </a:xfrm>
            <a:custGeom>
              <a:avLst/>
              <a:gdLst>
                <a:gd name="T0" fmla="*/ 120 w 105"/>
                <a:gd name="T1" fmla="*/ 22 h 95"/>
                <a:gd name="T2" fmla="*/ 127 w 105"/>
                <a:gd name="T3" fmla="*/ 11 h 95"/>
                <a:gd name="T4" fmla="*/ 124 w 105"/>
                <a:gd name="T5" fmla="*/ 8 h 95"/>
                <a:gd name="T6" fmla="*/ 109 w 105"/>
                <a:gd name="T7" fmla="*/ 6 h 95"/>
                <a:gd name="T8" fmla="*/ 109 w 105"/>
                <a:gd name="T9" fmla="*/ 0 h 95"/>
                <a:gd name="T10" fmla="*/ 138 w 105"/>
                <a:gd name="T11" fmla="*/ 0 h 95"/>
                <a:gd name="T12" fmla="*/ 163 w 105"/>
                <a:gd name="T13" fmla="*/ 0 h 95"/>
                <a:gd name="T14" fmla="*/ 163 w 105"/>
                <a:gd name="T15" fmla="*/ 6 h 95"/>
                <a:gd name="T16" fmla="*/ 149 w 105"/>
                <a:gd name="T17" fmla="*/ 8 h 95"/>
                <a:gd name="T18" fmla="*/ 143 w 105"/>
                <a:gd name="T19" fmla="*/ 11 h 95"/>
                <a:gd name="T20" fmla="*/ 135 w 105"/>
                <a:gd name="T21" fmla="*/ 20 h 95"/>
                <a:gd name="T22" fmla="*/ 102 w 105"/>
                <a:gd name="T23" fmla="*/ 67 h 95"/>
                <a:gd name="T24" fmla="*/ 92 w 105"/>
                <a:gd name="T25" fmla="*/ 84 h 95"/>
                <a:gd name="T26" fmla="*/ 92 w 105"/>
                <a:gd name="T27" fmla="*/ 90 h 95"/>
                <a:gd name="T28" fmla="*/ 92 w 105"/>
                <a:gd name="T29" fmla="*/ 97 h 95"/>
                <a:gd name="T30" fmla="*/ 92 w 105"/>
                <a:gd name="T31" fmla="*/ 125 h 95"/>
                <a:gd name="T32" fmla="*/ 93 w 105"/>
                <a:gd name="T33" fmla="*/ 138 h 95"/>
                <a:gd name="T34" fmla="*/ 98 w 105"/>
                <a:gd name="T35" fmla="*/ 139 h 95"/>
                <a:gd name="T36" fmla="*/ 113 w 105"/>
                <a:gd name="T37" fmla="*/ 141 h 95"/>
                <a:gd name="T38" fmla="*/ 113 w 105"/>
                <a:gd name="T39" fmla="*/ 147 h 95"/>
                <a:gd name="T40" fmla="*/ 82 w 105"/>
                <a:gd name="T41" fmla="*/ 147 h 95"/>
                <a:gd name="T42" fmla="*/ 50 w 105"/>
                <a:gd name="T43" fmla="*/ 147 h 95"/>
                <a:gd name="T44" fmla="*/ 50 w 105"/>
                <a:gd name="T45" fmla="*/ 141 h 95"/>
                <a:gd name="T46" fmla="*/ 65 w 105"/>
                <a:gd name="T47" fmla="*/ 139 h 95"/>
                <a:gd name="T48" fmla="*/ 68 w 105"/>
                <a:gd name="T49" fmla="*/ 138 h 95"/>
                <a:gd name="T50" fmla="*/ 70 w 105"/>
                <a:gd name="T51" fmla="*/ 127 h 95"/>
                <a:gd name="T52" fmla="*/ 71 w 105"/>
                <a:gd name="T53" fmla="*/ 97 h 95"/>
                <a:gd name="T54" fmla="*/ 71 w 105"/>
                <a:gd name="T55" fmla="*/ 87 h 95"/>
                <a:gd name="T56" fmla="*/ 67 w 105"/>
                <a:gd name="T57" fmla="*/ 77 h 95"/>
                <a:gd name="T58" fmla="*/ 54 w 105"/>
                <a:gd name="T59" fmla="*/ 60 h 95"/>
                <a:gd name="T60" fmla="*/ 26 w 105"/>
                <a:gd name="T61" fmla="*/ 20 h 95"/>
                <a:gd name="T62" fmla="*/ 20 w 105"/>
                <a:gd name="T63" fmla="*/ 11 h 95"/>
                <a:gd name="T64" fmla="*/ 14 w 105"/>
                <a:gd name="T65" fmla="*/ 8 h 95"/>
                <a:gd name="T66" fmla="*/ 0 w 105"/>
                <a:gd name="T67" fmla="*/ 6 h 95"/>
                <a:gd name="T68" fmla="*/ 0 w 105"/>
                <a:gd name="T69" fmla="*/ 0 h 95"/>
                <a:gd name="T70" fmla="*/ 26 w 105"/>
                <a:gd name="T71" fmla="*/ 0 h 95"/>
                <a:gd name="T72" fmla="*/ 67 w 105"/>
                <a:gd name="T73" fmla="*/ 0 h 95"/>
                <a:gd name="T74" fmla="*/ 67 w 105"/>
                <a:gd name="T75" fmla="*/ 6 h 95"/>
                <a:gd name="T76" fmla="*/ 50 w 105"/>
                <a:gd name="T77" fmla="*/ 8 h 95"/>
                <a:gd name="T78" fmla="*/ 47 w 105"/>
                <a:gd name="T79" fmla="*/ 11 h 95"/>
                <a:gd name="T80" fmla="*/ 53 w 105"/>
                <a:gd name="T81" fmla="*/ 22 h 95"/>
                <a:gd name="T82" fmla="*/ 85 w 105"/>
                <a:gd name="T83" fmla="*/ 74 h 95"/>
                <a:gd name="T84" fmla="*/ 120 w 105"/>
                <a:gd name="T85" fmla="*/ 22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9"/>
            <p:cNvSpPr>
              <a:spLocks noEditPoints="1"/>
            </p:cNvSpPr>
            <p:nvPr/>
          </p:nvSpPr>
          <p:spPr bwMode="auto">
            <a:xfrm>
              <a:off x="3860" y="737"/>
              <a:ext cx="164" cy="154"/>
            </a:xfrm>
            <a:custGeom>
              <a:avLst/>
              <a:gdLst>
                <a:gd name="T0" fmla="*/ 29 w 106"/>
                <a:gd name="T1" fmla="*/ 37 h 99"/>
                <a:gd name="T2" fmla="*/ 48 w 106"/>
                <a:gd name="T3" fmla="*/ 16 h 99"/>
                <a:gd name="T4" fmla="*/ 79 w 106"/>
                <a:gd name="T5" fmla="*/ 8 h 99"/>
                <a:gd name="T6" fmla="*/ 102 w 106"/>
                <a:gd name="T7" fmla="*/ 12 h 99"/>
                <a:gd name="T8" fmla="*/ 118 w 106"/>
                <a:gd name="T9" fmla="*/ 20 h 99"/>
                <a:gd name="T10" fmla="*/ 130 w 106"/>
                <a:gd name="T11" fmla="*/ 33 h 99"/>
                <a:gd name="T12" fmla="*/ 136 w 106"/>
                <a:gd name="T13" fmla="*/ 48 h 99"/>
                <a:gd name="T14" fmla="*/ 141 w 106"/>
                <a:gd name="T15" fmla="*/ 79 h 99"/>
                <a:gd name="T16" fmla="*/ 135 w 106"/>
                <a:gd name="T17" fmla="*/ 114 h 99"/>
                <a:gd name="T18" fmla="*/ 116 w 106"/>
                <a:gd name="T19" fmla="*/ 137 h 99"/>
                <a:gd name="T20" fmla="*/ 85 w 106"/>
                <a:gd name="T21" fmla="*/ 145 h 99"/>
                <a:gd name="T22" fmla="*/ 62 w 106"/>
                <a:gd name="T23" fmla="*/ 142 h 99"/>
                <a:gd name="T24" fmla="*/ 43 w 106"/>
                <a:gd name="T25" fmla="*/ 128 h 99"/>
                <a:gd name="T26" fmla="*/ 29 w 106"/>
                <a:gd name="T27" fmla="*/ 107 h 99"/>
                <a:gd name="T28" fmla="*/ 25 w 106"/>
                <a:gd name="T29" fmla="*/ 89 h 99"/>
                <a:gd name="T30" fmla="*/ 22 w 106"/>
                <a:gd name="T31" fmla="*/ 70 h 99"/>
                <a:gd name="T32" fmla="*/ 29 w 106"/>
                <a:gd name="T33" fmla="*/ 37 h 99"/>
                <a:gd name="T34" fmla="*/ 5 w 106"/>
                <a:gd name="T35" fmla="*/ 107 h 99"/>
                <a:gd name="T36" fmla="*/ 20 w 106"/>
                <a:gd name="T37" fmla="*/ 134 h 99"/>
                <a:gd name="T38" fmla="*/ 45 w 106"/>
                <a:gd name="T39" fmla="*/ 149 h 99"/>
                <a:gd name="T40" fmla="*/ 77 w 106"/>
                <a:gd name="T41" fmla="*/ 154 h 99"/>
                <a:gd name="T42" fmla="*/ 139 w 106"/>
                <a:gd name="T43" fmla="*/ 131 h 99"/>
                <a:gd name="T44" fmla="*/ 164 w 106"/>
                <a:gd name="T45" fmla="*/ 72 h 99"/>
                <a:gd name="T46" fmla="*/ 162 w 106"/>
                <a:gd name="T47" fmla="*/ 51 h 99"/>
                <a:gd name="T48" fmla="*/ 156 w 106"/>
                <a:gd name="T49" fmla="*/ 34 h 99"/>
                <a:gd name="T50" fmla="*/ 141 w 106"/>
                <a:gd name="T51" fmla="*/ 17 h 99"/>
                <a:gd name="T52" fmla="*/ 116 w 106"/>
                <a:gd name="T53" fmla="*/ 5 h 99"/>
                <a:gd name="T54" fmla="*/ 84 w 106"/>
                <a:gd name="T55" fmla="*/ 0 h 99"/>
                <a:gd name="T56" fmla="*/ 50 w 106"/>
                <a:gd name="T57" fmla="*/ 5 h 99"/>
                <a:gd name="T58" fmla="*/ 22 w 106"/>
                <a:gd name="T59" fmla="*/ 22 h 99"/>
                <a:gd name="T60" fmla="*/ 5 w 106"/>
                <a:gd name="T61" fmla="*/ 47 h 99"/>
                <a:gd name="T62" fmla="*/ 0 w 106"/>
                <a:gd name="T63" fmla="*/ 78 h 99"/>
                <a:gd name="T64" fmla="*/ 5 w 106"/>
                <a:gd name="T65" fmla="*/ 10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a:xfrm>
            <a:off x="658368" y="2743200"/>
            <a:ext cx="7827264" cy="1371600"/>
          </a:xfrm>
        </p:spPr>
        <p:txBody>
          <a:bodyPr/>
          <a:lstStyle>
            <a:lvl1pPr algn="l">
              <a:defRPr sz="36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58368" y="4114800"/>
            <a:ext cx="7827264" cy="685800"/>
          </a:xfrm>
        </p:spPr>
        <p:txBody>
          <a:bodyPr/>
          <a:lstStyle>
            <a:lvl1pPr marL="0" indent="0">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6" name="Date Placeholder 3"/>
          <p:cNvSpPr>
            <a:spLocks noGrp="1"/>
          </p:cNvSpPr>
          <p:nvPr>
            <p:ph type="dt" sz="half" idx="10"/>
          </p:nvPr>
        </p:nvSpPr>
        <p:spPr/>
        <p:txBody>
          <a:bodyPr/>
          <a:lstStyle>
            <a:lvl1pPr>
              <a:defRPr/>
            </a:lvl1pPr>
          </a:lstStyle>
          <a:p>
            <a:pPr>
              <a:defRPr/>
            </a:pPr>
            <a:fld id="{4EB77CA7-B121-024F-84D4-8953E8667D5B}" type="datetimeFigureOut">
              <a:rPr lang="en-US"/>
              <a:pPr>
                <a:defRPr/>
              </a:pPr>
              <a:t>12/29/12</a:t>
            </a:fld>
            <a:endParaRPr lang="en-US"/>
          </a:p>
        </p:txBody>
      </p:sp>
      <p:sp>
        <p:nvSpPr>
          <p:cNvPr id="17" name="Footer Placeholder 4"/>
          <p:cNvSpPr>
            <a:spLocks noGrp="1"/>
          </p:cNvSpPr>
          <p:nvPr>
            <p:ph type="ftr" sz="quarter" idx="11"/>
          </p:nvPr>
        </p:nvSpPr>
        <p:spPr/>
        <p:txBody>
          <a:bodyPr/>
          <a:lstStyle>
            <a:lvl1pPr>
              <a:defRPr/>
            </a:lvl1pPr>
          </a:lstStyle>
          <a:p>
            <a:pPr>
              <a:defRPr/>
            </a:pPr>
            <a:endParaRPr lang="en-US"/>
          </a:p>
        </p:txBody>
      </p:sp>
      <p:sp>
        <p:nvSpPr>
          <p:cNvPr id="18" name="Slide Number Placeholder 5"/>
          <p:cNvSpPr>
            <a:spLocks noGrp="1"/>
          </p:cNvSpPr>
          <p:nvPr>
            <p:ph type="sldNum" sz="quarter" idx="12"/>
          </p:nvPr>
        </p:nvSpPr>
        <p:spPr/>
        <p:txBody>
          <a:bodyPr/>
          <a:lstStyle>
            <a:lvl1pPr>
              <a:defRPr/>
            </a:lvl1pPr>
          </a:lstStyle>
          <a:p>
            <a:pPr>
              <a:defRPr/>
            </a:pPr>
            <a:fld id="{3CC0D756-B8B5-134C-BEAC-45E2634D7D30}" type="slidenum">
              <a:rPr lang="en-US"/>
              <a:pPr>
                <a:defRPr/>
              </a:pPr>
              <a:t>‹#›</a:t>
            </a:fld>
            <a:endParaRPr lang="en-US"/>
          </a:p>
        </p:txBody>
      </p:sp>
    </p:spTree>
    <p:extLst>
      <p:ext uri="{BB962C8B-B14F-4D97-AF65-F5344CB8AC3E}">
        <p14:creationId xmlns:p14="http://schemas.microsoft.com/office/powerpoint/2010/main" val="2927822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18"/>
          <p:cNvGrpSpPr>
            <a:grpSpLocks/>
          </p:cNvGrpSpPr>
          <p:nvPr/>
        </p:nvGrpSpPr>
        <p:grpSpPr bwMode="auto">
          <a:xfrm>
            <a:off x="120650" y="6299200"/>
            <a:ext cx="420688" cy="458788"/>
            <a:chOff x="3293" y="737"/>
            <a:chExt cx="796" cy="867"/>
          </a:xfrm>
        </p:grpSpPr>
        <p:sp>
          <p:nvSpPr>
            <p:cNvPr id="6" name="Freeform 19"/>
            <p:cNvSpPr>
              <a:spLocks noEditPoints="1"/>
            </p:cNvSpPr>
            <p:nvPr/>
          </p:nvSpPr>
          <p:spPr bwMode="auto">
            <a:xfrm>
              <a:off x="3413" y="1159"/>
              <a:ext cx="556" cy="445"/>
            </a:xfrm>
            <a:custGeom>
              <a:avLst/>
              <a:gdLst>
                <a:gd name="T0" fmla="*/ 438 w 359"/>
                <a:gd name="T1" fmla="*/ 0 h 287"/>
                <a:gd name="T2" fmla="*/ 321 w 359"/>
                <a:gd name="T3" fmla="*/ 0 h 287"/>
                <a:gd name="T4" fmla="*/ 321 w 359"/>
                <a:gd name="T5" fmla="*/ 133 h 287"/>
                <a:gd name="T6" fmla="*/ 378 w 359"/>
                <a:gd name="T7" fmla="*/ 265 h 287"/>
                <a:gd name="T8" fmla="*/ 378 w 359"/>
                <a:gd name="T9" fmla="*/ 247 h 287"/>
                <a:gd name="T10" fmla="*/ 347 w 359"/>
                <a:gd name="T11" fmla="*/ 149 h 287"/>
                <a:gd name="T12" fmla="*/ 347 w 359"/>
                <a:gd name="T13" fmla="*/ 115 h 287"/>
                <a:gd name="T14" fmla="*/ 392 w 359"/>
                <a:gd name="T15" fmla="*/ 115 h 287"/>
                <a:gd name="T16" fmla="*/ 392 w 359"/>
                <a:gd name="T17" fmla="*/ 265 h 287"/>
                <a:gd name="T18" fmla="*/ 279 w 359"/>
                <a:gd name="T19" fmla="*/ 434 h 287"/>
                <a:gd name="T20" fmla="*/ 164 w 359"/>
                <a:gd name="T21" fmla="*/ 274 h 287"/>
                <a:gd name="T22" fmla="*/ 234 w 359"/>
                <a:gd name="T23" fmla="*/ 133 h 287"/>
                <a:gd name="T24" fmla="*/ 234 w 359"/>
                <a:gd name="T25" fmla="*/ 115 h 287"/>
                <a:gd name="T26" fmla="*/ 279 w 359"/>
                <a:gd name="T27" fmla="*/ 115 h 287"/>
                <a:gd name="T28" fmla="*/ 307 w 359"/>
                <a:gd name="T29" fmla="*/ 115 h 287"/>
                <a:gd name="T30" fmla="*/ 307 w 359"/>
                <a:gd name="T31" fmla="*/ 87 h 287"/>
                <a:gd name="T32" fmla="*/ 279 w 359"/>
                <a:gd name="T33" fmla="*/ 87 h 287"/>
                <a:gd name="T34" fmla="*/ 234 w 359"/>
                <a:gd name="T35" fmla="*/ 87 h 287"/>
                <a:gd name="T36" fmla="*/ 234 w 359"/>
                <a:gd name="T37" fmla="*/ 87 h 287"/>
                <a:gd name="T38" fmla="*/ 208 w 359"/>
                <a:gd name="T39" fmla="*/ 87 h 287"/>
                <a:gd name="T40" fmla="*/ 208 w 359"/>
                <a:gd name="T41" fmla="*/ 87 h 287"/>
                <a:gd name="T42" fmla="*/ 138 w 359"/>
                <a:gd name="T43" fmla="*/ 87 h 287"/>
                <a:gd name="T44" fmla="*/ 138 w 359"/>
                <a:gd name="T45" fmla="*/ 247 h 287"/>
                <a:gd name="T46" fmla="*/ 138 w 359"/>
                <a:gd name="T47" fmla="*/ 262 h 287"/>
                <a:gd name="T48" fmla="*/ 138 w 359"/>
                <a:gd name="T49" fmla="*/ 262 h 287"/>
                <a:gd name="T50" fmla="*/ 164 w 359"/>
                <a:gd name="T51" fmla="*/ 240 h 287"/>
                <a:gd name="T52" fmla="*/ 164 w 359"/>
                <a:gd name="T53" fmla="*/ 240 h 287"/>
                <a:gd name="T54" fmla="*/ 164 w 359"/>
                <a:gd name="T55" fmla="*/ 115 h 287"/>
                <a:gd name="T56" fmla="*/ 208 w 359"/>
                <a:gd name="T57" fmla="*/ 115 h 287"/>
                <a:gd name="T58" fmla="*/ 208 w 359"/>
                <a:gd name="T59" fmla="*/ 115 h 287"/>
                <a:gd name="T60" fmla="*/ 208 w 359"/>
                <a:gd name="T61" fmla="*/ 149 h 287"/>
                <a:gd name="T62" fmla="*/ 116 w 359"/>
                <a:gd name="T63" fmla="*/ 288 h 287"/>
                <a:gd name="T64" fmla="*/ 26 w 359"/>
                <a:gd name="T65" fmla="*/ 149 h 287"/>
                <a:gd name="T66" fmla="*/ 26 w 359"/>
                <a:gd name="T67" fmla="*/ 28 h 287"/>
                <a:gd name="T68" fmla="*/ 116 w 359"/>
                <a:gd name="T69" fmla="*/ 28 h 287"/>
                <a:gd name="T70" fmla="*/ 208 w 359"/>
                <a:gd name="T71" fmla="*/ 28 h 287"/>
                <a:gd name="T72" fmla="*/ 208 w 359"/>
                <a:gd name="T73" fmla="*/ 74 h 287"/>
                <a:gd name="T74" fmla="*/ 234 w 359"/>
                <a:gd name="T75" fmla="*/ 74 h 287"/>
                <a:gd name="T76" fmla="*/ 234 w 359"/>
                <a:gd name="T77" fmla="*/ 0 h 287"/>
                <a:gd name="T78" fmla="*/ 116 w 359"/>
                <a:gd name="T79" fmla="*/ 0 h 287"/>
                <a:gd name="T80" fmla="*/ 0 w 359"/>
                <a:gd name="T81" fmla="*/ 0 h 287"/>
                <a:gd name="T82" fmla="*/ 0 w 359"/>
                <a:gd name="T83" fmla="*/ 133 h 287"/>
                <a:gd name="T84" fmla="*/ 116 w 359"/>
                <a:gd name="T85" fmla="*/ 298 h 287"/>
                <a:gd name="T86" fmla="*/ 141 w 359"/>
                <a:gd name="T87" fmla="*/ 288 h 287"/>
                <a:gd name="T88" fmla="*/ 279 w 359"/>
                <a:gd name="T89" fmla="*/ 445 h 287"/>
                <a:gd name="T90" fmla="*/ 417 w 359"/>
                <a:gd name="T91" fmla="*/ 288 h 287"/>
                <a:gd name="T92" fmla="*/ 438 w 359"/>
                <a:gd name="T93" fmla="*/ 298 h 287"/>
                <a:gd name="T94" fmla="*/ 556 w 359"/>
                <a:gd name="T95" fmla="*/ 133 h 287"/>
                <a:gd name="T96" fmla="*/ 556 w 359"/>
                <a:gd name="T97" fmla="*/ 0 h 287"/>
                <a:gd name="T98" fmla="*/ 438 w 359"/>
                <a:gd name="T99" fmla="*/ 0 h 287"/>
                <a:gd name="T100" fmla="*/ 528 w 359"/>
                <a:gd name="T101" fmla="*/ 149 h 287"/>
                <a:gd name="T102" fmla="*/ 438 w 359"/>
                <a:gd name="T103" fmla="*/ 288 h 287"/>
                <a:gd name="T104" fmla="*/ 418 w 359"/>
                <a:gd name="T105" fmla="*/ 278 h 287"/>
                <a:gd name="T106" fmla="*/ 420 w 359"/>
                <a:gd name="T107" fmla="*/ 247 h 287"/>
                <a:gd name="T108" fmla="*/ 420 w 359"/>
                <a:gd name="T109" fmla="*/ 87 h 287"/>
                <a:gd name="T110" fmla="*/ 347 w 359"/>
                <a:gd name="T111" fmla="*/ 87 h 287"/>
                <a:gd name="T112" fmla="*/ 347 w 359"/>
                <a:gd name="T113" fmla="*/ 28 h 287"/>
                <a:gd name="T114" fmla="*/ 438 w 359"/>
                <a:gd name="T115" fmla="*/ 28 h 287"/>
                <a:gd name="T116" fmla="*/ 528 w 359"/>
                <a:gd name="T117" fmla="*/ 28 h 287"/>
                <a:gd name="T118" fmla="*/ 528 w 359"/>
                <a:gd name="T119" fmla="*/ 149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0"/>
            <p:cNvSpPr>
              <a:spLocks/>
            </p:cNvSpPr>
            <p:nvPr/>
          </p:nvSpPr>
          <p:spPr bwMode="auto">
            <a:xfrm>
              <a:off x="3456" y="939"/>
              <a:ext cx="118" cy="149"/>
            </a:xfrm>
            <a:custGeom>
              <a:avLst/>
              <a:gdLst>
                <a:gd name="T0" fmla="*/ 9 w 76"/>
                <a:gd name="T1" fmla="*/ 149 h 96"/>
                <a:gd name="T2" fmla="*/ 9 w 76"/>
                <a:gd name="T3" fmla="*/ 143 h 96"/>
                <a:gd name="T4" fmla="*/ 19 w 76"/>
                <a:gd name="T5" fmla="*/ 138 h 96"/>
                <a:gd name="T6" fmla="*/ 20 w 76"/>
                <a:gd name="T7" fmla="*/ 137 h 96"/>
                <a:gd name="T8" fmla="*/ 20 w 76"/>
                <a:gd name="T9" fmla="*/ 124 h 96"/>
                <a:gd name="T10" fmla="*/ 22 w 76"/>
                <a:gd name="T11" fmla="*/ 106 h 96"/>
                <a:gd name="T12" fmla="*/ 22 w 76"/>
                <a:gd name="T13" fmla="*/ 50 h 96"/>
                <a:gd name="T14" fmla="*/ 20 w 76"/>
                <a:gd name="T15" fmla="*/ 22 h 96"/>
                <a:gd name="T16" fmla="*/ 19 w 76"/>
                <a:gd name="T17" fmla="*/ 9 h 96"/>
                <a:gd name="T18" fmla="*/ 16 w 76"/>
                <a:gd name="T19" fmla="*/ 8 h 96"/>
                <a:gd name="T20" fmla="*/ 0 w 76"/>
                <a:gd name="T21" fmla="*/ 6 h 96"/>
                <a:gd name="T22" fmla="*/ 0 w 76"/>
                <a:gd name="T23" fmla="*/ 0 h 96"/>
                <a:gd name="T24" fmla="*/ 33 w 76"/>
                <a:gd name="T25" fmla="*/ 0 h 96"/>
                <a:gd name="T26" fmla="*/ 64 w 76"/>
                <a:gd name="T27" fmla="*/ 0 h 96"/>
                <a:gd name="T28" fmla="*/ 64 w 76"/>
                <a:gd name="T29" fmla="*/ 6 h 96"/>
                <a:gd name="T30" fmla="*/ 48 w 76"/>
                <a:gd name="T31" fmla="*/ 8 h 96"/>
                <a:gd name="T32" fmla="*/ 45 w 76"/>
                <a:gd name="T33" fmla="*/ 9 h 96"/>
                <a:gd name="T34" fmla="*/ 43 w 76"/>
                <a:gd name="T35" fmla="*/ 20 h 96"/>
                <a:gd name="T36" fmla="*/ 42 w 76"/>
                <a:gd name="T37" fmla="*/ 50 h 96"/>
                <a:gd name="T38" fmla="*/ 42 w 76"/>
                <a:gd name="T39" fmla="*/ 121 h 96"/>
                <a:gd name="T40" fmla="*/ 43 w 76"/>
                <a:gd name="T41" fmla="*/ 138 h 96"/>
                <a:gd name="T42" fmla="*/ 61 w 76"/>
                <a:gd name="T43" fmla="*/ 140 h 96"/>
                <a:gd name="T44" fmla="*/ 104 w 76"/>
                <a:gd name="T45" fmla="*/ 135 h 96"/>
                <a:gd name="T46" fmla="*/ 107 w 76"/>
                <a:gd name="T47" fmla="*/ 127 h 96"/>
                <a:gd name="T48" fmla="*/ 112 w 76"/>
                <a:gd name="T49" fmla="*/ 110 h 96"/>
                <a:gd name="T50" fmla="*/ 118 w 76"/>
                <a:gd name="T51" fmla="*/ 110 h 96"/>
                <a:gd name="T52" fmla="*/ 113 w 76"/>
                <a:gd name="T53" fmla="*/ 147 h 96"/>
                <a:gd name="T54" fmla="*/ 107 w 76"/>
                <a:gd name="T55" fmla="*/ 149 h 96"/>
                <a:gd name="T56" fmla="*/ 89 w 76"/>
                <a:gd name="T57" fmla="*/ 149 h 96"/>
                <a:gd name="T58" fmla="*/ 31 w 76"/>
                <a:gd name="T59" fmla="*/ 147 h 96"/>
                <a:gd name="T60" fmla="*/ 9 w 76"/>
                <a:gd name="T61" fmla="*/ 149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1"/>
            <p:cNvSpPr>
              <a:spLocks noEditPoints="1"/>
            </p:cNvSpPr>
            <p:nvPr/>
          </p:nvSpPr>
          <p:spPr bwMode="auto">
            <a:xfrm>
              <a:off x="3588" y="939"/>
              <a:ext cx="65" cy="149"/>
            </a:xfrm>
            <a:custGeom>
              <a:avLst/>
              <a:gdLst>
                <a:gd name="T0" fmla="*/ 65 w 42"/>
                <a:gd name="T1" fmla="*/ 141 h 96"/>
                <a:gd name="T2" fmla="*/ 65 w 42"/>
                <a:gd name="T3" fmla="*/ 149 h 96"/>
                <a:gd name="T4" fmla="*/ 34 w 42"/>
                <a:gd name="T5" fmla="*/ 147 h 96"/>
                <a:gd name="T6" fmla="*/ 0 w 42"/>
                <a:gd name="T7" fmla="*/ 149 h 96"/>
                <a:gd name="T8" fmla="*/ 0 w 42"/>
                <a:gd name="T9" fmla="*/ 141 h 96"/>
                <a:gd name="T10" fmla="*/ 15 w 42"/>
                <a:gd name="T11" fmla="*/ 141 h 96"/>
                <a:gd name="T12" fmla="*/ 20 w 42"/>
                <a:gd name="T13" fmla="*/ 138 h 96"/>
                <a:gd name="T14" fmla="*/ 22 w 42"/>
                <a:gd name="T15" fmla="*/ 129 h 96"/>
                <a:gd name="T16" fmla="*/ 22 w 42"/>
                <a:gd name="T17" fmla="*/ 98 h 96"/>
                <a:gd name="T18" fmla="*/ 22 w 42"/>
                <a:gd name="T19" fmla="*/ 50 h 96"/>
                <a:gd name="T20" fmla="*/ 22 w 42"/>
                <a:gd name="T21" fmla="*/ 22 h 96"/>
                <a:gd name="T22" fmla="*/ 20 w 42"/>
                <a:gd name="T23" fmla="*/ 9 h 96"/>
                <a:gd name="T24" fmla="*/ 15 w 42"/>
                <a:gd name="T25" fmla="*/ 8 h 96"/>
                <a:gd name="T26" fmla="*/ 0 w 42"/>
                <a:gd name="T27" fmla="*/ 6 h 96"/>
                <a:gd name="T28" fmla="*/ 0 w 42"/>
                <a:gd name="T29" fmla="*/ 0 h 96"/>
                <a:gd name="T30" fmla="*/ 33 w 42"/>
                <a:gd name="T31" fmla="*/ 0 h 96"/>
                <a:gd name="T32" fmla="*/ 65 w 42"/>
                <a:gd name="T33" fmla="*/ 0 h 96"/>
                <a:gd name="T34" fmla="*/ 65 w 42"/>
                <a:gd name="T35" fmla="*/ 6 h 96"/>
                <a:gd name="T36" fmla="*/ 50 w 42"/>
                <a:gd name="T37" fmla="*/ 8 h 96"/>
                <a:gd name="T38" fmla="*/ 45 w 42"/>
                <a:gd name="T39" fmla="*/ 9 h 96"/>
                <a:gd name="T40" fmla="*/ 43 w 42"/>
                <a:gd name="T41" fmla="*/ 20 h 96"/>
                <a:gd name="T42" fmla="*/ 43 w 42"/>
                <a:gd name="T43" fmla="*/ 50 h 96"/>
                <a:gd name="T44" fmla="*/ 43 w 42"/>
                <a:gd name="T45" fmla="*/ 98 h 96"/>
                <a:gd name="T46" fmla="*/ 43 w 42"/>
                <a:gd name="T47" fmla="*/ 126 h 96"/>
                <a:gd name="T48" fmla="*/ 45 w 42"/>
                <a:gd name="T49" fmla="*/ 138 h 96"/>
                <a:gd name="T50" fmla="*/ 50 w 42"/>
                <a:gd name="T51" fmla="*/ 141 h 96"/>
                <a:gd name="T52" fmla="*/ 65 w 42"/>
                <a:gd name="T53" fmla="*/ 141 h 96"/>
                <a:gd name="T54" fmla="*/ 43 w 42"/>
                <a:gd name="T55" fmla="*/ 20 h 96"/>
                <a:gd name="T56" fmla="*/ 43 w 42"/>
                <a:gd name="T57" fmla="*/ 50 h 96"/>
                <a:gd name="T58" fmla="*/ 43 w 42"/>
                <a:gd name="T59" fmla="*/ 98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2"/>
            <p:cNvSpPr>
              <a:spLocks/>
            </p:cNvSpPr>
            <p:nvPr/>
          </p:nvSpPr>
          <p:spPr bwMode="auto">
            <a:xfrm>
              <a:off x="3677" y="939"/>
              <a:ext cx="172" cy="152"/>
            </a:xfrm>
            <a:custGeom>
              <a:avLst/>
              <a:gdLst>
                <a:gd name="T0" fmla="*/ 0 w 111"/>
                <a:gd name="T1" fmla="*/ 149 h 98"/>
                <a:gd name="T2" fmla="*/ 0 w 111"/>
                <a:gd name="T3" fmla="*/ 141 h 98"/>
                <a:gd name="T4" fmla="*/ 15 w 111"/>
                <a:gd name="T5" fmla="*/ 140 h 98"/>
                <a:gd name="T6" fmla="*/ 17 w 111"/>
                <a:gd name="T7" fmla="*/ 138 h 98"/>
                <a:gd name="T8" fmla="*/ 19 w 111"/>
                <a:gd name="T9" fmla="*/ 127 h 98"/>
                <a:gd name="T10" fmla="*/ 20 w 111"/>
                <a:gd name="T11" fmla="*/ 104 h 98"/>
                <a:gd name="T12" fmla="*/ 20 w 111"/>
                <a:gd name="T13" fmla="*/ 19 h 98"/>
                <a:gd name="T14" fmla="*/ 20 w 111"/>
                <a:gd name="T15" fmla="*/ 14 h 98"/>
                <a:gd name="T16" fmla="*/ 15 w 111"/>
                <a:gd name="T17" fmla="*/ 9 h 98"/>
                <a:gd name="T18" fmla="*/ 11 w 111"/>
                <a:gd name="T19" fmla="*/ 6 h 98"/>
                <a:gd name="T20" fmla="*/ 0 w 111"/>
                <a:gd name="T21" fmla="*/ 6 h 98"/>
                <a:gd name="T22" fmla="*/ 0 w 111"/>
                <a:gd name="T23" fmla="*/ 0 h 98"/>
                <a:gd name="T24" fmla="*/ 23 w 111"/>
                <a:gd name="T25" fmla="*/ 0 h 98"/>
                <a:gd name="T26" fmla="*/ 40 w 111"/>
                <a:gd name="T27" fmla="*/ 0 h 98"/>
                <a:gd name="T28" fmla="*/ 53 w 111"/>
                <a:gd name="T29" fmla="*/ 17 h 98"/>
                <a:gd name="T30" fmla="*/ 76 w 111"/>
                <a:gd name="T31" fmla="*/ 43 h 98"/>
                <a:gd name="T32" fmla="*/ 108 w 111"/>
                <a:gd name="T33" fmla="*/ 81 h 98"/>
                <a:gd name="T34" fmla="*/ 133 w 111"/>
                <a:gd name="T35" fmla="*/ 110 h 98"/>
                <a:gd name="T36" fmla="*/ 143 w 111"/>
                <a:gd name="T37" fmla="*/ 121 h 98"/>
                <a:gd name="T38" fmla="*/ 143 w 111"/>
                <a:gd name="T39" fmla="*/ 45 h 98"/>
                <a:gd name="T40" fmla="*/ 143 w 111"/>
                <a:gd name="T41" fmla="*/ 20 h 98"/>
                <a:gd name="T42" fmla="*/ 141 w 111"/>
                <a:gd name="T43" fmla="*/ 9 h 98"/>
                <a:gd name="T44" fmla="*/ 139 w 111"/>
                <a:gd name="T45" fmla="*/ 8 h 98"/>
                <a:gd name="T46" fmla="*/ 124 w 111"/>
                <a:gd name="T47" fmla="*/ 6 h 98"/>
                <a:gd name="T48" fmla="*/ 124 w 111"/>
                <a:gd name="T49" fmla="*/ 0 h 98"/>
                <a:gd name="T50" fmla="*/ 150 w 111"/>
                <a:gd name="T51" fmla="*/ 0 h 98"/>
                <a:gd name="T52" fmla="*/ 172 w 111"/>
                <a:gd name="T53" fmla="*/ 0 h 98"/>
                <a:gd name="T54" fmla="*/ 172 w 111"/>
                <a:gd name="T55" fmla="*/ 6 h 98"/>
                <a:gd name="T56" fmla="*/ 158 w 111"/>
                <a:gd name="T57" fmla="*/ 8 h 98"/>
                <a:gd name="T58" fmla="*/ 155 w 111"/>
                <a:gd name="T59" fmla="*/ 9 h 98"/>
                <a:gd name="T60" fmla="*/ 153 w 111"/>
                <a:gd name="T61" fmla="*/ 20 h 98"/>
                <a:gd name="T62" fmla="*/ 153 w 111"/>
                <a:gd name="T63" fmla="*/ 45 h 98"/>
                <a:gd name="T64" fmla="*/ 153 w 111"/>
                <a:gd name="T65" fmla="*/ 95 h 98"/>
                <a:gd name="T66" fmla="*/ 153 w 111"/>
                <a:gd name="T67" fmla="*/ 152 h 98"/>
                <a:gd name="T68" fmla="*/ 143 w 111"/>
                <a:gd name="T69" fmla="*/ 152 h 98"/>
                <a:gd name="T70" fmla="*/ 141 w 111"/>
                <a:gd name="T71" fmla="*/ 149 h 98"/>
                <a:gd name="T72" fmla="*/ 138 w 111"/>
                <a:gd name="T73" fmla="*/ 147 h 98"/>
                <a:gd name="T74" fmla="*/ 135 w 111"/>
                <a:gd name="T75" fmla="*/ 144 h 98"/>
                <a:gd name="T76" fmla="*/ 121 w 111"/>
                <a:gd name="T77" fmla="*/ 129 h 98"/>
                <a:gd name="T78" fmla="*/ 107 w 111"/>
                <a:gd name="T79" fmla="*/ 112 h 98"/>
                <a:gd name="T80" fmla="*/ 29 w 111"/>
                <a:gd name="T81" fmla="*/ 22 h 98"/>
                <a:gd name="T82" fmla="*/ 29 w 111"/>
                <a:gd name="T83" fmla="*/ 102 h 98"/>
                <a:gd name="T84" fmla="*/ 31 w 111"/>
                <a:gd name="T85" fmla="*/ 127 h 98"/>
                <a:gd name="T86" fmla="*/ 31 w 111"/>
                <a:gd name="T87" fmla="*/ 138 h 98"/>
                <a:gd name="T88" fmla="*/ 34 w 111"/>
                <a:gd name="T89" fmla="*/ 140 h 98"/>
                <a:gd name="T90" fmla="*/ 50 w 111"/>
                <a:gd name="T91" fmla="*/ 141 h 98"/>
                <a:gd name="T92" fmla="*/ 50 w 111"/>
                <a:gd name="T93" fmla="*/ 149 h 98"/>
                <a:gd name="T94" fmla="*/ 28 w 111"/>
                <a:gd name="T95" fmla="*/ 147 h 98"/>
                <a:gd name="T96" fmla="*/ 0 w 111"/>
                <a:gd name="T97" fmla="*/ 14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3"/>
            <p:cNvSpPr>
              <a:spLocks/>
            </p:cNvSpPr>
            <p:nvPr/>
          </p:nvSpPr>
          <p:spPr bwMode="auto">
            <a:xfrm>
              <a:off x="3869" y="939"/>
              <a:ext cx="64" cy="149"/>
            </a:xfrm>
            <a:custGeom>
              <a:avLst/>
              <a:gdLst>
                <a:gd name="T0" fmla="*/ 64 w 41"/>
                <a:gd name="T1" fmla="*/ 141 h 96"/>
                <a:gd name="T2" fmla="*/ 64 w 41"/>
                <a:gd name="T3" fmla="*/ 149 h 96"/>
                <a:gd name="T4" fmla="*/ 33 w 41"/>
                <a:gd name="T5" fmla="*/ 147 h 96"/>
                <a:gd name="T6" fmla="*/ 0 w 41"/>
                <a:gd name="T7" fmla="*/ 149 h 96"/>
                <a:gd name="T8" fmla="*/ 0 w 41"/>
                <a:gd name="T9" fmla="*/ 141 h 96"/>
                <a:gd name="T10" fmla="*/ 16 w 41"/>
                <a:gd name="T11" fmla="*/ 141 h 96"/>
                <a:gd name="T12" fmla="*/ 19 w 41"/>
                <a:gd name="T13" fmla="*/ 138 h 96"/>
                <a:gd name="T14" fmla="*/ 20 w 41"/>
                <a:gd name="T15" fmla="*/ 129 h 96"/>
                <a:gd name="T16" fmla="*/ 22 w 41"/>
                <a:gd name="T17" fmla="*/ 98 h 96"/>
                <a:gd name="T18" fmla="*/ 22 w 41"/>
                <a:gd name="T19" fmla="*/ 50 h 96"/>
                <a:gd name="T20" fmla="*/ 20 w 41"/>
                <a:gd name="T21" fmla="*/ 22 h 96"/>
                <a:gd name="T22" fmla="*/ 19 w 41"/>
                <a:gd name="T23" fmla="*/ 9 h 96"/>
                <a:gd name="T24" fmla="*/ 16 w 41"/>
                <a:gd name="T25" fmla="*/ 8 h 96"/>
                <a:gd name="T26" fmla="*/ 0 w 41"/>
                <a:gd name="T27" fmla="*/ 6 h 96"/>
                <a:gd name="T28" fmla="*/ 0 w 41"/>
                <a:gd name="T29" fmla="*/ 0 h 96"/>
                <a:gd name="T30" fmla="*/ 31 w 41"/>
                <a:gd name="T31" fmla="*/ 0 h 96"/>
                <a:gd name="T32" fmla="*/ 64 w 41"/>
                <a:gd name="T33" fmla="*/ 0 h 96"/>
                <a:gd name="T34" fmla="*/ 64 w 41"/>
                <a:gd name="T35" fmla="*/ 6 h 96"/>
                <a:gd name="T36" fmla="*/ 48 w 41"/>
                <a:gd name="T37" fmla="*/ 8 h 96"/>
                <a:gd name="T38" fmla="*/ 44 w 41"/>
                <a:gd name="T39" fmla="*/ 9 h 96"/>
                <a:gd name="T40" fmla="*/ 42 w 41"/>
                <a:gd name="T41" fmla="*/ 20 h 96"/>
                <a:gd name="T42" fmla="*/ 42 w 41"/>
                <a:gd name="T43" fmla="*/ 50 h 96"/>
                <a:gd name="T44" fmla="*/ 42 w 41"/>
                <a:gd name="T45" fmla="*/ 98 h 96"/>
                <a:gd name="T46" fmla="*/ 42 w 41"/>
                <a:gd name="T47" fmla="*/ 126 h 96"/>
                <a:gd name="T48" fmla="*/ 44 w 41"/>
                <a:gd name="T49" fmla="*/ 138 h 96"/>
                <a:gd name="T50" fmla="*/ 48 w 41"/>
                <a:gd name="T51" fmla="*/ 141 h 96"/>
                <a:gd name="T52" fmla="*/ 64 w 41"/>
                <a:gd name="T53" fmla="*/ 141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4"/>
            <p:cNvSpPr>
              <a:spLocks/>
            </p:cNvSpPr>
            <p:nvPr/>
          </p:nvSpPr>
          <p:spPr bwMode="auto">
            <a:xfrm>
              <a:off x="394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2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5"/>
            <p:cNvSpPr>
              <a:spLocks/>
            </p:cNvSpPr>
            <p:nvPr/>
          </p:nvSpPr>
          <p:spPr bwMode="auto">
            <a:xfrm>
              <a:off x="329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4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6"/>
            <p:cNvSpPr>
              <a:spLocks/>
            </p:cNvSpPr>
            <p:nvPr/>
          </p:nvSpPr>
          <p:spPr bwMode="auto">
            <a:xfrm>
              <a:off x="3357" y="740"/>
              <a:ext cx="201" cy="151"/>
            </a:xfrm>
            <a:custGeom>
              <a:avLst/>
              <a:gdLst>
                <a:gd name="T0" fmla="*/ 0 w 130"/>
                <a:gd name="T1" fmla="*/ 6 h 97"/>
                <a:gd name="T2" fmla="*/ 0 w 130"/>
                <a:gd name="T3" fmla="*/ 0 h 97"/>
                <a:gd name="T4" fmla="*/ 22 w 130"/>
                <a:gd name="T5" fmla="*/ 0 h 97"/>
                <a:gd name="T6" fmla="*/ 42 w 130"/>
                <a:gd name="T7" fmla="*/ 0 h 97"/>
                <a:gd name="T8" fmla="*/ 59 w 130"/>
                <a:gd name="T9" fmla="*/ 37 h 97"/>
                <a:gd name="T10" fmla="*/ 101 w 130"/>
                <a:gd name="T11" fmla="*/ 118 h 97"/>
                <a:gd name="T12" fmla="*/ 138 w 130"/>
                <a:gd name="T13" fmla="*/ 44 h 97"/>
                <a:gd name="T14" fmla="*/ 158 w 130"/>
                <a:gd name="T15" fmla="*/ 0 h 97"/>
                <a:gd name="T16" fmla="*/ 178 w 130"/>
                <a:gd name="T17" fmla="*/ 0 h 97"/>
                <a:gd name="T18" fmla="*/ 201 w 130"/>
                <a:gd name="T19" fmla="*/ 0 h 97"/>
                <a:gd name="T20" fmla="*/ 201 w 130"/>
                <a:gd name="T21" fmla="*/ 6 h 97"/>
                <a:gd name="T22" fmla="*/ 186 w 130"/>
                <a:gd name="T23" fmla="*/ 8 h 97"/>
                <a:gd name="T24" fmla="*/ 182 w 130"/>
                <a:gd name="T25" fmla="*/ 11 h 97"/>
                <a:gd name="T26" fmla="*/ 181 w 130"/>
                <a:gd name="T27" fmla="*/ 20 h 97"/>
                <a:gd name="T28" fmla="*/ 179 w 130"/>
                <a:gd name="T29" fmla="*/ 50 h 97"/>
                <a:gd name="T30" fmla="*/ 179 w 130"/>
                <a:gd name="T31" fmla="*/ 98 h 97"/>
                <a:gd name="T32" fmla="*/ 181 w 130"/>
                <a:gd name="T33" fmla="*/ 126 h 97"/>
                <a:gd name="T34" fmla="*/ 182 w 130"/>
                <a:gd name="T35" fmla="*/ 139 h 97"/>
                <a:gd name="T36" fmla="*/ 186 w 130"/>
                <a:gd name="T37" fmla="*/ 140 h 97"/>
                <a:gd name="T38" fmla="*/ 201 w 130"/>
                <a:gd name="T39" fmla="*/ 142 h 97"/>
                <a:gd name="T40" fmla="*/ 201 w 130"/>
                <a:gd name="T41" fmla="*/ 148 h 97"/>
                <a:gd name="T42" fmla="*/ 170 w 130"/>
                <a:gd name="T43" fmla="*/ 148 h 97"/>
                <a:gd name="T44" fmla="*/ 138 w 130"/>
                <a:gd name="T45" fmla="*/ 148 h 97"/>
                <a:gd name="T46" fmla="*/ 138 w 130"/>
                <a:gd name="T47" fmla="*/ 142 h 97"/>
                <a:gd name="T48" fmla="*/ 155 w 130"/>
                <a:gd name="T49" fmla="*/ 140 h 97"/>
                <a:gd name="T50" fmla="*/ 158 w 130"/>
                <a:gd name="T51" fmla="*/ 139 h 97"/>
                <a:gd name="T52" fmla="*/ 159 w 130"/>
                <a:gd name="T53" fmla="*/ 128 h 97"/>
                <a:gd name="T54" fmla="*/ 159 w 130"/>
                <a:gd name="T55" fmla="*/ 98 h 97"/>
                <a:gd name="T56" fmla="*/ 159 w 130"/>
                <a:gd name="T57" fmla="*/ 22 h 97"/>
                <a:gd name="T58" fmla="*/ 122 w 130"/>
                <a:gd name="T59" fmla="*/ 97 h 97"/>
                <a:gd name="T60" fmla="*/ 108 w 130"/>
                <a:gd name="T61" fmla="*/ 126 h 97"/>
                <a:gd name="T62" fmla="*/ 97 w 130"/>
                <a:gd name="T63" fmla="*/ 151 h 97"/>
                <a:gd name="T64" fmla="*/ 93 w 130"/>
                <a:gd name="T65" fmla="*/ 151 h 97"/>
                <a:gd name="T66" fmla="*/ 91 w 130"/>
                <a:gd name="T67" fmla="*/ 145 h 97"/>
                <a:gd name="T68" fmla="*/ 83 w 130"/>
                <a:gd name="T69" fmla="*/ 129 h 97"/>
                <a:gd name="T70" fmla="*/ 31 w 130"/>
                <a:gd name="T71" fmla="*/ 25 h 97"/>
                <a:gd name="T72" fmla="*/ 31 w 130"/>
                <a:gd name="T73" fmla="*/ 98 h 97"/>
                <a:gd name="T74" fmla="*/ 31 w 130"/>
                <a:gd name="T75" fmla="*/ 126 h 97"/>
                <a:gd name="T76" fmla="*/ 34 w 130"/>
                <a:gd name="T77" fmla="*/ 139 h 97"/>
                <a:gd name="T78" fmla="*/ 37 w 130"/>
                <a:gd name="T79" fmla="*/ 140 h 97"/>
                <a:gd name="T80" fmla="*/ 53 w 130"/>
                <a:gd name="T81" fmla="*/ 142 h 97"/>
                <a:gd name="T82" fmla="*/ 53 w 130"/>
                <a:gd name="T83" fmla="*/ 148 h 97"/>
                <a:gd name="T84" fmla="*/ 26 w 130"/>
                <a:gd name="T85" fmla="*/ 148 h 97"/>
                <a:gd name="T86" fmla="*/ 0 w 130"/>
                <a:gd name="T87" fmla="*/ 148 h 97"/>
                <a:gd name="T88" fmla="*/ 0 w 130"/>
                <a:gd name="T89" fmla="*/ 142 h 97"/>
                <a:gd name="T90" fmla="*/ 15 w 130"/>
                <a:gd name="T91" fmla="*/ 140 h 97"/>
                <a:gd name="T92" fmla="*/ 19 w 130"/>
                <a:gd name="T93" fmla="*/ 139 h 97"/>
                <a:gd name="T94" fmla="*/ 20 w 130"/>
                <a:gd name="T95" fmla="*/ 128 h 97"/>
                <a:gd name="T96" fmla="*/ 22 w 130"/>
                <a:gd name="T97" fmla="*/ 98 h 97"/>
                <a:gd name="T98" fmla="*/ 22 w 130"/>
                <a:gd name="T99" fmla="*/ 50 h 97"/>
                <a:gd name="T100" fmla="*/ 20 w 130"/>
                <a:gd name="T101" fmla="*/ 22 h 97"/>
                <a:gd name="T102" fmla="*/ 19 w 130"/>
                <a:gd name="T103" fmla="*/ 11 h 97"/>
                <a:gd name="T104" fmla="*/ 15 w 130"/>
                <a:gd name="T105" fmla="*/ 8 h 97"/>
                <a:gd name="T106" fmla="*/ 0 w 130"/>
                <a:gd name="T107" fmla="*/ 6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7"/>
            <p:cNvSpPr>
              <a:spLocks noEditPoints="1"/>
            </p:cNvSpPr>
            <p:nvPr/>
          </p:nvSpPr>
          <p:spPr bwMode="auto">
            <a:xfrm>
              <a:off x="3566" y="738"/>
              <a:ext cx="166" cy="149"/>
            </a:xfrm>
            <a:custGeom>
              <a:avLst/>
              <a:gdLst>
                <a:gd name="T0" fmla="*/ 23 w 107"/>
                <a:gd name="T1" fmla="*/ 149 h 96"/>
                <a:gd name="T2" fmla="*/ 51 w 107"/>
                <a:gd name="T3" fmla="*/ 149 h 96"/>
                <a:gd name="T4" fmla="*/ 51 w 107"/>
                <a:gd name="T5" fmla="*/ 143 h 96"/>
                <a:gd name="T6" fmla="*/ 37 w 107"/>
                <a:gd name="T7" fmla="*/ 143 h 96"/>
                <a:gd name="T8" fmla="*/ 33 w 107"/>
                <a:gd name="T9" fmla="*/ 140 h 96"/>
                <a:gd name="T10" fmla="*/ 33 w 107"/>
                <a:gd name="T11" fmla="*/ 138 h 96"/>
                <a:gd name="T12" fmla="*/ 36 w 107"/>
                <a:gd name="T13" fmla="*/ 127 h 96"/>
                <a:gd name="T14" fmla="*/ 47 w 107"/>
                <a:gd name="T15" fmla="*/ 101 h 96"/>
                <a:gd name="T16" fmla="*/ 110 w 107"/>
                <a:gd name="T17" fmla="*/ 101 h 96"/>
                <a:gd name="T18" fmla="*/ 124 w 107"/>
                <a:gd name="T19" fmla="*/ 132 h 96"/>
                <a:gd name="T20" fmla="*/ 126 w 107"/>
                <a:gd name="T21" fmla="*/ 138 h 96"/>
                <a:gd name="T22" fmla="*/ 124 w 107"/>
                <a:gd name="T23" fmla="*/ 141 h 96"/>
                <a:gd name="T24" fmla="*/ 121 w 107"/>
                <a:gd name="T25" fmla="*/ 143 h 96"/>
                <a:gd name="T26" fmla="*/ 105 w 107"/>
                <a:gd name="T27" fmla="*/ 143 h 96"/>
                <a:gd name="T28" fmla="*/ 105 w 107"/>
                <a:gd name="T29" fmla="*/ 149 h 96"/>
                <a:gd name="T30" fmla="*/ 141 w 107"/>
                <a:gd name="T31" fmla="*/ 149 h 96"/>
                <a:gd name="T32" fmla="*/ 166 w 107"/>
                <a:gd name="T33" fmla="*/ 149 h 96"/>
                <a:gd name="T34" fmla="*/ 166 w 107"/>
                <a:gd name="T35" fmla="*/ 143 h 96"/>
                <a:gd name="T36" fmla="*/ 154 w 107"/>
                <a:gd name="T37" fmla="*/ 141 h 96"/>
                <a:gd name="T38" fmla="*/ 149 w 107"/>
                <a:gd name="T39" fmla="*/ 137 h 96"/>
                <a:gd name="T40" fmla="*/ 135 w 107"/>
                <a:gd name="T41" fmla="*/ 106 h 96"/>
                <a:gd name="T42" fmla="*/ 87 w 107"/>
                <a:gd name="T43" fmla="*/ 0 h 96"/>
                <a:gd name="T44" fmla="*/ 81 w 107"/>
                <a:gd name="T45" fmla="*/ 0 h 96"/>
                <a:gd name="T46" fmla="*/ 62 w 107"/>
                <a:gd name="T47" fmla="*/ 43 h 96"/>
                <a:gd name="T48" fmla="*/ 34 w 107"/>
                <a:gd name="T49" fmla="*/ 102 h 96"/>
                <a:gd name="T50" fmla="*/ 20 w 107"/>
                <a:gd name="T51" fmla="*/ 132 h 96"/>
                <a:gd name="T52" fmla="*/ 14 w 107"/>
                <a:gd name="T53" fmla="*/ 140 h 96"/>
                <a:gd name="T54" fmla="*/ 11 w 107"/>
                <a:gd name="T55" fmla="*/ 143 h 96"/>
                <a:gd name="T56" fmla="*/ 0 w 107"/>
                <a:gd name="T57" fmla="*/ 143 h 96"/>
                <a:gd name="T58" fmla="*/ 0 w 107"/>
                <a:gd name="T59" fmla="*/ 149 h 96"/>
                <a:gd name="T60" fmla="*/ 23 w 107"/>
                <a:gd name="T61" fmla="*/ 149 h 96"/>
                <a:gd name="T62" fmla="*/ 79 w 107"/>
                <a:gd name="T63" fmla="*/ 28 h 96"/>
                <a:gd name="T64" fmla="*/ 105 w 107"/>
                <a:gd name="T65" fmla="*/ 92 h 96"/>
                <a:gd name="T66" fmla="*/ 51 w 107"/>
                <a:gd name="T67" fmla="*/ 92 h 96"/>
                <a:gd name="T68" fmla="*/ 79 w 107"/>
                <a:gd name="T69" fmla="*/ 28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8"/>
            <p:cNvSpPr>
              <a:spLocks/>
            </p:cNvSpPr>
            <p:nvPr/>
          </p:nvSpPr>
          <p:spPr bwMode="auto">
            <a:xfrm>
              <a:off x="3703" y="740"/>
              <a:ext cx="163" cy="147"/>
            </a:xfrm>
            <a:custGeom>
              <a:avLst/>
              <a:gdLst>
                <a:gd name="T0" fmla="*/ 120 w 105"/>
                <a:gd name="T1" fmla="*/ 22 h 95"/>
                <a:gd name="T2" fmla="*/ 127 w 105"/>
                <a:gd name="T3" fmla="*/ 11 h 95"/>
                <a:gd name="T4" fmla="*/ 124 w 105"/>
                <a:gd name="T5" fmla="*/ 8 h 95"/>
                <a:gd name="T6" fmla="*/ 109 w 105"/>
                <a:gd name="T7" fmla="*/ 6 h 95"/>
                <a:gd name="T8" fmla="*/ 109 w 105"/>
                <a:gd name="T9" fmla="*/ 0 h 95"/>
                <a:gd name="T10" fmla="*/ 138 w 105"/>
                <a:gd name="T11" fmla="*/ 0 h 95"/>
                <a:gd name="T12" fmla="*/ 163 w 105"/>
                <a:gd name="T13" fmla="*/ 0 h 95"/>
                <a:gd name="T14" fmla="*/ 163 w 105"/>
                <a:gd name="T15" fmla="*/ 6 h 95"/>
                <a:gd name="T16" fmla="*/ 149 w 105"/>
                <a:gd name="T17" fmla="*/ 8 h 95"/>
                <a:gd name="T18" fmla="*/ 143 w 105"/>
                <a:gd name="T19" fmla="*/ 11 h 95"/>
                <a:gd name="T20" fmla="*/ 135 w 105"/>
                <a:gd name="T21" fmla="*/ 20 h 95"/>
                <a:gd name="T22" fmla="*/ 102 w 105"/>
                <a:gd name="T23" fmla="*/ 67 h 95"/>
                <a:gd name="T24" fmla="*/ 92 w 105"/>
                <a:gd name="T25" fmla="*/ 84 h 95"/>
                <a:gd name="T26" fmla="*/ 92 w 105"/>
                <a:gd name="T27" fmla="*/ 90 h 95"/>
                <a:gd name="T28" fmla="*/ 92 w 105"/>
                <a:gd name="T29" fmla="*/ 97 h 95"/>
                <a:gd name="T30" fmla="*/ 92 w 105"/>
                <a:gd name="T31" fmla="*/ 125 h 95"/>
                <a:gd name="T32" fmla="*/ 93 w 105"/>
                <a:gd name="T33" fmla="*/ 138 h 95"/>
                <a:gd name="T34" fmla="*/ 98 w 105"/>
                <a:gd name="T35" fmla="*/ 139 h 95"/>
                <a:gd name="T36" fmla="*/ 113 w 105"/>
                <a:gd name="T37" fmla="*/ 141 h 95"/>
                <a:gd name="T38" fmla="*/ 113 w 105"/>
                <a:gd name="T39" fmla="*/ 147 h 95"/>
                <a:gd name="T40" fmla="*/ 82 w 105"/>
                <a:gd name="T41" fmla="*/ 147 h 95"/>
                <a:gd name="T42" fmla="*/ 50 w 105"/>
                <a:gd name="T43" fmla="*/ 147 h 95"/>
                <a:gd name="T44" fmla="*/ 50 w 105"/>
                <a:gd name="T45" fmla="*/ 141 h 95"/>
                <a:gd name="T46" fmla="*/ 65 w 105"/>
                <a:gd name="T47" fmla="*/ 139 h 95"/>
                <a:gd name="T48" fmla="*/ 68 w 105"/>
                <a:gd name="T49" fmla="*/ 138 h 95"/>
                <a:gd name="T50" fmla="*/ 70 w 105"/>
                <a:gd name="T51" fmla="*/ 127 h 95"/>
                <a:gd name="T52" fmla="*/ 71 w 105"/>
                <a:gd name="T53" fmla="*/ 97 h 95"/>
                <a:gd name="T54" fmla="*/ 71 w 105"/>
                <a:gd name="T55" fmla="*/ 87 h 95"/>
                <a:gd name="T56" fmla="*/ 67 w 105"/>
                <a:gd name="T57" fmla="*/ 77 h 95"/>
                <a:gd name="T58" fmla="*/ 54 w 105"/>
                <a:gd name="T59" fmla="*/ 60 h 95"/>
                <a:gd name="T60" fmla="*/ 26 w 105"/>
                <a:gd name="T61" fmla="*/ 20 h 95"/>
                <a:gd name="T62" fmla="*/ 20 w 105"/>
                <a:gd name="T63" fmla="*/ 11 h 95"/>
                <a:gd name="T64" fmla="*/ 14 w 105"/>
                <a:gd name="T65" fmla="*/ 8 h 95"/>
                <a:gd name="T66" fmla="*/ 0 w 105"/>
                <a:gd name="T67" fmla="*/ 6 h 95"/>
                <a:gd name="T68" fmla="*/ 0 w 105"/>
                <a:gd name="T69" fmla="*/ 0 h 95"/>
                <a:gd name="T70" fmla="*/ 26 w 105"/>
                <a:gd name="T71" fmla="*/ 0 h 95"/>
                <a:gd name="T72" fmla="*/ 67 w 105"/>
                <a:gd name="T73" fmla="*/ 0 h 95"/>
                <a:gd name="T74" fmla="*/ 67 w 105"/>
                <a:gd name="T75" fmla="*/ 6 h 95"/>
                <a:gd name="T76" fmla="*/ 50 w 105"/>
                <a:gd name="T77" fmla="*/ 8 h 95"/>
                <a:gd name="T78" fmla="*/ 47 w 105"/>
                <a:gd name="T79" fmla="*/ 11 h 95"/>
                <a:gd name="T80" fmla="*/ 53 w 105"/>
                <a:gd name="T81" fmla="*/ 22 h 95"/>
                <a:gd name="T82" fmla="*/ 85 w 105"/>
                <a:gd name="T83" fmla="*/ 74 h 95"/>
                <a:gd name="T84" fmla="*/ 120 w 105"/>
                <a:gd name="T85" fmla="*/ 22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6" name="Freeform 29"/>
            <p:cNvSpPr>
              <a:spLocks noEditPoints="1"/>
            </p:cNvSpPr>
            <p:nvPr/>
          </p:nvSpPr>
          <p:spPr bwMode="auto">
            <a:xfrm>
              <a:off x="3860" y="737"/>
              <a:ext cx="164" cy="154"/>
            </a:xfrm>
            <a:custGeom>
              <a:avLst/>
              <a:gdLst>
                <a:gd name="T0" fmla="*/ 29 w 106"/>
                <a:gd name="T1" fmla="*/ 37 h 99"/>
                <a:gd name="T2" fmla="*/ 48 w 106"/>
                <a:gd name="T3" fmla="*/ 16 h 99"/>
                <a:gd name="T4" fmla="*/ 79 w 106"/>
                <a:gd name="T5" fmla="*/ 8 h 99"/>
                <a:gd name="T6" fmla="*/ 102 w 106"/>
                <a:gd name="T7" fmla="*/ 12 h 99"/>
                <a:gd name="T8" fmla="*/ 118 w 106"/>
                <a:gd name="T9" fmla="*/ 20 h 99"/>
                <a:gd name="T10" fmla="*/ 130 w 106"/>
                <a:gd name="T11" fmla="*/ 33 h 99"/>
                <a:gd name="T12" fmla="*/ 136 w 106"/>
                <a:gd name="T13" fmla="*/ 48 h 99"/>
                <a:gd name="T14" fmla="*/ 141 w 106"/>
                <a:gd name="T15" fmla="*/ 79 h 99"/>
                <a:gd name="T16" fmla="*/ 135 w 106"/>
                <a:gd name="T17" fmla="*/ 114 h 99"/>
                <a:gd name="T18" fmla="*/ 116 w 106"/>
                <a:gd name="T19" fmla="*/ 137 h 99"/>
                <a:gd name="T20" fmla="*/ 85 w 106"/>
                <a:gd name="T21" fmla="*/ 145 h 99"/>
                <a:gd name="T22" fmla="*/ 62 w 106"/>
                <a:gd name="T23" fmla="*/ 142 h 99"/>
                <a:gd name="T24" fmla="*/ 43 w 106"/>
                <a:gd name="T25" fmla="*/ 128 h 99"/>
                <a:gd name="T26" fmla="*/ 29 w 106"/>
                <a:gd name="T27" fmla="*/ 107 h 99"/>
                <a:gd name="T28" fmla="*/ 25 w 106"/>
                <a:gd name="T29" fmla="*/ 89 h 99"/>
                <a:gd name="T30" fmla="*/ 22 w 106"/>
                <a:gd name="T31" fmla="*/ 70 h 99"/>
                <a:gd name="T32" fmla="*/ 29 w 106"/>
                <a:gd name="T33" fmla="*/ 37 h 99"/>
                <a:gd name="T34" fmla="*/ 5 w 106"/>
                <a:gd name="T35" fmla="*/ 107 h 99"/>
                <a:gd name="T36" fmla="*/ 20 w 106"/>
                <a:gd name="T37" fmla="*/ 134 h 99"/>
                <a:gd name="T38" fmla="*/ 45 w 106"/>
                <a:gd name="T39" fmla="*/ 149 h 99"/>
                <a:gd name="T40" fmla="*/ 77 w 106"/>
                <a:gd name="T41" fmla="*/ 154 h 99"/>
                <a:gd name="T42" fmla="*/ 139 w 106"/>
                <a:gd name="T43" fmla="*/ 131 h 99"/>
                <a:gd name="T44" fmla="*/ 164 w 106"/>
                <a:gd name="T45" fmla="*/ 72 h 99"/>
                <a:gd name="T46" fmla="*/ 162 w 106"/>
                <a:gd name="T47" fmla="*/ 51 h 99"/>
                <a:gd name="T48" fmla="*/ 156 w 106"/>
                <a:gd name="T49" fmla="*/ 34 h 99"/>
                <a:gd name="T50" fmla="*/ 141 w 106"/>
                <a:gd name="T51" fmla="*/ 17 h 99"/>
                <a:gd name="T52" fmla="*/ 116 w 106"/>
                <a:gd name="T53" fmla="*/ 5 h 99"/>
                <a:gd name="T54" fmla="*/ 84 w 106"/>
                <a:gd name="T55" fmla="*/ 0 h 99"/>
                <a:gd name="T56" fmla="*/ 50 w 106"/>
                <a:gd name="T57" fmla="*/ 5 h 99"/>
                <a:gd name="T58" fmla="*/ 22 w 106"/>
                <a:gd name="T59" fmla="*/ 22 h 99"/>
                <a:gd name="T60" fmla="*/ 5 w 106"/>
                <a:gd name="T61" fmla="*/ 47 h 99"/>
                <a:gd name="T62" fmla="*/ 0 w 106"/>
                <a:gd name="T63" fmla="*/ 78 h 99"/>
                <a:gd name="T64" fmla="*/ 5 w 106"/>
                <a:gd name="T65" fmla="*/ 10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8368" y="1371600"/>
            <a:ext cx="3840480" cy="4800600"/>
          </a:xfrm>
        </p:spPr>
        <p:txBody>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71600"/>
            <a:ext cx="3840480" cy="4800600"/>
          </a:xfrm>
        </p:spPr>
        <p:txBody>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Date Placeholder 4"/>
          <p:cNvSpPr>
            <a:spLocks noGrp="1"/>
          </p:cNvSpPr>
          <p:nvPr>
            <p:ph type="dt" sz="half" idx="10"/>
          </p:nvPr>
        </p:nvSpPr>
        <p:spPr/>
        <p:txBody>
          <a:bodyPr/>
          <a:lstStyle>
            <a:lvl1pPr>
              <a:defRPr/>
            </a:lvl1pPr>
          </a:lstStyle>
          <a:p>
            <a:pPr>
              <a:defRPr/>
            </a:pPr>
            <a:fld id="{672E4D74-05BD-4A46-9587-ED4478524CF9}" type="datetimeFigureOut">
              <a:rPr lang="en-US"/>
              <a:pPr>
                <a:defRPr/>
              </a:pPr>
              <a:t>12/29/12</a:t>
            </a:fld>
            <a:endParaRPr lang="en-US"/>
          </a:p>
        </p:txBody>
      </p:sp>
      <p:sp>
        <p:nvSpPr>
          <p:cNvPr id="18" name="Footer Placeholder 5"/>
          <p:cNvSpPr>
            <a:spLocks noGrp="1"/>
          </p:cNvSpPr>
          <p:nvPr>
            <p:ph type="ftr" sz="quarter" idx="11"/>
          </p:nvPr>
        </p:nvSpPr>
        <p:spPr/>
        <p:txBody>
          <a:bodyPr/>
          <a:lstStyle>
            <a:lvl1pPr>
              <a:defRPr/>
            </a:lvl1pPr>
          </a:lstStyle>
          <a:p>
            <a:pPr>
              <a:defRPr/>
            </a:pPr>
            <a:endParaRPr lang="en-US"/>
          </a:p>
        </p:txBody>
      </p:sp>
      <p:sp>
        <p:nvSpPr>
          <p:cNvPr id="19" name="Slide Number Placeholder 6"/>
          <p:cNvSpPr>
            <a:spLocks noGrp="1"/>
          </p:cNvSpPr>
          <p:nvPr>
            <p:ph type="sldNum" sz="quarter" idx="12"/>
          </p:nvPr>
        </p:nvSpPr>
        <p:spPr/>
        <p:txBody>
          <a:bodyPr/>
          <a:lstStyle>
            <a:lvl1pPr>
              <a:defRPr/>
            </a:lvl1pPr>
          </a:lstStyle>
          <a:p>
            <a:pPr>
              <a:defRPr/>
            </a:pPr>
            <a:fld id="{BC4608CB-8A9F-854B-A036-AC007EA8C6DC}" type="slidenum">
              <a:rPr lang="en-US"/>
              <a:pPr>
                <a:defRPr/>
              </a:pPr>
              <a:t>‹#›</a:t>
            </a:fld>
            <a:endParaRPr lang="en-US"/>
          </a:p>
        </p:txBody>
      </p:sp>
    </p:spTree>
    <p:extLst>
      <p:ext uri="{BB962C8B-B14F-4D97-AF65-F5344CB8AC3E}">
        <p14:creationId xmlns:p14="http://schemas.microsoft.com/office/powerpoint/2010/main" val="2262983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18"/>
          <p:cNvGrpSpPr>
            <a:grpSpLocks/>
          </p:cNvGrpSpPr>
          <p:nvPr/>
        </p:nvGrpSpPr>
        <p:grpSpPr bwMode="auto">
          <a:xfrm>
            <a:off x="120650" y="6299200"/>
            <a:ext cx="420688" cy="458788"/>
            <a:chOff x="3293" y="737"/>
            <a:chExt cx="796" cy="867"/>
          </a:xfrm>
        </p:grpSpPr>
        <p:sp>
          <p:nvSpPr>
            <p:cNvPr id="8" name="Freeform 19"/>
            <p:cNvSpPr>
              <a:spLocks noEditPoints="1"/>
            </p:cNvSpPr>
            <p:nvPr/>
          </p:nvSpPr>
          <p:spPr bwMode="auto">
            <a:xfrm>
              <a:off x="3413" y="1159"/>
              <a:ext cx="556" cy="445"/>
            </a:xfrm>
            <a:custGeom>
              <a:avLst/>
              <a:gdLst>
                <a:gd name="T0" fmla="*/ 438 w 359"/>
                <a:gd name="T1" fmla="*/ 0 h 287"/>
                <a:gd name="T2" fmla="*/ 321 w 359"/>
                <a:gd name="T3" fmla="*/ 0 h 287"/>
                <a:gd name="T4" fmla="*/ 321 w 359"/>
                <a:gd name="T5" fmla="*/ 133 h 287"/>
                <a:gd name="T6" fmla="*/ 378 w 359"/>
                <a:gd name="T7" fmla="*/ 265 h 287"/>
                <a:gd name="T8" fmla="*/ 378 w 359"/>
                <a:gd name="T9" fmla="*/ 247 h 287"/>
                <a:gd name="T10" fmla="*/ 347 w 359"/>
                <a:gd name="T11" fmla="*/ 149 h 287"/>
                <a:gd name="T12" fmla="*/ 347 w 359"/>
                <a:gd name="T13" fmla="*/ 115 h 287"/>
                <a:gd name="T14" fmla="*/ 392 w 359"/>
                <a:gd name="T15" fmla="*/ 115 h 287"/>
                <a:gd name="T16" fmla="*/ 392 w 359"/>
                <a:gd name="T17" fmla="*/ 265 h 287"/>
                <a:gd name="T18" fmla="*/ 279 w 359"/>
                <a:gd name="T19" fmla="*/ 434 h 287"/>
                <a:gd name="T20" fmla="*/ 164 w 359"/>
                <a:gd name="T21" fmla="*/ 274 h 287"/>
                <a:gd name="T22" fmla="*/ 234 w 359"/>
                <a:gd name="T23" fmla="*/ 133 h 287"/>
                <a:gd name="T24" fmla="*/ 234 w 359"/>
                <a:gd name="T25" fmla="*/ 115 h 287"/>
                <a:gd name="T26" fmla="*/ 279 w 359"/>
                <a:gd name="T27" fmla="*/ 115 h 287"/>
                <a:gd name="T28" fmla="*/ 307 w 359"/>
                <a:gd name="T29" fmla="*/ 115 h 287"/>
                <a:gd name="T30" fmla="*/ 307 w 359"/>
                <a:gd name="T31" fmla="*/ 87 h 287"/>
                <a:gd name="T32" fmla="*/ 279 w 359"/>
                <a:gd name="T33" fmla="*/ 87 h 287"/>
                <a:gd name="T34" fmla="*/ 234 w 359"/>
                <a:gd name="T35" fmla="*/ 87 h 287"/>
                <a:gd name="T36" fmla="*/ 234 w 359"/>
                <a:gd name="T37" fmla="*/ 87 h 287"/>
                <a:gd name="T38" fmla="*/ 208 w 359"/>
                <a:gd name="T39" fmla="*/ 87 h 287"/>
                <a:gd name="T40" fmla="*/ 208 w 359"/>
                <a:gd name="T41" fmla="*/ 87 h 287"/>
                <a:gd name="T42" fmla="*/ 138 w 359"/>
                <a:gd name="T43" fmla="*/ 87 h 287"/>
                <a:gd name="T44" fmla="*/ 138 w 359"/>
                <a:gd name="T45" fmla="*/ 247 h 287"/>
                <a:gd name="T46" fmla="*/ 138 w 359"/>
                <a:gd name="T47" fmla="*/ 262 h 287"/>
                <a:gd name="T48" fmla="*/ 138 w 359"/>
                <a:gd name="T49" fmla="*/ 262 h 287"/>
                <a:gd name="T50" fmla="*/ 164 w 359"/>
                <a:gd name="T51" fmla="*/ 240 h 287"/>
                <a:gd name="T52" fmla="*/ 164 w 359"/>
                <a:gd name="T53" fmla="*/ 240 h 287"/>
                <a:gd name="T54" fmla="*/ 164 w 359"/>
                <a:gd name="T55" fmla="*/ 115 h 287"/>
                <a:gd name="T56" fmla="*/ 208 w 359"/>
                <a:gd name="T57" fmla="*/ 115 h 287"/>
                <a:gd name="T58" fmla="*/ 208 w 359"/>
                <a:gd name="T59" fmla="*/ 115 h 287"/>
                <a:gd name="T60" fmla="*/ 208 w 359"/>
                <a:gd name="T61" fmla="*/ 149 h 287"/>
                <a:gd name="T62" fmla="*/ 116 w 359"/>
                <a:gd name="T63" fmla="*/ 288 h 287"/>
                <a:gd name="T64" fmla="*/ 26 w 359"/>
                <a:gd name="T65" fmla="*/ 149 h 287"/>
                <a:gd name="T66" fmla="*/ 26 w 359"/>
                <a:gd name="T67" fmla="*/ 28 h 287"/>
                <a:gd name="T68" fmla="*/ 116 w 359"/>
                <a:gd name="T69" fmla="*/ 28 h 287"/>
                <a:gd name="T70" fmla="*/ 208 w 359"/>
                <a:gd name="T71" fmla="*/ 28 h 287"/>
                <a:gd name="T72" fmla="*/ 208 w 359"/>
                <a:gd name="T73" fmla="*/ 74 h 287"/>
                <a:gd name="T74" fmla="*/ 234 w 359"/>
                <a:gd name="T75" fmla="*/ 74 h 287"/>
                <a:gd name="T76" fmla="*/ 234 w 359"/>
                <a:gd name="T77" fmla="*/ 0 h 287"/>
                <a:gd name="T78" fmla="*/ 116 w 359"/>
                <a:gd name="T79" fmla="*/ 0 h 287"/>
                <a:gd name="T80" fmla="*/ 0 w 359"/>
                <a:gd name="T81" fmla="*/ 0 h 287"/>
                <a:gd name="T82" fmla="*/ 0 w 359"/>
                <a:gd name="T83" fmla="*/ 133 h 287"/>
                <a:gd name="T84" fmla="*/ 116 w 359"/>
                <a:gd name="T85" fmla="*/ 298 h 287"/>
                <a:gd name="T86" fmla="*/ 141 w 359"/>
                <a:gd name="T87" fmla="*/ 288 h 287"/>
                <a:gd name="T88" fmla="*/ 279 w 359"/>
                <a:gd name="T89" fmla="*/ 445 h 287"/>
                <a:gd name="T90" fmla="*/ 417 w 359"/>
                <a:gd name="T91" fmla="*/ 288 h 287"/>
                <a:gd name="T92" fmla="*/ 438 w 359"/>
                <a:gd name="T93" fmla="*/ 298 h 287"/>
                <a:gd name="T94" fmla="*/ 556 w 359"/>
                <a:gd name="T95" fmla="*/ 133 h 287"/>
                <a:gd name="T96" fmla="*/ 556 w 359"/>
                <a:gd name="T97" fmla="*/ 0 h 287"/>
                <a:gd name="T98" fmla="*/ 438 w 359"/>
                <a:gd name="T99" fmla="*/ 0 h 287"/>
                <a:gd name="T100" fmla="*/ 528 w 359"/>
                <a:gd name="T101" fmla="*/ 149 h 287"/>
                <a:gd name="T102" fmla="*/ 438 w 359"/>
                <a:gd name="T103" fmla="*/ 288 h 287"/>
                <a:gd name="T104" fmla="*/ 418 w 359"/>
                <a:gd name="T105" fmla="*/ 278 h 287"/>
                <a:gd name="T106" fmla="*/ 420 w 359"/>
                <a:gd name="T107" fmla="*/ 247 h 287"/>
                <a:gd name="T108" fmla="*/ 420 w 359"/>
                <a:gd name="T109" fmla="*/ 87 h 287"/>
                <a:gd name="T110" fmla="*/ 347 w 359"/>
                <a:gd name="T111" fmla="*/ 87 h 287"/>
                <a:gd name="T112" fmla="*/ 347 w 359"/>
                <a:gd name="T113" fmla="*/ 28 h 287"/>
                <a:gd name="T114" fmla="*/ 438 w 359"/>
                <a:gd name="T115" fmla="*/ 28 h 287"/>
                <a:gd name="T116" fmla="*/ 528 w 359"/>
                <a:gd name="T117" fmla="*/ 28 h 287"/>
                <a:gd name="T118" fmla="*/ 528 w 359"/>
                <a:gd name="T119" fmla="*/ 149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0"/>
            <p:cNvSpPr>
              <a:spLocks/>
            </p:cNvSpPr>
            <p:nvPr/>
          </p:nvSpPr>
          <p:spPr bwMode="auto">
            <a:xfrm>
              <a:off x="3456" y="939"/>
              <a:ext cx="118" cy="149"/>
            </a:xfrm>
            <a:custGeom>
              <a:avLst/>
              <a:gdLst>
                <a:gd name="T0" fmla="*/ 9 w 76"/>
                <a:gd name="T1" fmla="*/ 149 h 96"/>
                <a:gd name="T2" fmla="*/ 9 w 76"/>
                <a:gd name="T3" fmla="*/ 143 h 96"/>
                <a:gd name="T4" fmla="*/ 19 w 76"/>
                <a:gd name="T5" fmla="*/ 138 h 96"/>
                <a:gd name="T6" fmla="*/ 20 w 76"/>
                <a:gd name="T7" fmla="*/ 137 h 96"/>
                <a:gd name="T8" fmla="*/ 20 w 76"/>
                <a:gd name="T9" fmla="*/ 124 h 96"/>
                <a:gd name="T10" fmla="*/ 22 w 76"/>
                <a:gd name="T11" fmla="*/ 106 h 96"/>
                <a:gd name="T12" fmla="*/ 22 w 76"/>
                <a:gd name="T13" fmla="*/ 50 h 96"/>
                <a:gd name="T14" fmla="*/ 20 w 76"/>
                <a:gd name="T15" fmla="*/ 22 h 96"/>
                <a:gd name="T16" fmla="*/ 19 w 76"/>
                <a:gd name="T17" fmla="*/ 9 h 96"/>
                <a:gd name="T18" fmla="*/ 16 w 76"/>
                <a:gd name="T19" fmla="*/ 8 h 96"/>
                <a:gd name="T20" fmla="*/ 0 w 76"/>
                <a:gd name="T21" fmla="*/ 6 h 96"/>
                <a:gd name="T22" fmla="*/ 0 w 76"/>
                <a:gd name="T23" fmla="*/ 0 h 96"/>
                <a:gd name="T24" fmla="*/ 33 w 76"/>
                <a:gd name="T25" fmla="*/ 0 h 96"/>
                <a:gd name="T26" fmla="*/ 64 w 76"/>
                <a:gd name="T27" fmla="*/ 0 h 96"/>
                <a:gd name="T28" fmla="*/ 64 w 76"/>
                <a:gd name="T29" fmla="*/ 6 h 96"/>
                <a:gd name="T30" fmla="*/ 48 w 76"/>
                <a:gd name="T31" fmla="*/ 8 h 96"/>
                <a:gd name="T32" fmla="*/ 45 w 76"/>
                <a:gd name="T33" fmla="*/ 9 h 96"/>
                <a:gd name="T34" fmla="*/ 43 w 76"/>
                <a:gd name="T35" fmla="*/ 20 h 96"/>
                <a:gd name="T36" fmla="*/ 42 w 76"/>
                <a:gd name="T37" fmla="*/ 50 h 96"/>
                <a:gd name="T38" fmla="*/ 42 w 76"/>
                <a:gd name="T39" fmla="*/ 121 h 96"/>
                <a:gd name="T40" fmla="*/ 43 w 76"/>
                <a:gd name="T41" fmla="*/ 138 h 96"/>
                <a:gd name="T42" fmla="*/ 61 w 76"/>
                <a:gd name="T43" fmla="*/ 140 h 96"/>
                <a:gd name="T44" fmla="*/ 104 w 76"/>
                <a:gd name="T45" fmla="*/ 135 h 96"/>
                <a:gd name="T46" fmla="*/ 107 w 76"/>
                <a:gd name="T47" fmla="*/ 127 h 96"/>
                <a:gd name="T48" fmla="*/ 112 w 76"/>
                <a:gd name="T49" fmla="*/ 110 h 96"/>
                <a:gd name="T50" fmla="*/ 118 w 76"/>
                <a:gd name="T51" fmla="*/ 110 h 96"/>
                <a:gd name="T52" fmla="*/ 113 w 76"/>
                <a:gd name="T53" fmla="*/ 147 h 96"/>
                <a:gd name="T54" fmla="*/ 107 w 76"/>
                <a:gd name="T55" fmla="*/ 149 h 96"/>
                <a:gd name="T56" fmla="*/ 89 w 76"/>
                <a:gd name="T57" fmla="*/ 149 h 96"/>
                <a:gd name="T58" fmla="*/ 31 w 76"/>
                <a:gd name="T59" fmla="*/ 147 h 96"/>
                <a:gd name="T60" fmla="*/ 9 w 76"/>
                <a:gd name="T61" fmla="*/ 149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1"/>
            <p:cNvSpPr>
              <a:spLocks noEditPoints="1"/>
            </p:cNvSpPr>
            <p:nvPr/>
          </p:nvSpPr>
          <p:spPr bwMode="auto">
            <a:xfrm>
              <a:off x="3588" y="939"/>
              <a:ext cx="65" cy="149"/>
            </a:xfrm>
            <a:custGeom>
              <a:avLst/>
              <a:gdLst>
                <a:gd name="T0" fmla="*/ 65 w 42"/>
                <a:gd name="T1" fmla="*/ 141 h 96"/>
                <a:gd name="T2" fmla="*/ 65 w 42"/>
                <a:gd name="T3" fmla="*/ 149 h 96"/>
                <a:gd name="T4" fmla="*/ 34 w 42"/>
                <a:gd name="T5" fmla="*/ 147 h 96"/>
                <a:gd name="T6" fmla="*/ 0 w 42"/>
                <a:gd name="T7" fmla="*/ 149 h 96"/>
                <a:gd name="T8" fmla="*/ 0 w 42"/>
                <a:gd name="T9" fmla="*/ 141 h 96"/>
                <a:gd name="T10" fmla="*/ 15 w 42"/>
                <a:gd name="T11" fmla="*/ 141 h 96"/>
                <a:gd name="T12" fmla="*/ 20 w 42"/>
                <a:gd name="T13" fmla="*/ 138 h 96"/>
                <a:gd name="T14" fmla="*/ 22 w 42"/>
                <a:gd name="T15" fmla="*/ 129 h 96"/>
                <a:gd name="T16" fmla="*/ 22 w 42"/>
                <a:gd name="T17" fmla="*/ 98 h 96"/>
                <a:gd name="T18" fmla="*/ 22 w 42"/>
                <a:gd name="T19" fmla="*/ 50 h 96"/>
                <a:gd name="T20" fmla="*/ 22 w 42"/>
                <a:gd name="T21" fmla="*/ 22 h 96"/>
                <a:gd name="T22" fmla="*/ 20 w 42"/>
                <a:gd name="T23" fmla="*/ 9 h 96"/>
                <a:gd name="T24" fmla="*/ 15 w 42"/>
                <a:gd name="T25" fmla="*/ 8 h 96"/>
                <a:gd name="T26" fmla="*/ 0 w 42"/>
                <a:gd name="T27" fmla="*/ 6 h 96"/>
                <a:gd name="T28" fmla="*/ 0 w 42"/>
                <a:gd name="T29" fmla="*/ 0 h 96"/>
                <a:gd name="T30" fmla="*/ 33 w 42"/>
                <a:gd name="T31" fmla="*/ 0 h 96"/>
                <a:gd name="T32" fmla="*/ 65 w 42"/>
                <a:gd name="T33" fmla="*/ 0 h 96"/>
                <a:gd name="T34" fmla="*/ 65 w 42"/>
                <a:gd name="T35" fmla="*/ 6 h 96"/>
                <a:gd name="T36" fmla="*/ 50 w 42"/>
                <a:gd name="T37" fmla="*/ 8 h 96"/>
                <a:gd name="T38" fmla="*/ 45 w 42"/>
                <a:gd name="T39" fmla="*/ 9 h 96"/>
                <a:gd name="T40" fmla="*/ 43 w 42"/>
                <a:gd name="T41" fmla="*/ 20 h 96"/>
                <a:gd name="T42" fmla="*/ 43 w 42"/>
                <a:gd name="T43" fmla="*/ 50 h 96"/>
                <a:gd name="T44" fmla="*/ 43 w 42"/>
                <a:gd name="T45" fmla="*/ 98 h 96"/>
                <a:gd name="T46" fmla="*/ 43 w 42"/>
                <a:gd name="T47" fmla="*/ 126 h 96"/>
                <a:gd name="T48" fmla="*/ 45 w 42"/>
                <a:gd name="T49" fmla="*/ 138 h 96"/>
                <a:gd name="T50" fmla="*/ 50 w 42"/>
                <a:gd name="T51" fmla="*/ 141 h 96"/>
                <a:gd name="T52" fmla="*/ 65 w 42"/>
                <a:gd name="T53" fmla="*/ 141 h 96"/>
                <a:gd name="T54" fmla="*/ 43 w 42"/>
                <a:gd name="T55" fmla="*/ 20 h 96"/>
                <a:gd name="T56" fmla="*/ 43 w 42"/>
                <a:gd name="T57" fmla="*/ 50 h 96"/>
                <a:gd name="T58" fmla="*/ 43 w 42"/>
                <a:gd name="T59" fmla="*/ 98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2"/>
            <p:cNvSpPr>
              <a:spLocks/>
            </p:cNvSpPr>
            <p:nvPr/>
          </p:nvSpPr>
          <p:spPr bwMode="auto">
            <a:xfrm>
              <a:off x="3677" y="939"/>
              <a:ext cx="172" cy="152"/>
            </a:xfrm>
            <a:custGeom>
              <a:avLst/>
              <a:gdLst>
                <a:gd name="T0" fmla="*/ 0 w 111"/>
                <a:gd name="T1" fmla="*/ 149 h 98"/>
                <a:gd name="T2" fmla="*/ 0 w 111"/>
                <a:gd name="T3" fmla="*/ 141 h 98"/>
                <a:gd name="T4" fmla="*/ 15 w 111"/>
                <a:gd name="T5" fmla="*/ 140 h 98"/>
                <a:gd name="T6" fmla="*/ 17 w 111"/>
                <a:gd name="T7" fmla="*/ 138 h 98"/>
                <a:gd name="T8" fmla="*/ 19 w 111"/>
                <a:gd name="T9" fmla="*/ 127 h 98"/>
                <a:gd name="T10" fmla="*/ 20 w 111"/>
                <a:gd name="T11" fmla="*/ 104 h 98"/>
                <a:gd name="T12" fmla="*/ 20 w 111"/>
                <a:gd name="T13" fmla="*/ 19 h 98"/>
                <a:gd name="T14" fmla="*/ 20 w 111"/>
                <a:gd name="T15" fmla="*/ 14 h 98"/>
                <a:gd name="T16" fmla="*/ 15 w 111"/>
                <a:gd name="T17" fmla="*/ 9 h 98"/>
                <a:gd name="T18" fmla="*/ 11 w 111"/>
                <a:gd name="T19" fmla="*/ 6 h 98"/>
                <a:gd name="T20" fmla="*/ 0 w 111"/>
                <a:gd name="T21" fmla="*/ 6 h 98"/>
                <a:gd name="T22" fmla="*/ 0 w 111"/>
                <a:gd name="T23" fmla="*/ 0 h 98"/>
                <a:gd name="T24" fmla="*/ 23 w 111"/>
                <a:gd name="T25" fmla="*/ 0 h 98"/>
                <a:gd name="T26" fmla="*/ 40 w 111"/>
                <a:gd name="T27" fmla="*/ 0 h 98"/>
                <a:gd name="T28" fmla="*/ 53 w 111"/>
                <a:gd name="T29" fmla="*/ 17 h 98"/>
                <a:gd name="T30" fmla="*/ 76 w 111"/>
                <a:gd name="T31" fmla="*/ 43 h 98"/>
                <a:gd name="T32" fmla="*/ 108 w 111"/>
                <a:gd name="T33" fmla="*/ 81 h 98"/>
                <a:gd name="T34" fmla="*/ 133 w 111"/>
                <a:gd name="T35" fmla="*/ 110 h 98"/>
                <a:gd name="T36" fmla="*/ 143 w 111"/>
                <a:gd name="T37" fmla="*/ 121 h 98"/>
                <a:gd name="T38" fmla="*/ 143 w 111"/>
                <a:gd name="T39" fmla="*/ 45 h 98"/>
                <a:gd name="T40" fmla="*/ 143 w 111"/>
                <a:gd name="T41" fmla="*/ 20 h 98"/>
                <a:gd name="T42" fmla="*/ 141 w 111"/>
                <a:gd name="T43" fmla="*/ 9 h 98"/>
                <a:gd name="T44" fmla="*/ 139 w 111"/>
                <a:gd name="T45" fmla="*/ 8 h 98"/>
                <a:gd name="T46" fmla="*/ 124 w 111"/>
                <a:gd name="T47" fmla="*/ 6 h 98"/>
                <a:gd name="T48" fmla="*/ 124 w 111"/>
                <a:gd name="T49" fmla="*/ 0 h 98"/>
                <a:gd name="T50" fmla="*/ 150 w 111"/>
                <a:gd name="T51" fmla="*/ 0 h 98"/>
                <a:gd name="T52" fmla="*/ 172 w 111"/>
                <a:gd name="T53" fmla="*/ 0 h 98"/>
                <a:gd name="T54" fmla="*/ 172 w 111"/>
                <a:gd name="T55" fmla="*/ 6 h 98"/>
                <a:gd name="T56" fmla="*/ 158 w 111"/>
                <a:gd name="T57" fmla="*/ 8 h 98"/>
                <a:gd name="T58" fmla="*/ 155 w 111"/>
                <a:gd name="T59" fmla="*/ 9 h 98"/>
                <a:gd name="T60" fmla="*/ 153 w 111"/>
                <a:gd name="T61" fmla="*/ 20 h 98"/>
                <a:gd name="T62" fmla="*/ 153 w 111"/>
                <a:gd name="T63" fmla="*/ 45 h 98"/>
                <a:gd name="T64" fmla="*/ 153 w 111"/>
                <a:gd name="T65" fmla="*/ 95 h 98"/>
                <a:gd name="T66" fmla="*/ 153 w 111"/>
                <a:gd name="T67" fmla="*/ 152 h 98"/>
                <a:gd name="T68" fmla="*/ 143 w 111"/>
                <a:gd name="T69" fmla="*/ 152 h 98"/>
                <a:gd name="T70" fmla="*/ 141 w 111"/>
                <a:gd name="T71" fmla="*/ 149 h 98"/>
                <a:gd name="T72" fmla="*/ 138 w 111"/>
                <a:gd name="T73" fmla="*/ 147 h 98"/>
                <a:gd name="T74" fmla="*/ 135 w 111"/>
                <a:gd name="T75" fmla="*/ 144 h 98"/>
                <a:gd name="T76" fmla="*/ 121 w 111"/>
                <a:gd name="T77" fmla="*/ 129 h 98"/>
                <a:gd name="T78" fmla="*/ 107 w 111"/>
                <a:gd name="T79" fmla="*/ 112 h 98"/>
                <a:gd name="T80" fmla="*/ 29 w 111"/>
                <a:gd name="T81" fmla="*/ 22 h 98"/>
                <a:gd name="T82" fmla="*/ 29 w 111"/>
                <a:gd name="T83" fmla="*/ 102 h 98"/>
                <a:gd name="T84" fmla="*/ 31 w 111"/>
                <a:gd name="T85" fmla="*/ 127 h 98"/>
                <a:gd name="T86" fmla="*/ 31 w 111"/>
                <a:gd name="T87" fmla="*/ 138 h 98"/>
                <a:gd name="T88" fmla="*/ 34 w 111"/>
                <a:gd name="T89" fmla="*/ 140 h 98"/>
                <a:gd name="T90" fmla="*/ 50 w 111"/>
                <a:gd name="T91" fmla="*/ 141 h 98"/>
                <a:gd name="T92" fmla="*/ 50 w 111"/>
                <a:gd name="T93" fmla="*/ 149 h 98"/>
                <a:gd name="T94" fmla="*/ 28 w 111"/>
                <a:gd name="T95" fmla="*/ 147 h 98"/>
                <a:gd name="T96" fmla="*/ 0 w 111"/>
                <a:gd name="T97" fmla="*/ 14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3"/>
            <p:cNvSpPr>
              <a:spLocks/>
            </p:cNvSpPr>
            <p:nvPr/>
          </p:nvSpPr>
          <p:spPr bwMode="auto">
            <a:xfrm>
              <a:off x="3869" y="939"/>
              <a:ext cx="64" cy="149"/>
            </a:xfrm>
            <a:custGeom>
              <a:avLst/>
              <a:gdLst>
                <a:gd name="T0" fmla="*/ 64 w 41"/>
                <a:gd name="T1" fmla="*/ 141 h 96"/>
                <a:gd name="T2" fmla="*/ 64 w 41"/>
                <a:gd name="T3" fmla="*/ 149 h 96"/>
                <a:gd name="T4" fmla="*/ 33 w 41"/>
                <a:gd name="T5" fmla="*/ 147 h 96"/>
                <a:gd name="T6" fmla="*/ 0 w 41"/>
                <a:gd name="T7" fmla="*/ 149 h 96"/>
                <a:gd name="T8" fmla="*/ 0 w 41"/>
                <a:gd name="T9" fmla="*/ 141 h 96"/>
                <a:gd name="T10" fmla="*/ 16 w 41"/>
                <a:gd name="T11" fmla="*/ 141 h 96"/>
                <a:gd name="T12" fmla="*/ 19 w 41"/>
                <a:gd name="T13" fmla="*/ 138 h 96"/>
                <a:gd name="T14" fmla="*/ 20 w 41"/>
                <a:gd name="T15" fmla="*/ 129 h 96"/>
                <a:gd name="T16" fmla="*/ 22 w 41"/>
                <a:gd name="T17" fmla="*/ 98 h 96"/>
                <a:gd name="T18" fmla="*/ 22 w 41"/>
                <a:gd name="T19" fmla="*/ 50 h 96"/>
                <a:gd name="T20" fmla="*/ 20 w 41"/>
                <a:gd name="T21" fmla="*/ 22 h 96"/>
                <a:gd name="T22" fmla="*/ 19 w 41"/>
                <a:gd name="T23" fmla="*/ 9 h 96"/>
                <a:gd name="T24" fmla="*/ 16 w 41"/>
                <a:gd name="T25" fmla="*/ 8 h 96"/>
                <a:gd name="T26" fmla="*/ 0 w 41"/>
                <a:gd name="T27" fmla="*/ 6 h 96"/>
                <a:gd name="T28" fmla="*/ 0 w 41"/>
                <a:gd name="T29" fmla="*/ 0 h 96"/>
                <a:gd name="T30" fmla="*/ 31 w 41"/>
                <a:gd name="T31" fmla="*/ 0 h 96"/>
                <a:gd name="T32" fmla="*/ 64 w 41"/>
                <a:gd name="T33" fmla="*/ 0 h 96"/>
                <a:gd name="T34" fmla="*/ 64 w 41"/>
                <a:gd name="T35" fmla="*/ 6 h 96"/>
                <a:gd name="T36" fmla="*/ 48 w 41"/>
                <a:gd name="T37" fmla="*/ 8 h 96"/>
                <a:gd name="T38" fmla="*/ 44 w 41"/>
                <a:gd name="T39" fmla="*/ 9 h 96"/>
                <a:gd name="T40" fmla="*/ 42 w 41"/>
                <a:gd name="T41" fmla="*/ 20 h 96"/>
                <a:gd name="T42" fmla="*/ 42 w 41"/>
                <a:gd name="T43" fmla="*/ 50 h 96"/>
                <a:gd name="T44" fmla="*/ 42 w 41"/>
                <a:gd name="T45" fmla="*/ 98 h 96"/>
                <a:gd name="T46" fmla="*/ 42 w 41"/>
                <a:gd name="T47" fmla="*/ 126 h 96"/>
                <a:gd name="T48" fmla="*/ 44 w 41"/>
                <a:gd name="T49" fmla="*/ 138 h 96"/>
                <a:gd name="T50" fmla="*/ 48 w 41"/>
                <a:gd name="T51" fmla="*/ 141 h 96"/>
                <a:gd name="T52" fmla="*/ 64 w 41"/>
                <a:gd name="T53" fmla="*/ 141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4"/>
            <p:cNvSpPr>
              <a:spLocks/>
            </p:cNvSpPr>
            <p:nvPr/>
          </p:nvSpPr>
          <p:spPr bwMode="auto">
            <a:xfrm>
              <a:off x="394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2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5"/>
            <p:cNvSpPr>
              <a:spLocks/>
            </p:cNvSpPr>
            <p:nvPr/>
          </p:nvSpPr>
          <p:spPr bwMode="auto">
            <a:xfrm>
              <a:off x="329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4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6"/>
            <p:cNvSpPr>
              <a:spLocks/>
            </p:cNvSpPr>
            <p:nvPr/>
          </p:nvSpPr>
          <p:spPr bwMode="auto">
            <a:xfrm>
              <a:off x="3357" y="740"/>
              <a:ext cx="201" cy="151"/>
            </a:xfrm>
            <a:custGeom>
              <a:avLst/>
              <a:gdLst>
                <a:gd name="T0" fmla="*/ 0 w 130"/>
                <a:gd name="T1" fmla="*/ 6 h 97"/>
                <a:gd name="T2" fmla="*/ 0 w 130"/>
                <a:gd name="T3" fmla="*/ 0 h 97"/>
                <a:gd name="T4" fmla="*/ 22 w 130"/>
                <a:gd name="T5" fmla="*/ 0 h 97"/>
                <a:gd name="T6" fmla="*/ 42 w 130"/>
                <a:gd name="T7" fmla="*/ 0 h 97"/>
                <a:gd name="T8" fmla="*/ 59 w 130"/>
                <a:gd name="T9" fmla="*/ 37 h 97"/>
                <a:gd name="T10" fmla="*/ 101 w 130"/>
                <a:gd name="T11" fmla="*/ 118 h 97"/>
                <a:gd name="T12" fmla="*/ 138 w 130"/>
                <a:gd name="T13" fmla="*/ 44 h 97"/>
                <a:gd name="T14" fmla="*/ 158 w 130"/>
                <a:gd name="T15" fmla="*/ 0 h 97"/>
                <a:gd name="T16" fmla="*/ 178 w 130"/>
                <a:gd name="T17" fmla="*/ 0 h 97"/>
                <a:gd name="T18" fmla="*/ 201 w 130"/>
                <a:gd name="T19" fmla="*/ 0 h 97"/>
                <a:gd name="T20" fmla="*/ 201 w 130"/>
                <a:gd name="T21" fmla="*/ 6 h 97"/>
                <a:gd name="T22" fmla="*/ 186 w 130"/>
                <a:gd name="T23" fmla="*/ 8 h 97"/>
                <a:gd name="T24" fmla="*/ 182 w 130"/>
                <a:gd name="T25" fmla="*/ 11 h 97"/>
                <a:gd name="T26" fmla="*/ 181 w 130"/>
                <a:gd name="T27" fmla="*/ 20 h 97"/>
                <a:gd name="T28" fmla="*/ 179 w 130"/>
                <a:gd name="T29" fmla="*/ 50 h 97"/>
                <a:gd name="T30" fmla="*/ 179 w 130"/>
                <a:gd name="T31" fmla="*/ 98 h 97"/>
                <a:gd name="T32" fmla="*/ 181 w 130"/>
                <a:gd name="T33" fmla="*/ 126 h 97"/>
                <a:gd name="T34" fmla="*/ 182 w 130"/>
                <a:gd name="T35" fmla="*/ 139 h 97"/>
                <a:gd name="T36" fmla="*/ 186 w 130"/>
                <a:gd name="T37" fmla="*/ 140 h 97"/>
                <a:gd name="T38" fmla="*/ 201 w 130"/>
                <a:gd name="T39" fmla="*/ 142 h 97"/>
                <a:gd name="T40" fmla="*/ 201 w 130"/>
                <a:gd name="T41" fmla="*/ 148 h 97"/>
                <a:gd name="T42" fmla="*/ 170 w 130"/>
                <a:gd name="T43" fmla="*/ 148 h 97"/>
                <a:gd name="T44" fmla="*/ 138 w 130"/>
                <a:gd name="T45" fmla="*/ 148 h 97"/>
                <a:gd name="T46" fmla="*/ 138 w 130"/>
                <a:gd name="T47" fmla="*/ 142 h 97"/>
                <a:gd name="T48" fmla="*/ 155 w 130"/>
                <a:gd name="T49" fmla="*/ 140 h 97"/>
                <a:gd name="T50" fmla="*/ 158 w 130"/>
                <a:gd name="T51" fmla="*/ 139 h 97"/>
                <a:gd name="T52" fmla="*/ 159 w 130"/>
                <a:gd name="T53" fmla="*/ 128 h 97"/>
                <a:gd name="T54" fmla="*/ 159 w 130"/>
                <a:gd name="T55" fmla="*/ 98 h 97"/>
                <a:gd name="T56" fmla="*/ 159 w 130"/>
                <a:gd name="T57" fmla="*/ 22 h 97"/>
                <a:gd name="T58" fmla="*/ 122 w 130"/>
                <a:gd name="T59" fmla="*/ 97 h 97"/>
                <a:gd name="T60" fmla="*/ 108 w 130"/>
                <a:gd name="T61" fmla="*/ 126 h 97"/>
                <a:gd name="T62" fmla="*/ 97 w 130"/>
                <a:gd name="T63" fmla="*/ 151 h 97"/>
                <a:gd name="T64" fmla="*/ 93 w 130"/>
                <a:gd name="T65" fmla="*/ 151 h 97"/>
                <a:gd name="T66" fmla="*/ 91 w 130"/>
                <a:gd name="T67" fmla="*/ 145 h 97"/>
                <a:gd name="T68" fmla="*/ 83 w 130"/>
                <a:gd name="T69" fmla="*/ 129 h 97"/>
                <a:gd name="T70" fmla="*/ 31 w 130"/>
                <a:gd name="T71" fmla="*/ 25 h 97"/>
                <a:gd name="T72" fmla="*/ 31 w 130"/>
                <a:gd name="T73" fmla="*/ 98 h 97"/>
                <a:gd name="T74" fmla="*/ 31 w 130"/>
                <a:gd name="T75" fmla="*/ 126 h 97"/>
                <a:gd name="T76" fmla="*/ 34 w 130"/>
                <a:gd name="T77" fmla="*/ 139 h 97"/>
                <a:gd name="T78" fmla="*/ 37 w 130"/>
                <a:gd name="T79" fmla="*/ 140 h 97"/>
                <a:gd name="T80" fmla="*/ 53 w 130"/>
                <a:gd name="T81" fmla="*/ 142 h 97"/>
                <a:gd name="T82" fmla="*/ 53 w 130"/>
                <a:gd name="T83" fmla="*/ 148 h 97"/>
                <a:gd name="T84" fmla="*/ 26 w 130"/>
                <a:gd name="T85" fmla="*/ 148 h 97"/>
                <a:gd name="T86" fmla="*/ 0 w 130"/>
                <a:gd name="T87" fmla="*/ 148 h 97"/>
                <a:gd name="T88" fmla="*/ 0 w 130"/>
                <a:gd name="T89" fmla="*/ 142 h 97"/>
                <a:gd name="T90" fmla="*/ 15 w 130"/>
                <a:gd name="T91" fmla="*/ 140 h 97"/>
                <a:gd name="T92" fmla="*/ 19 w 130"/>
                <a:gd name="T93" fmla="*/ 139 h 97"/>
                <a:gd name="T94" fmla="*/ 20 w 130"/>
                <a:gd name="T95" fmla="*/ 128 h 97"/>
                <a:gd name="T96" fmla="*/ 22 w 130"/>
                <a:gd name="T97" fmla="*/ 98 h 97"/>
                <a:gd name="T98" fmla="*/ 22 w 130"/>
                <a:gd name="T99" fmla="*/ 50 h 97"/>
                <a:gd name="T100" fmla="*/ 20 w 130"/>
                <a:gd name="T101" fmla="*/ 22 h 97"/>
                <a:gd name="T102" fmla="*/ 19 w 130"/>
                <a:gd name="T103" fmla="*/ 11 h 97"/>
                <a:gd name="T104" fmla="*/ 15 w 130"/>
                <a:gd name="T105" fmla="*/ 8 h 97"/>
                <a:gd name="T106" fmla="*/ 0 w 130"/>
                <a:gd name="T107" fmla="*/ 6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6" name="Freeform 27"/>
            <p:cNvSpPr>
              <a:spLocks noEditPoints="1"/>
            </p:cNvSpPr>
            <p:nvPr/>
          </p:nvSpPr>
          <p:spPr bwMode="auto">
            <a:xfrm>
              <a:off x="3566" y="738"/>
              <a:ext cx="166" cy="149"/>
            </a:xfrm>
            <a:custGeom>
              <a:avLst/>
              <a:gdLst>
                <a:gd name="T0" fmla="*/ 23 w 107"/>
                <a:gd name="T1" fmla="*/ 149 h 96"/>
                <a:gd name="T2" fmla="*/ 51 w 107"/>
                <a:gd name="T3" fmla="*/ 149 h 96"/>
                <a:gd name="T4" fmla="*/ 51 w 107"/>
                <a:gd name="T5" fmla="*/ 143 h 96"/>
                <a:gd name="T6" fmla="*/ 37 w 107"/>
                <a:gd name="T7" fmla="*/ 143 h 96"/>
                <a:gd name="T8" fmla="*/ 33 w 107"/>
                <a:gd name="T9" fmla="*/ 140 h 96"/>
                <a:gd name="T10" fmla="*/ 33 w 107"/>
                <a:gd name="T11" fmla="*/ 138 h 96"/>
                <a:gd name="T12" fmla="*/ 36 w 107"/>
                <a:gd name="T13" fmla="*/ 127 h 96"/>
                <a:gd name="T14" fmla="*/ 47 w 107"/>
                <a:gd name="T15" fmla="*/ 101 h 96"/>
                <a:gd name="T16" fmla="*/ 110 w 107"/>
                <a:gd name="T17" fmla="*/ 101 h 96"/>
                <a:gd name="T18" fmla="*/ 124 w 107"/>
                <a:gd name="T19" fmla="*/ 132 h 96"/>
                <a:gd name="T20" fmla="*/ 126 w 107"/>
                <a:gd name="T21" fmla="*/ 138 h 96"/>
                <a:gd name="T22" fmla="*/ 124 w 107"/>
                <a:gd name="T23" fmla="*/ 141 h 96"/>
                <a:gd name="T24" fmla="*/ 121 w 107"/>
                <a:gd name="T25" fmla="*/ 143 h 96"/>
                <a:gd name="T26" fmla="*/ 105 w 107"/>
                <a:gd name="T27" fmla="*/ 143 h 96"/>
                <a:gd name="T28" fmla="*/ 105 w 107"/>
                <a:gd name="T29" fmla="*/ 149 h 96"/>
                <a:gd name="T30" fmla="*/ 141 w 107"/>
                <a:gd name="T31" fmla="*/ 149 h 96"/>
                <a:gd name="T32" fmla="*/ 166 w 107"/>
                <a:gd name="T33" fmla="*/ 149 h 96"/>
                <a:gd name="T34" fmla="*/ 166 w 107"/>
                <a:gd name="T35" fmla="*/ 143 h 96"/>
                <a:gd name="T36" fmla="*/ 154 w 107"/>
                <a:gd name="T37" fmla="*/ 141 h 96"/>
                <a:gd name="T38" fmla="*/ 149 w 107"/>
                <a:gd name="T39" fmla="*/ 137 h 96"/>
                <a:gd name="T40" fmla="*/ 135 w 107"/>
                <a:gd name="T41" fmla="*/ 106 h 96"/>
                <a:gd name="T42" fmla="*/ 87 w 107"/>
                <a:gd name="T43" fmla="*/ 0 h 96"/>
                <a:gd name="T44" fmla="*/ 81 w 107"/>
                <a:gd name="T45" fmla="*/ 0 h 96"/>
                <a:gd name="T46" fmla="*/ 62 w 107"/>
                <a:gd name="T47" fmla="*/ 43 h 96"/>
                <a:gd name="T48" fmla="*/ 34 w 107"/>
                <a:gd name="T49" fmla="*/ 102 h 96"/>
                <a:gd name="T50" fmla="*/ 20 w 107"/>
                <a:gd name="T51" fmla="*/ 132 h 96"/>
                <a:gd name="T52" fmla="*/ 14 w 107"/>
                <a:gd name="T53" fmla="*/ 140 h 96"/>
                <a:gd name="T54" fmla="*/ 11 w 107"/>
                <a:gd name="T55" fmla="*/ 143 h 96"/>
                <a:gd name="T56" fmla="*/ 0 w 107"/>
                <a:gd name="T57" fmla="*/ 143 h 96"/>
                <a:gd name="T58" fmla="*/ 0 w 107"/>
                <a:gd name="T59" fmla="*/ 149 h 96"/>
                <a:gd name="T60" fmla="*/ 23 w 107"/>
                <a:gd name="T61" fmla="*/ 149 h 96"/>
                <a:gd name="T62" fmla="*/ 79 w 107"/>
                <a:gd name="T63" fmla="*/ 28 h 96"/>
                <a:gd name="T64" fmla="*/ 105 w 107"/>
                <a:gd name="T65" fmla="*/ 92 h 96"/>
                <a:gd name="T66" fmla="*/ 51 w 107"/>
                <a:gd name="T67" fmla="*/ 92 h 96"/>
                <a:gd name="T68" fmla="*/ 79 w 107"/>
                <a:gd name="T69" fmla="*/ 28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7" name="Freeform 28"/>
            <p:cNvSpPr>
              <a:spLocks/>
            </p:cNvSpPr>
            <p:nvPr/>
          </p:nvSpPr>
          <p:spPr bwMode="auto">
            <a:xfrm>
              <a:off x="3703" y="740"/>
              <a:ext cx="163" cy="147"/>
            </a:xfrm>
            <a:custGeom>
              <a:avLst/>
              <a:gdLst>
                <a:gd name="T0" fmla="*/ 120 w 105"/>
                <a:gd name="T1" fmla="*/ 22 h 95"/>
                <a:gd name="T2" fmla="*/ 127 w 105"/>
                <a:gd name="T3" fmla="*/ 11 h 95"/>
                <a:gd name="T4" fmla="*/ 124 w 105"/>
                <a:gd name="T5" fmla="*/ 8 h 95"/>
                <a:gd name="T6" fmla="*/ 109 w 105"/>
                <a:gd name="T7" fmla="*/ 6 h 95"/>
                <a:gd name="T8" fmla="*/ 109 w 105"/>
                <a:gd name="T9" fmla="*/ 0 h 95"/>
                <a:gd name="T10" fmla="*/ 138 w 105"/>
                <a:gd name="T11" fmla="*/ 0 h 95"/>
                <a:gd name="T12" fmla="*/ 163 w 105"/>
                <a:gd name="T13" fmla="*/ 0 h 95"/>
                <a:gd name="T14" fmla="*/ 163 w 105"/>
                <a:gd name="T15" fmla="*/ 6 h 95"/>
                <a:gd name="T16" fmla="*/ 149 w 105"/>
                <a:gd name="T17" fmla="*/ 8 h 95"/>
                <a:gd name="T18" fmla="*/ 143 w 105"/>
                <a:gd name="T19" fmla="*/ 11 h 95"/>
                <a:gd name="T20" fmla="*/ 135 w 105"/>
                <a:gd name="T21" fmla="*/ 20 h 95"/>
                <a:gd name="T22" fmla="*/ 102 w 105"/>
                <a:gd name="T23" fmla="*/ 67 h 95"/>
                <a:gd name="T24" fmla="*/ 92 w 105"/>
                <a:gd name="T25" fmla="*/ 84 h 95"/>
                <a:gd name="T26" fmla="*/ 92 w 105"/>
                <a:gd name="T27" fmla="*/ 90 h 95"/>
                <a:gd name="T28" fmla="*/ 92 w 105"/>
                <a:gd name="T29" fmla="*/ 97 h 95"/>
                <a:gd name="T30" fmla="*/ 92 w 105"/>
                <a:gd name="T31" fmla="*/ 125 h 95"/>
                <a:gd name="T32" fmla="*/ 93 w 105"/>
                <a:gd name="T33" fmla="*/ 138 h 95"/>
                <a:gd name="T34" fmla="*/ 98 w 105"/>
                <a:gd name="T35" fmla="*/ 139 h 95"/>
                <a:gd name="T36" fmla="*/ 113 w 105"/>
                <a:gd name="T37" fmla="*/ 141 h 95"/>
                <a:gd name="T38" fmla="*/ 113 w 105"/>
                <a:gd name="T39" fmla="*/ 147 h 95"/>
                <a:gd name="T40" fmla="*/ 82 w 105"/>
                <a:gd name="T41" fmla="*/ 147 h 95"/>
                <a:gd name="T42" fmla="*/ 50 w 105"/>
                <a:gd name="T43" fmla="*/ 147 h 95"/>
                <a:gd name="T44" fmla="*/ 50 w 105"/>
                <a:gd name="T45" fmla="*/ 141 h 95"/>
                <a:gd name="T46" fmla="*/ 65 w 105"/>
                <a:gd name="T47" fmla="*/ 139 h 95"/>
                <a:gd name="T48" fmla="*/ 68 w 105"/>
                <a:gd name="T49" fmla="*/ 138 h 95"/>
                <a:gd name="T50" fmla="*/ 70 w 105"/>
                <a:gd name="T51" fmla="*/ 127 h 95"/>
                <a:gd name="T52" fmla="*/ 71 w 105"/>
                <a:gd name="T53" fmla="*/ 97 h 95"/>
                <a:gd name="T54" fmla="*/ 71 w 105"/>
                <a:gd name="T55" fmla="*/ 87 h 95"/>
                <a:gd name="T56" fmla="*/ 67 w 105"/>
                <a:gd name="T57" fmla="*/ 77 h 95"/>
                <a:gd name="T58" fmla="*/ 54 w 105"/>
                <a:gd name="T59" fmla="*/ 60 h 95"/>
                <a:gd name="T60" fmla="*/ 26 w 105"/>
                <a:gd name="T61" fmla="*/ 20 h 95"/>
                <a:gd name="T62" fmla="*/ 20 w 105"/>
                <a:gd name="T63" fmla="*/ 11 h 95"/>
                <a:gd name="T64" fmla="*/ 14 w 105"/>
                <a:gd name="T65" fmla="*/ 8 h 95"/>
                <a:gd name="T66" fmla="*/ 0 w 105"/>
                <a:gd name="T67" fmla="*/ 6 h 95"/>
                <a:gd name="T68" fmla="*/ 0 w 105"/>
                <a:gd name="T69" fmla="*/ 0 h 95"/>
                <a:gd name="T70" fmla="*/ 26 w 105"/>
                <a:gd name="T71" fmla="*/ 0 h 95"/>
                <a:gd name="T72" fmla="*/ 67 w 105"/>
                <a:gd name="T73" fmla="*/ 0 h 95"/>
                <a:gd name="T74" fmla="*/ 67 w 105"/>
                <a:gd name="T75" fmla="*/ 6 h 95"/>
                <a:gd name="T76" fmla="*/ 50 w 105"/>
                <a:gd name="T77" fmla="*/ 8 h 95"/>
                <a:gd name="T78" fmla="*/ 47 w 105"/>
                <a:gd name="T79" fmla="*/ 11 h 95"/>
                <a:gd name="T80" fmla="*/ 53 w 105"/>
                <a:gd name="T81" fmla="*/ 22 h 95"/>
                <a:gd name="T82" fmla="*/ 85 w 105"/>
                <a:gd name="T83" fmla="*/ 74 h 95"/>
                <a:gd name="T84" fmla="*/ 120 w 105"/>
                <a:gd name="T85" fmla="*/ 22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8" name="Freeform 29"/>
            <p:cNvSpPr>
              <a:spLocks noEditPoints="1"/>
            </p:cNvSpPr>
            <p:nvPr/>
          </p:nvSpPr>
          <p:spPr bwMode="auto">
            <a:xfrm>
              <a:off x="3860" y="737"/>
              <a:ext cx="164" cy="154"/>
            </a:xfrm>
            <a:custGeom>
              <a:avLst/>
              <a:gdLst>
                <a:gd name="T0" fmla="*/ 29 w 106"/>
                <a:gd name="T1" fmla="*/ 37 h 99"/>
                <a:gd name="T2" fmla="*/ 48 w 106"/>
                <a:gd name="T3" fmla="*/ 16 h 99"/>
                <a:gd name="T4" fmla="*/ 79 w 106"/>
                <a:gd name="T5" fmla="*/ 8 h 99"/>
                <a:gd name="T6" fmla="*/ 102 w 106"/>
                <a:gd name="T7" fmla="*/ 12 h 99"/>
                <a:gd name="T8" fmla="*/ 118 w 106"/>
                <a:gd name="T9" fmla="*/ 20 h 99"/>
                <a:gd name="T10" fmla="*/ 130 w 106"/>
                <a:gd name="T11" fmla="*/ 33 h 99"/>
                <a:gd name="T12" fmla="*/ 136 w 106"/>
                <a:gd name="T13" fmla="*/ 48 h 99"/>
                <a:gd name="T14" fmla="*/ 141 w 106"/>
                <a:gd name="T15" fmla="*/ 79 h 99"/>
                <a:gd name="T16" fmla="*/ 135 w 106"/>
                <a:gd name="T17" fmla="*/ 114 h 99"/>
                <a:gd name="T18" fmla="*/ 116 w 106"/>
                <a:gd name="T19" fmla="*/ 137 h 99"/>
                <a:gd name="T20" fmla="*/ 85 w 106"/>
                <a:gd name="T21" fmla="*/ 145 h 99"/>
                <a:gd name="T22" fmla="*/ 62 w 106"/>
                <a:gd name="T23" fmla="*/ 142 h 99"/>
                <a:gd name="T24" fmla="*/ 43 w 106"/>
                <a:gd name="T25" fmla="*/ 128 h 99"/>
                <a:gd name="T26" fmla="*/ 29 w 106"/>
                <a:gd name="T27" fmla="*/ 107 h 99"/>
                <a:gd name="T28" fmla="*/ 25 w 106"/>
                <a:gd name="T29" fmla="*/ 89 h 99"/>
                <a:gd name="T30" fmla="*/ 22 w 106"/>
                <a:gd name="T31" fmla="*/ 70 h 99"/>
                <a:gd name="T32" fmla="*/ 29 w 106"/>
                <a:gd name="T33" fmla="*/ 37 h 99"/>
                <a:gd name="T34" fmla="*/ 5 w 106"/>
                <a:gd name="T35" fmla="*/ 107 h 99"/>
                <a:gd name="T36" fmla="*/ 20 w 106"/>
                <a:gd name="T37" fmla="*/ 134 h 99"/>
                <a:gd name="T38" fmla="*/ 45 w 106"/>
                <a:gd name="T39" fmla="*/ 149 h 99"/>
                <a:gd name="T40" fmla="*/ 77 w 106"/>
                <a:gd name="T41" fmla="*/ 154 h 99"/>
                <a:gd name="T42" fmla="*/ 139 w 106"/>
                <a:gd name="T43" fmla="*/ 131 h 99"/>
                <a:gd name="T44" fmla="*/ 164 w 106"/>
                <a:gd name="T45" fmla="*/ 72 h 99"/>
                <a:gd name="T46" fmla="*/ 162 w 106"/>
                <a:gd name="T47" fmla="*/ 51 h 99"/>
                <a:gd name="T48" fmla="*/ 156 w 106"/>
                <a:gd name="T49" fmla="*/ 34 h 99"/>
                <a:gd name="T50" fmla="*/ 141 w 106"/>
                <a:gd name="T51" fmla="*/ 17 h 99"/>
                <a:gd name="T52" fmla="*/ 116 w 106"/>
                <a:gd name="T53" fmla="*/ 5 h 99"/>
                <a:gd name="T54" fmla="*/ 84 w 106"/>
                <a:gd name="T55" fmla="*/ 0 h 99"/>
                <a:gd name="T56" fmla="*/ 50 w 106"/>
                <a:gd name="T57" fmla="*/ 5 h 99"/>
                <a:gd name="T58" fmla="*/ 22 w 106"/>
                <a:gd name="T59" fmla="*/ 22 h 99"/>
                <a:gd name="T60" fmla="*/ 5 w 106"/>
                <a:gd name="T61" fmla="*/ 47 h 99"/>
                <a:gd name="T62" fmla="*/ 0 w 106"/>
                <a:gd name="T63" fmla="*/ 78 h 99"/>
                <a:gd name="T64" fmla="*/ 5 w 106"/>
                <a:gd name="T65" fmla="*/ 10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8368" y="1371600"/>
            <a:ext cx="3840480" cy="80467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8368" y="2174875"/>
            <a:ext cx="3840480" cy="3986784"/>
          </a:xfrm>
        </p:spPr>
        <p:txBody>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371600"/>
            <a:ext cx="3840480" cy="80467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3840480" cy="3986784"/>
          </a:xfrm>
        </p:spPr>
        <p:txBody>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Date Placeholder 6"/>
          <p:cNvSpPr>
            <a:spLocks noGrp="1"/>
          </p:cNvSpPr>
          <p:nvPr>
            <p:ph type="dt" sz="half" idx="10"/>
          </p:nvPr>
        </p:nvSpPr>
        <p:spPr/>
        <p:txBody>
          <a:bodyPr/>
          <a:lstStyle>
            <a:lvl1pPr>
              <a:defRPr/>
            </a:lvl1pPr>
          </a:lstStyle>
          <a:p>
            <a:pPr>
              <a:defRPr/>
            </a:pPr>
            <a:fld id="{5AEBE50A-D653-AA45-B02D-999371713019}" type="datetimeFigureOut">
              <a:rPr lang="en-US"/>
              <a:pPr>
                <a:defRPr/>
              </a:pPr>
              <a:t>12/29/12</a:t>
            </a:fld>
            <a:endParaRPr lang="en-US"/>
          </a:p>
        </p:txBody>
      </p:sp>
      <p:sp>
        <p:nvSpPr>
          <p:cNvPr id="20" name="Footer Placeholder 7"/>
          <p:cNvSpPr>
            <a:spLocks noGrp="1"/>
          </p:cNvSpPr>
          <p:nvPr>
            <p:ph type="ftr" sz="quarter" idx="11"/>
          </p:nvPr>
        </p:nvSpPr>
        <p:spPr/>
        <p:txBody>
          <a:bodyPr/>
          <a:lstStyle>
            <a:lvl1pPr>
              <a:defRPr/>
            </a:lvl1pPr>
          </a:lstStyle>
          <a:p>
            <a:pPr>
              <a:defRPr/>
            </a:pPr>
            <a:endParaRPr lang="en-US"/>
          </a:p>
        </p:txBody>
      </p:sp>
      <p:sp>
        <p:nvSpPr>
          <p:cNvPr id="21" name="Slide Number Placeholder 8"/>
          <p:cNvSpPr>
            <a:spLocks noGrp="1"/>
          </p:cNvSpPr>
          <p:nvPr>
            <p:ph type="sldNum" sz="quarter" idx="12"/>
          </p:nvPr>
        </p:nvSpPr>
        <p:spPr/>
        <p:txBody>
          <a:bodyPr/>
          <a:lstStyle>
            <a:lvl1pPr>
              <a:defRPr/>
            </a:lvl1pPr>
          </a:lstStyle>
          <a:p>
            <a:pPr>
              <a:defRPr/>
            </a:pPr>
            <a:fld id="{45A1319F-05DC-864F-9815-929D087CF707}" type="slidenum">
              <a:rPr lang="en-US"/>
              <a:pPr>
                <a:defRPr/>
              </a:pPr>
              <a:t>‹#›</a:t>
            </a:fld>
            <a:endParaRPr lang="en-US"/>
          </a:p>
        </p:txBody>
      </p:sp>
    </p:spTree>
    <p:extLst>
      <p:ext uri="{BB962C8B-B14F-4D97-AF65-F5344CB8AC3E}">
        <p14:creationId xmlns:p14="http://schemas.microsoft.com/office/powerpoint/2010/main" val="1593549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7"/>
          <p:cNvGrpSpPr>
            <a:grpSpLocks/>
          </p:cNvGrpSpPr>
          <p:nvPr/>
        </p:nvGrpSpPr>
        <p:grpSpPr bwMode="auto">
          <a:xfrm>
            <a:off x="120650" y="6299200"/>
            <a:ext cx="420688" cy="458788"/>
            <a:chOff x="3293" y="737"/>
            <a:chExt cx="796" cy="867"/>
          </a:xfrm>
        </p:grpSpPr>
        <p:sp>
          <p:nvSpPr>
            <p:cNvPr id="4" name="Freeform 8"/>
            <p:cNvSpPr>
              <a:spLocks noEditPoints="1"/>
            </p:cNvSpPr>
            <p:nvPr/>
          </p:nvSpPr>
          <p:spPr bwMode="auto">
            <a:xfrm>
              <a:off x="3413" y="1159"/>
              <a:ext cx="556" cy="445"/>
            </a:xfrm>
            <a:custGeom>
              <a:avLst/>
              <a:gdLst>
                <a:gd name="T0" fmla="*/ 438 w 359"/>
                <a:gd name="T1" fmla="*/ 0 h 287"/>
                <a:gd name="T2" fmla="*/ 321 w 359"/>
                <a:gd name="T3" fmla="*/ 0 h 287"/>
                <a:gd name="T4" fmla="*/ 321 w 359"/>
                <a:gd name="T5" fmla="*/ 133 h 287"/>
                <a:gd name="T6" fmla="*/ 378 w 359"/>
                <a:gd name="T7" fmla="*/ 265 h 287"/>
                <a:gd name="T8" fmla="*/ 378 w 359"/>
                <a:gd name="T9" fmla="*/ 247 h 287"/>
                <a:gd name="T10" fmla="*/ 347 w 359"/>
                <a:gd name="T11" fmla="*/ 149 h 287"/>
                <a:gd name="T12" fmla="*/ 347 w 359"/>
                <a:gd name="T13" fmla="*/ 115 h 287"/>
                <a:gd name="T14" fmla="*/ 392 w 359"/>
                <a:gd name="T15" fmla="*/ 115 h 287"/>
                <a:gd name="T16" fmla="*/ 392 w 359"/>
                <a:gd name="T17" fmla="*/ 265 h 287"/>
                <a:gd name="T18" fmla="*/ 279 w 359"/>
                <a:gd name="T19" fmla="*/ 434 h 287"/>
                <a:gd name="T20" fmla="*/ 164 w 359"/>
                <a:gd name="T21" fmla="*/ 274 h 287"/>
                <a:gd name="T22" fmla="*/ 234 w 359"/>
                <a:gd name="T23" fmla="*/ 133 h 287"/>
                <a:gd name="T24" fmla="*/ 234 w 359"/>
                <a:gd name="T25" fmla="*/ 115 h 287"/>
                <a:gd name="T26" fmla="*/ 279 w 359"/>
                <a:gd name="T27" fmla="*/ 115 h 287"/>
                <a:gd name="T28" fmla="*/ 307 w 359"/>
                <a:gd name="T29" fmla="*/ 115 h 287"/>
                <a:gd name="T30" fmla="*/ 307 w 359"/>
                <a:gd name="T31" fmla="*/ 87 h 287"/>
                <a:gd name="T32" fmla="*/ 279 w 359"/>
                <a:gd name="T33" fmla="*/ 87 h 287"/>
                <a:gd name="T34" fmla="*/ 234 w 359"/>
                <a:gd name="T35" fmla="*/ 87 h 287"/>
                <a:gd name="T36" fmla="*/ 234 w 359"/>
                <a:gd name="T37" fmla="*/ 87 h 287"/>
                <a:gd name="T38" fmla="*/ 208 w 359"/>
                <a:gd name="T39" fmla="*/ 87 h 287"/>
                <a:gd name="T40" fmla="*/ 208 w 359"/>
                <a:gd name="T41" fmla="*/ 87 h 287"/>
                <a:gd name="T42" fmla="*/ 138 w 359"/>
                <a:gd name="T43" fmla="*/ 87 h 287"/>
                <a:gd name="T44" fmla="*/ 138 w 359"/>
                <a:gd name="T45" fmla="*/ 247 h 287"/>
                <a:gd name="T46" fmla="*/ 138 w 359"/>
                <a:gd name="T47" fmla="*/ 262 h 287"/>
                <a:gd name="T48" fmla="*/ 138 w 359"/>
                <a:gd name="T49" fmla="*/ 262 h 287"/>
                <a:gd name="T50" fmla="*/ 164 w 359"/>
                <a:gd name="T51" fmla="*/ 240 h 287"/>
                <a:gd name="T52" fmla="*/ 164 w 359"/>
                <a:gd name="T53" fmla="*/ 240 h 287"/>
                <a:gd name="T54" fmla="*/ 164 w 359"/>
                <a:gd name="T55" fmla="*/ 115 h 287"/>
                <a:gd name="T56" fmla="*/ 208 w 359"/>
                <a:gd name="T57" fmla="*/ 115 h 287"/>
                <a:gd name="T58" fmla="*/ 208 w 359"/>
                <a:gd name="T59" fmla="*/ 115 h 287"/>
                <a:gd name="T60" fmla="*/ 208 w 359"/>
                <a:gd name="T61" fmla="*/ 149 h 287"/>
                <a:gd name="T62" fmla="*/ 116 w 359"/>
                <a:gd name="T63" fmla="*/ 288 h 287"/>
                <a:gd name="T64" fmla="*/ 26 w 359"/>
                <a:gd name="T65" fmla="*/ 149 h 287"/>
                <a:gd name="T66" fmla="*/ 26 w 359"/>
                <a:gd name="T67" fmla="*/ 28 h 287"/>
                <a:gd name="T68" fmla="*/ 116 w 359"/>
                <a:gd name="T69" fmla="*/ 28 h 287"/>
                <a:gd name="T70" fmla="*/ 208 w 359"/>
                <a:gd name="T71" fmla="*/ 28 h 287"/>
                <a:gd name="T72" fmla="*/ 208 w 359"/>
                <a:gd name="T73" fmla="*/ 74 h 287"/>
                <a:gd name="T74" fmla="*/ 234 w 359"/>
                <a:gd name="T75" fmla="*/ 74 h 287"/>
                <a:gd name="T76" fmla="*/ 234 w 359"/>
                <a:gd name="T77" fmla="*/ 0 h 287"/>
                <a:gd name="T78" fmla="*/ 116 w 359"/>
                <a:gd name="T79" fmla="*/ 0 h 287"/>
                <a:gd name="T80" fmla="*/ 0 w 359"/>
                <a:gd name="T81" fmla="*/ 0 h 287"/>
                <a:gd name="T82" fmla="*/ 0 w 359"/>
                <a:gd name="T83" fmla="*/ 133 h 287"/>
                <a:gd name="T84" fmla="*/ 116 w 359"/>
                <a:gd name="T85" fmla="*/ 298 h 287"/>
                <a:gd name="T86" fmla="*/ 141 w 359"/>
                <a:gd name="T87" fmla="*/ 288 h 287"/>
                <a:gd name="T88" fmla="*/ 279 w 359"/>
                <a:gd name="T89" fmla="*/ 445 h 287"/>
                <a:gd name="T90" fmla="*/ 417 w 359"/>
                <a:gd name="T91" fmla="*/ 288 h 287"/>
                <a:gd name="T92" fmla="*/ 438 w 359"/>
                <a:gd name="T93" fmla="*/ 298 h 287"/>
                <a:gd name="T94" fmla="*/ 556 w 359"/>
                <a:gd name="T95" fmla="*/ 133 h 287"/>
                <a:gd name="T96" fmla="*/ 556 w 359"/>
                <a:gd name="T97" fmla="*/ 0 h 287"/>
                <a:gd name="T98" fmla="*/ 438 w 359"/>
                <a:gd name="T99" fmla="*/ 0 h 287"/>
                <a:gd name="T100" fmla="*/ 528 w 359"/>
                <a:gd name="T101" fmla="*/ 149 h 287"/>
                <a:gd name="T102" fmla="*/ 438 w 359"/>
                <a:gd name="T103" fmla="*/ 288 h 287"/>
                <a:gd name="T104" fmla="*/ 418 w 359"/>
                <a:gd name="T105" fmla="*/ 278 h 287"/>
                <a:gd name="T106" fmla="*/ 420 w 359"/>
                <a:gd name="T107" fmla="*/ 247 h 287"/>
                <a:gd name="T108" fmla="*/ 420 w 359"/>
                <a:gd name="T109" fmla="*/ 87 h 287"/>
                <a:gd name="T110" fmla="*/ 347 w 359"/>
                <a:gd name="T111" fmla="*/ 87 h 287"/>
                <a:gd name="T112" fmla="*/ 347 w 359"/>
                <a:gd name="T113" fmla="*/ 28 h 287"/>
                <a:gd name="T114" fmla="*/ 438 w 359"/>
                <a:gd name="T115" fmla="*/ 28 h 287"/>
                <a:gd name="T116" fmla="*/ 528 w 359"/>
                <a:gd name="T117" fmla="*/ 28 h 287"/>
                <a:gd name="T118" fmla="*/ 528 w 359"/>
                <a:gd name="T119" fmla="*/ 149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5" name="Freeform 9"/>
            <p:cNvSpPr>
              <a:spLocks/>
            </p:cNvSpPr>
            <p:nvPr/>
          </p:nvSpPr>
          <p:spPr bwMode="auto">
            <a:xfrm>
              <a:off x="3456" y="939"/>
              <a:ext cx="118" cy="149"/>
            </a:xfrm>
            <a:custGeom>
              <a:avLst/>
              <a:gdLst>
                <a:gd name="T0" fmla="*/ 9 w 76"/>
                <a:gd name="T1" fmla="*/ 149 h 96"/>
                <a:gd name="T2" fmla="*/ 9 w 76"/>
                <a:gd name="T3" fmla="*/ 143 h 96"/>
                <a:gd name="T4" fmla="*/ 19 w 76"/>
                <a:gd name="T5" fmla="*/ 138 h 96"/>
                <a:gd name="T6" fmla="*/ 20 w 76"/>
                <a:gd name="T7" fmla="*/ 137 h 96"/>
                <a:gd name="T8" fmla="*/ 20 w 76"/>
                <a:gd name="T9" fmla="*/ 124 h 96"/>
                <a:gd name="T10" fmla="*/ 22 w 76"/>
                <a:gd name="T11" fmla="*/ 106 h 96"/>
                <a:gd name="T12" fmla="*/ 22 w 76"/>
                <a:gd name="T13" fmla="*/ 50 h 96"/>
                <a:gd name="T14" fmla="*/ 20 w 76"/>
                <a:gd name="T15" fmla="*/ 22 h 96"/>
                <a:gd name="T16" fmla="*/ 19 w 76"/>
                <a:gd name="T17" fmla="*/ 9 h 96"/>
                <a:gd name="T18" fmla="*/ 16 w 76"/>
                <a:gd name="T19" fmla="*/ 8 h 96"/>
                <a:gd name="T20" fmla="*/ 0 w 76"/>
                <a:gd name="T21" fmla="*/ 6 h 96"/>
                <a:gd name="T22" fmla="*/ 0 w 76"/>
                <a:gd name="T23" fmla="*/ 0 h 96"/>
                <a:gd name="T24" fmla="*/ 33 w 76"/>
                <a:gd name="T25" fmla="*/ 0 h 96"/>
                <a:gd name="T26" fmla="*/ 64 w 76"/>
                <a:gd name="T27" fmla="*/ 0 h 96"/>
                <a:gd name="T28" fmla="*/ 64 w 76"/>
                <a:gd name="T29" fmla="*/ 6 h 96"/>
                <a:gd name="T30" fmla="*/ 48 w 76"/>
                <a:gd name="T31" fmla="*/ 8 h 96"/>
                <a:gd name="T32" fmla="*/ 45 w 76"/>
                <a:gd name="T33" fmla="*/ 9 h 96"/>
                <a:gd name="T34" fmla="*/ 43 w 76"/>
                <a:gd name="T35" fmla="*/ 20 h 96"/>
                <a:gd name="T36" fmla="*/ 42 w 76"/>
                <a:gd name="T37" fmla="*/ 50 h 96"/>
                <a:gd name="T38" fmla="*/ 42 w 76"/>
                <a:gd name="T39" fmla="*/ 121 h 96"/>
                <a:gd name="T40" fmla="*/ 43 w 76"/>
                <a:gd name="T41" fmla="*/ 138 h 96"/>
                <a:gd name="T42" fmla="*/ 61 w 76"/>
                <a:gd name="T43" fmla="*/ 140 h 96"/>
                <a:gd name="T44" fmla="*/ 104 w 76"/>
                <a:gd name="T45" fmla="*/ 135 h 96"/>
                <a:gd name="T46" fmla="*/ 107 w 76"/>
                <a:gd name="T47" fmla="*/ 127 h 96"/>
                <a:gd name="T48" fmla="*/ 112 w 76"/>
                <a:gd name="T49" fmla="*/ 110 h 96"/>
                <a:gd name="T50" fmla="*/ 118 w 76"/>
                <a:gd name="T51" fmla="*/ 110 h 96"/>
                <a:gd name="T52" fmla="*/ 113 w 76"/>
                <a:gd name="T53" fmla="*/ 147 h 96"/>
                <a:gd name="T54" fmla="*/ 107 w 76"/>
                <a:gd name="T55" fmla="*/ 149 h 96"/>
                <a:gd name="T56" fmla="*/ 89 w 76"/>
                <a:gd name="T57" fmla="*/ 149 h 96"/>
                <a:gd name="T58" fmla="*/ 31 w 76"/>
                <a:gd name="T59" fmla="*/ 147 h 96"/>
                <a:gd name="T60" fmla="*/ 9 w 76"/>
                <a:gd name="T61" fmla="*/ 149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6" name="Freeform 10"/>
            <p:cNvSpPr>
              <a:spLocks noEditPoints="1"/>
            </p:cNvSpPr>
            <p:nvPr/>
          </p:nvSpPr>
          <p:spPr bwMode="auto">
            <a:xfrm>
              <a:off x="3588" y="939"/>
              <a:ext cx="65" cy="149"/>
            </a:xfrm>
            <a:custGeom>
              <a:avLst/>
              <a:gdLst>
                <a:gd name="T0" fmla="*/ 65 w 42"/>
                <a:gd name="T1" fmla="*/ 141 h 96"/>
                <a:gd name="T2" fmla="*/ 65 w 42"/>
                <a:gd name="T3" fmla="*/ 149 h 96"/>
                <a:gd name="T4" fmla="*/ 34 w 42"/>
                <a:gd name="T5" fmla="*/ 147 h 96"/>
                <a:gd name="T6" fmla="*/ 0 w 42"/>
                <a:gd name="T7" fmla="*/ 149 h 96"/>
                <a:gd name="T8" fmla="*/ 0 w 42"/>
                <a:gd name="T9" fmla="*/ 141 h 96"/>
                <a:gd name="T10" fmla="*/ 15 w 42"/>
                <a:gd name="T11" fmla="*/ 141 h 96"/>
                <a:gd name="T12" fmla="*/ 20 w 42"/>
                <a:gd name="T13" fmla="*/ 138 h 96"/>
                <a:gd name="T14" fmla="*/ 22 w 42"/>
                <a:gd name="T15" fmla="*/ 129 h 96"/>
                <a:gd name="T16" fmla="*/ 22 w 42"/>
                <a:gd name="T17" fmla="*/ 98 h 96"/>
                <a:gd name="T18" fmla="*/ 22 w 42"/>
                <a:gd name="T19" fmla="*/ 50 h 96"/>
                <a:gd name="T20" fmla="*/ 22 w 42"/>
                <a:gd name="T21" fmla="*/ 22 h 96"/>
                <a:gd name="T22" fmla="*/ 20 w 42"/>
                <a:gd name="T23" fmla="*/ 9 h 96"/>
                <a:gd name="T24" fmla="*/ 15 w 42"/>
                <a:gd name="T25" fmla="*/ 8 h 96"/>
                <a:gd name="T26" fmla="*/ 0 w 42"/>
                <a:gd name="T27" fmla="*/ 6 h 96"/>
                <a:gd name="T28" fmla="*/ 0 w 42"/>
                <a:gd name="T29" fmla="*/ 0 h 96"/>
                <a:gd name="T30" fmla="*/ 33 w 42"/>
                <a:gd name="T31" fmla="*/ 0 h 96"/>
                <a:gd name="T32" fmla="*/ 65 w 42"/>
                <a:gd name="T33" fmla="*/ 0 h 96"/>
                <a:gd name="T34" fmla="*/ 65 w 42"/>
                <a:gd name="T35" fmla="*/ 6 h 96"/>
                <a:gd name="T36" fmla="*/ 50 w 42"/>
                <a:gd name="T37" fmla="*/ 8 h 96"/>
                <a:gd name="T38" fmla="*/ 45 w 42"/>
                <a:gd name="T39" fmla="*/ 9 h 96"/>
                <a:gd name="T40" fmla="*/ 43 w 42"/>
                <a:gd name="T41" fmla="*/ 20 h 96"/>
                <a:gd name="T42" fmla="*/ 43 w 42"/>
                <a:gd name="T43" fmla="*/ 50 h 96"/>
                <a:gd name="T44" fmla="*/ 43 w 42"/>
                <a:gd name="T45" fmla="*/ 98 h 96"/>
                <a:gd name="T46" fmla="*/ 43 w 42"/>
                <a:gd name="T47" fmla="*/ 126 h 96"/>
                <a:gd name="T48" fmla="*/ 45 w 42"/>
                <a:gd name="T49" fmla="*/ 138 h 96"/>
                <a:gd name="T50" fmla="*/ 50 w 42"/>
                <a:gd name="T51" fmla="*/ 141 h 96"/>
                <a:gd name="T52" fmla="*/ 65 w 42"/>
                <a:gd name="T53" fmla="*/ 141 h 96"/>
                <a:gd name="T54" fmla="*/ 43 w 42"/>
                <a:gd name="T55" fmla="*/ 20 h 96"/>
                <a:gd name="T56" fmla="*/ 43 w 42"/>
                <a:gd name="T57" fmla="*/ 50 h 96"/>
                <a:gd name="T58" fmla="*/ 43 w 42"/>
                <a:gd name="T59" fmla="*/ 98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11"/>
            <p:cNvSpPr>
              <a:spLocks/>
            </p:cNvSpPr>
            <p:nvPr/>
          </p:nvSpPr>
          <p:spPr bwMode="auto">
            <a:xfrm>
              <a:off x="3677" y="939"/>
              <a:ext cx="172" cy="152"/>
            </a:xfrm>
            <a:custGeom>
              <a:avLst/>
              <a:gdLst>
                <a:gd name="T0" fmla="*/ 0 w 111"/>
                <a:gd name="T1" fmla="*/ 149 h 98"/>
                <a:gd name="T2" fmla="*/ 0 w 111"/>
                <a:gd name="T3" fmla="*/ 141 h 98"/>
                <a:gd name="T4" fmla="*/ 15 w 111"/>
                <a:gd name="T5" fmla="*/ 140 h 98"/>
                <a:gd name="T6" fmla="*/ 17 w 111"/>
                <a:gd name="T7" fmla="*/ 138 h 98"/>
                <a:gd name="T8" fmla="*/ 19 w 111"/>
                <a:gd name="T9" fmla="*/ 127 h 98"/>
                <a:gd name="T10" fmla="*/ 20 w 111"/>
                <a:gd name="T11" fmla="*/ 104 h 98"/>
                <a:gd name="T12" fmla="*/ 20 w 111"/>
                <a:gd name="T13" fmla="*/ 19 h 98"/>
                <a:gd name="T14" fmla="*/ 20 w 111"/>
                <a:gd name="T15" fmla="*/ 14 h 98"/>
                <a:gd name="T16" fmla="*/ 15 w 111"/>
                <a:gd name="T17" fmla="*/ 9 h 98"/>
                <a:gd name="T18" fmla="*/ 11 w 111"/>
                <a:gd name="T19" fmla="*/ 6 h 98"/>
                <a:gd name="T20" fmla="*/ 0 w 111"/>
                <a:gd name="T21" fmla="*/ 6 h 98"/>
                <a:gd name="T22" fmla="*/ 0 w 111"/>
                <a:gd name="T23" fmla="*/ 0 h 98"/>
                <a:gd name="T24" fmla="*/ 23 w 111"/>
                <a:gd name="T25" fmla="*/ 0 h 98"/>
                <a:gd name="T26" fmla="*/ 40 w 111"/>
                <a:gd name="T27" fmla="*/ 0 h 98"/>
                <a:gd name="T28" fmla="*/ 53 w 111"/>
                <a:gd name="T29" fmla="*/ 17 h 98"/>
                <a:gd name="T30" fmla="*/ 76 w 111"/>
                <a:gd name="T31" fmla="*/ 43 h 98"/>
                <a:gd name="T32" fmla="*/ 108 w 111"/>
                <a:gd name="T33" fmla="*/ 81 h 98"/>
                <a:gd name="T34" fmla="*/ 133 w 111"/>
                <a:gd name="T35" fmla="*/ 110 h 98"/>
                <a:gd name="T36" fmla="*/ 143 w 111"/>
                <a:gd name="T37" fmla="*/ 121 h 98"/>
                <a:gd name="T38" fmla="*/ 143 w 111"/>
                <a:gd name="T39" fmla="*/ 45 h 98"/>
                <a:gd name="T40" fmla="*/ 143 w 111"/>
                <a:gd name="T41" fmla="*/ 20 h 98"/>
                <a:gd name="T42" fmla="*/ 141 w 111"/>
                <a:gd name="T43" fmla="*/ 9 h 98"/>
                <a:gd name="T44" fmla="*/ 139 w 111"/>
                <a:gd name="T45" fmla="*/ 8 h 98"/>
                <a:gd name="T46" fmla="*/ 124 w 111"/>
                <a:gd name="T47" fmla="*/ 6 h 98"/>
                <a:gd name="T48" fmla="*/ 124 w 111"/>
                <a:gd name="T49" fmla="*/ 0 h 98"/>
                <a:gd name="T50" fmla="*/ 150 w 111"/>
                <a:gd name="T51" fmla="*/ 0 h 98"/>
                <a:gd name="T52" fmla="*/ 172 w 111"/>
                <a:gd name="T53" fmla="*/ 0 h 98"/>
                <a:gd name="T54" fmla="*/ 172 w 111"/>
                <a:gd name="T55" fmla="*/ 6 h 98"/>
                <a:gd name="T56" fmla="*/ 158 w 111"/>
                <a:gd name="T57" fmla="*/ 8 h 98"/>
                <a:gd name="T58" fmla="*/ 155 w 111"/>
                <a:gd name="T59" fmla="*/ 9 h 98"/>
                <a:gd name="T60" fmla="*/ 153 w 111"/>
                <a:gd name="T61" fmla="*/ 20 h 98"/>
                <a:gd name="T62" fmla="*/ 153 w 111"/>
                <a:gd name="T63" fmla="*/ 45 h 98"/>
                <a:gd name="T64" fmla="*/ 153 w 111"/>
                <a:gd name="T65" fmla="*/ 95 h 98"/>
                <a:gd name="T66" fmla="*/ 153 w 111"/>
                <a:gd name="T67" fmla="*/ 152 h 98"/>
                <a:gd name="T68" fmla="*/ 143 w 111"/>
                <a:gd name="T69" fmla="*/ 152 h 98"/>
                <a:gd name="T70" fmla="*/ 141 w 111"/>
                <a:gd name="T71" fmla="*/ 149 h 98"/>
                <a:gd name="T72" fmla="*/ 138 w 111"/>
                <a:gd name="T73" fmla="*/ 147 h 98"/>
                <a:gd name="T74" fmla="*/ 135 w 111"/>
                <a:gd name="T75" fmla="*/ 144 h 98"/>
                <a:gd name="T76" fmla="*/ 121 w 111"/>
                <a:gd name="T77" fmla="*/ 129 h 98"/>
                <a:gd name="T78" fmla="*/ 107 w 111"/>
                <a:gd name="T79" fmla="*/ 112 h 98"/>
                <a:gd name="T80" fmla="*/ 29 w 111"/>
                <a:gd name="T81" fmla="*/ 22 h 98"/>
                <a:gd name="T82" fmla="*/ 29 w 111"/>
                <a:gd name="T83" fmla="*/ 102 h 98"/>
                <a:gd name="T84" fmla="*/ 31 w 111"/>
                <a:gd name="T85" fmla="*/ 127 h 98"/>
                <a:gd name="T86" fmla="*/ 31 w 111"/>
                <a:gd name="T87" fmla="*/ 138 h 98"/>
                <a:gd name="T88" fmla="*/ 34 w 111"/>
                <a:gd name="T89" fmla="*/ 140 h 98"/>
                <a:gd name="T90" fmla="*/ 50 w 111"/>
                <a:gd name="T91" fmla="*/ 141 h 98"/>
                <a:gd name="T92" fmla="*/ 50 w 111"/>
                <a:gd name="T93" fmla="*/ 149 h 98"/>
                <a:gd name="T94" fmla="*/ 28 w 111"/>
                <a:gd name="T95" fmla="*/ 147 h 98"/>
                <a:gd name="T96" fmla="*/ 0 w 111"/>
                <a:gd name="T97" fmla="*/ 14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12"/>
            <p:cNvSpPr>
              <a:spLocks/>
            </p:cNvSpPr>
            <p:nvPr/>
          </p:nvSpPr>
          <p:spPr bwMode="auto">
            <a:xfrm>
              <a:off x="3869" y="939"/>
              <a:ext cx="64" cy="149"/>
            </a:xfrm>
            <a:custGeom>
              <a:avLst/>
              <a:gdLst>
                <a:gd name="T0" fmla="*/ 64 w 41"/>
                <a:gd name="T1" fmla="*/ 141 h 96"/>
                <a:gd name="T2" fmla="*/ 64 w 41"/>
                <a:gd name="T3" fmla="*/ 149 h 96"/>
                <a:gd name="T4" fmla="*/ 33 w 41"/>
                <a:gd name="T5" fmla="*/ 147 h 96"/>
                <a:gd name="T6" fmla="*/ 0 w 41"/>
                <a:gd name="T7" fmla="*/ 149 h 96"/>
                <a:gd name="T8" fmla="*/ 0 w 41"/>
                <a:gd name="T9" fmla="*/ 141 h 96"/>
                <a:gd name="T10" fmla="*/ 16 w 41"/>
                <a:gd name="T11" fmla="*/ 141 h 96"/>
                <a:gd name="T12" fmla="*/ 19 w 41"/>
                <a:gd name="T13" fmla="*/ 138 h 96"/>
                <a:gd name="T14" fmla="*/ 20 w 41"/>
                <a:gd name="T15" fmla="*/ 129 h 96"/>
                <a:gd name="T16" fmla="*/ 22 w 41"/>
                <a:gd name="T17" fmla="*/ 98 h 96"/>
                <a:gd name="T18" fmla="*/ 22 w 41"/>
                <a:gd name="T19" fmla="*/ 50 h 96"/>
                <a:gd name="T20" fmla="*/ 20 w 41"/>
                <a:gd name="T21" fmla="*/ 22 h 96"/>
                <a:gd name="T22" fmla="*/ 19 w 41"/>
                <a:gd name="T23" fmla="*/ 9 h 96"/>
                <a:gd name="T24" fmla="*/ 16 w 41"/>
                <a:gd name="T25" fmla="*/ 8 h 96"/>
                <a:gd name="T26" fmla="*/ 0 w 41"/>
                <a:gd name="T27" fmla="*/ 6 h 96"/>
                <a:gd name="T28" fmla="*/ 0 w 41"/>
                <a:gd name="T29" fmla="*/ 0 h 96"/>
                <a:gd name="T30" fmla="*/ 31 w 41"/>
                <a:gd name="T31" fmla="*/ 0 h 96"/>
                <a:gd name="T32" fmla="*/ 64 w 41"/>
                <a:gd name="T33" fmla="*/ 0 h 96"/>
                <a:gd name="T34" fmla="*/ 64 w 41"/>
                <a:gd name="T35" fmla="*/ 6 h 96"/>
                <a:gd name="T36" fmla="*/ 48 w 41"/>
                <a:gd name="T37" fmla="*/ 8 h 96"/>
                <a:gd name="T38" fmla="*/ 44 w 41"/>
                <a:gd name="T39" fmla="*/ 9 h 96"/>
                <a:gd name="T40" fmla="*/ 42 w 41"/>
                <a:gd name="T41" fmla="*/ 20 h 96"/>
                <a:gd name="T42" fmla="*/ 42 w 41"/>
                <a:gd name="T43" fmla="*/ 50 h 96"/>
                <a:gd name="T44" fmla="*/ 42 w 41"/>
                <a:gd name="T45" fmla="*/ 98 h 96"/>
                <a:gd name="T46" fmla="*/ 42 w 41"/>
                <a:gd name="T47" fmla="*/ 126 h 96"/>
                <a:gd name="T48" fmla="*/ 44 w 41"/>
                <a:gd name="T49" fmla="*/ 138 h 96"/>
                <a:gd name="T50" fmla="*/ 48 w 41"/>
                <a:gd name="T51" fmla="*/ 141 h 96"/>
                <a:gd name="T52" fmla="*/ 64 w 41"/>
                <a:gd name="T53" fmla="*/ 141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13"/>
            <p:cNvSpPr>
              <a:spLocks/>
            </p:cNvSpPr>
            <p:nvPr/>
          </p:nvSpPr>
          <p:spPr bwMode="auto">
            <a:xfrm>
              <a:off x="394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2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14"/>
            <p:cNvSpPr>
              <a:spLocks/>
            </p:cNvSpPr>
            <p:nvPr/>
          </p:nvSpPr>
          <p:spPr bwMode="auto">
            <a:xfrm>
              <a:off x="329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4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15"/>
            <p:cNvSpPr>
              <a:spLocks/>
            </p:cNvSpPr>
            <p:nvPr/>
          </p:nvSpPr>
          <p:spPr bwMode="auto">
            <a:xfrm>
              <a:off x="3357" y="740"/>
              <a:ext cx="201" cy="151"/>
            </a:xfrm>
            <a:custGeom>
              <a:avLst/>
              <a:gdLst>
                <a:gd name="T0" fmla="*/ 0 w 130"/>
                <a:gd name="T1" fmla="*/ 6 h 97"/>
                <a:gd name="T2" fmla="*/ 0 w 130"/>
                <a:gd name="T3" fmla="*/ 0 h 97"/>
                <a:gd name="T4" fmla="*/ 22 w 130"/>
                <a:gd name="T5" fmla="*/ 0 h 97"/>
                <a:gd name="T6" fmla="*/ 42 w 130"/>
                <a:gd name="T7" fmla="*/ 0 h 97"/>
                <a:gd name="T8" fmla="*/ 59 w 130"/>
                <a:gd name="T9" fmla="*/ 37 h 97"/>
                <a:gd name="T10" fmla="*/ 101 w 130"/>
                <a:gd name="T11" fmla="*/ 118 h 97"/>
                <a:gd name="T12" fmla="*/ 138 w 130"/>
                <a:gd name="T13" fmla="*/ 44 h 97"/>
                <a:gd name="T14" fmla="*/ 158 w 130"/>
                <a:gd name="T15" fmla="*/ 0 h 97"/>
                <a:gd name="T16" fmla="*/ 178 w 130"/>
                <a:gd name="T17" fmla="*/ 0 h 97"/>
                <a:gd name="T18" fmla="*/ 201 w 130"/>
                <a:gd name="T19" fmla="*/ 0 h 97"/>
                <a:gd name="T20" fmla="*/ 201 w 130"/>
                <a:gd name="T21" fmla="*/ 6 h 97"/>
                <a:gd name="T22" fmla="*/ 186 w 130"/>
                <a:gd name="T23" fmla="*/ 8 h 97"/>
                <a:gd name="T24" fmla="*/ 182 w 130"/>
                <a:gd name="T25" fmla="*/ 11 h 97"/>
                <a:gd name="T26" fmla="*/ 181 w 130"/>
                <a:gd name="T27" fmla="*/ 20 h 97"/>
                <a:gd name="T28" fmla="*/ 179 w 130"/>
                <a:gd name="T29" fmla="*/ 50 h 97"/>
                <a:gd name="T30" fmla="*/ 179 w 130"/>
                <a:gd name="T31" fmla="*/ 98 h 97"/>
                <a:gd name="T32" fmla="*/ 181 w 130"/>
                <a:gd name="T33" fmla="*/ 126 h 97"/>
                <a:gd name="T34" fmla="*/ 182 w 130"/>
                <a:gd name="T35" fmla="*/ 139 h 97"/>
                <a:gd name="T36" fmla="*/ 186 w 130"/>
                <a:gd name="T37" fmla="*/ 140 h 97"/>
                <a:gd name="T38" fmla="*/ 201 w 130"/>
                <a:gd name="T39" fmla="*/ 142 h 97"/>
                <a:gd name="T40" fmla="*/ 201 w 130"/>
                <a:gd name="T41" fmla="*/ 148 h 97"/>
                <a:gd name="T42" fmla="*/ 170 w 130"/>
                <a:gd name="T43" fmla="*/ 148 h 97"/>
                <a:gd name="T44" fmla="*/ 138 w 130"/>
                <a:gd name="T45" fmla="*/ 148 h 97"/>
                <a:gd name="T46" fmla="*/ 138 w 130"/>
                <a:gd name="T47" fmla="*/ 142 h 97"/>
                <a:gd name="T48" fmla="*/ 155 w 130"/>
                <a:gd name="T49" fmla="*/ 140 h 97"/>
                <a:gd name="T50" fmla="*/ 158 w 130"/>
                <a:gd name="T51" fmla="*/ 139 h 97"/>
                <a:gd name="T52" fmla="*/ 159 w 130"/>
                <a:gd name="T53" fmla="*/ 128 h 97"/>
                <a:gd name="T54" fmla="*/ 159 w 130"/>
                <a:gd name="T55" fmla="*/ 98 h 97"/>
                <a:gd name="T56" fmla="*/ 159 w 130"/>
                <a:gd name="T57" fmla="*/ 22 h 97"/>
                <a:gd name="T58" fmla="*/ 122 w 130"/>
                <a:gd name="T59" fmla="*/ 97 h 97"/>
                <a:gd name="T60" fmla="*/ 108 w 130"/>
                <a:gd name="T61" fmla="*/ 126 h 97"/>
                <a:gd name="T62" fmla="*/ 97 w 130"/>
                <a:gd name="T63" fmla="*/ 151 h 97"/>
                <a:gd name="T64" fmla="*/ 93 w 130"/>
                <a:gd name="T65" fmla="*/ 151 h 97"/>
                <a:gd name="T66" fmla="*/ 91 w 130"/>
                <a:gd name="T67" fmla="*/ 145 h 97"/>
                <a:gd name="T68" fmla="*/ 83 w 130"/>
                <a:gd name="T69" fmla="*/ 129 h 97"/>
                <a:gd name="T70" fmla="*/ 31 w 130"/>
                <a:gd name="T71" fmla="*/ 25 h 97"/>
                <a:gd name="T72" fmla="*/ 31 w 130"/>
                <a:gd name="T73" fmla="*/ 98 h 97"/>
                <a:gd name="T74" fmla="*/ 31 w 130"/>
                <a:gd name="T75" fmla="*/ 126 h 97"/>
                <a:gd name="T76" fmla="*/ 34 w 130"/>
                <a:gd name="T77" fmla="*/ 139 h 97"/>
                <a:gd name="T78" fmla="*/ 37 w 130"/>
                <a:gd name="T79" fmla="*/ 140 h 97"/>
                <a:gd name="T80" fmla="*/ 53 w 130"/>
                <a:gd name="T81" fmla="*/ 142 h 97"/>
                <a:gd name="T82" fmla="*/ 53 w 130"/>
                <a:gd name="T83" fmla="*/ 148 h 97"/>
                <a:gd name="T84" fmla="*/ 26 w 130"/>
                <a:gd name="T85" fmla="*/ 148 h 97"/>
                <a:gd name="T86" fmla="*/ 0 w 130"/>
                <a:gd name="T87" fmla="*/ 148 h 97"/>
                <a:gd name="T88" fmla="*/ 0 w 130"/>
                <a:gd name="T89" fmla="*/ 142 h 97"/>
                <a:gd name="T90" fmla="*/ 15 w 130"/>
                <a:gd name="T91" fmla="*/ 140 h 97"/>
                <a:gd name="T92" fmla="*/ 19 w 130"/>
                <a:gd name="T93" fmla="*/ 139 h 97"/>
                <a:gd name="T94" fmla="*/ 20 w 130"/>
                <a:gd name="T95" fmla="*/ 128 h 97"/>
                <a:gd name="T96" fmla="*/ 22 w 130"/>
                <a:gd name="T97" fmla="*/ 98 h 97"/>
                <a:gd name="T98" fmla="*/ 22 w 130"/>
                <a:gd name="T99" fmla="*/ 50 h 97"/>
                <a:gd name="T100" fmla="*/ 20 w 130"/>
                <a:gd name="T101" fmla="*/ 22 h 97"/>
                <a:gd name="T102" fmla="*/ 19 w 130"/>
                <a:gd name="T103" fmla="*/ 11 h 97"/>
                <a:gd name="T104" fmla="*/ 15 w 130"/>
                <a:gd name="T105" fmla="*/ 8 h 97"/>
                <a:gd name="T106" fmla="*/ 0 w 130"/>
                <a:gd name="T107" fmla="*/ 6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16"/>
            <p:cNvSpPr>
              <a:spLocks noEditPoints="1"/>
            </p:cNvSpPr>
            <p:nvPr/>
          </p:nvSpPr>
          <p:spPr bwMode="auto">
            <a:xfrm>
              <a:off x="3566" y="738"/>
              <a:ext cx="166" cy="149"/>
            </a:xfrm>
            <a:custGeom>
              <a:avLst/>
              <a:gdLst>
                <a:gd name="T0" fmla="*/ 23 w 107"/>
                <a:gd name="T1" fmla="*/ 149 h 96"/>
                <a:gd name="T2" fmla="*/ 51 w 107"/>
                <a:gd name="T3" fmla="*/ 149 h 96"/>
                <a:gd name="T4" fmla="*/ 51 w 107"/>
                <a:gd name="T5" fmla="*/ 143 h 96"/>
                <a:gd name="T6" fmla="*/ 37 w 107"/>
                <a:gd name="T7" fmla="*/ 143 h 96"/>
                <a:gd name="T8" fmla="*/ 33 w 107"/>
                <a:gd name="T9" fmla="*/ 140 h 96"/>
                <a:gd name="T10" fmla="*/ 33 w 107"/>
                <a:gd name="T11" fmla="*/ 138 h 96"/>
                <a:gd name="T12" fmla="*/ 36 w 107"/>
                <a:gd name="T13" fmla="*/ 127 h 96"/>
                <a:gd name="T14" fmla="*/ 47 w 107"/>
                <a:gd name="T15" fmla="*/ 101 h 96"/>
                <a:gd name="T16" fmla="*/ 110 w 107"/>
                <a:gd name="T17" fmla="*/ 101 h 96"/>
                <a:gd name="T18" fmla="*/ 124 w 107"/>
                <a:gd name="T19" fmla="*/ 132 h 96"/>
                <a:gd name="T20" fmla="*/ 126 w 107"/>
                <a:gd name="T21" fmla="*/ 138 h 96"/>
                <a:gd name="T22" fmla="*/ 124 w 107"/>
                <a:gd name="T23" fmla="*/ 141 h 96"/>
                <a:gd name="T24" fmla="*/ 121 w 107"/>
                <a:gd name="T25" fmla="*/ 143 h 96"/>
                <a:gd name="T26" fmla="*/ 105 w 107"/>
                <a:gd name="T27" fmla="*/ 143 h 96"/>
                <a:gd name="T28" fmla="*/ 105 w 107"/>
                <a:gd name="T29" fmla="*/ 149 h 96"/>
                <a:gd name="T30" fmla="*/ 141 w 107"/>
                <a:gd name="T31" fmla="*/ 149 h 96"/>
                <a:gd name="T32" fmla="*/ 166 w 107"/>
                <a:gd name="T33" fmla="*/ 149 h 96"/>
                <a:gd name="T34" fmla="*/ 166 w 107"/>
                <a:gd name="T35" fmla="*/ 143 h 96"/>
                <a:gd name="T36" fmla="*/ 154 w 107"/>
                <a:gd name="T37" fmla="*/ 141 h 96"/>
                <a:gd name="T38" fmla="*/ 149 w 107"/>
                <a:gd name="T39" fmla="*/ 137 h 96"/>
                <a:gd name="T40" fmla="*/ 135 w 107"/>
                <a:gd name="T41" fmla="*/ 106 h 96"/>
                <a:gd name="T42" fmla="*/ 87 w 107"/>
                <a:gd name="T43" fmla="*/ 0 h 96"/>
                <a:gd name="T44" fmla="*/ 81 w 107"/>
                <a:gd name="T45" fmla="*/ 0 h 96"/>
                <a:gd name="T46" fmla="*/ 62 w 107"/>
                <a:gd name="T47" fmla="*/ 43 h 96"/>
                <a:gd name="T48" fmla="*/ 34 w 107"/>
                <a:gd name="T49" fmla="*/ 102 h 96"/>
                <a:gd name="T50" fmla="*/ 20 w 107"/>
                <a:gd name="T51" fmla="*/ 132 h 96"/>
                <a:gd name="T52" fmla="*/ 14 w 107"/>
                <a:gd name="T53" fmla="*/ 140 h 96"/>
                <a:gd name="T54" fmla="*/ 11 w 107"/>
                <a:gd name="T55" fmla="*/ 143 h 96"/>
                <a:gd name="T56" fmla="*/ 0 w 107"/>
                <a:gd name="T57" fmla="*/ 143 h 96"/>
                <a:gd name="T58" fmla="*/ 0 w 107"/>
                <a:gd name="T59" fmla="*/ 149 h 96"/>
                <a:gd name="T60" fmla="*/ 23 w 107"/>
                <a:gd name="T61" fmla="*/ 149 h 96"/>
                <a:gd name="T62" fmla="*/ 79 w 107"/>
                <a:gd name="T63" fmla="*/ 28 h 96"/>
                <a:gd name="T64" fmla="*/ 105 w 107"/>
                <a:gd name="T65" fmla="*/ 92 h 96"/>
                <a:gd name="T66" fmla="*/ 51 w 107"/>
                <a:gd name="T67" fmla="*/ 92 h 96"/>
                <a:gd name="T68" fmla="*/ 79 w 107"/>
                <a:gd name="T69" fmla="*/ 28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17"/>
            <p:cNvSpPr>
              <a:spLocks/>
            </p:cNvSpPr>
            <p:nvPr/>
          </p:nvSpPr>
          <p:spPr bwMode="auto">
            <a:xfrm>
              <a:off x="3703" y="740"/>
              <a:ext cx="163" cy="147"/>
            </a:xfrm>
            <a:custGeom>
              <a:avLst/>
              <a:gdLst>
                <a:gd name="T0" fmla="*/ 120 w 105"/>
                <a:gd name="T1" fmla="*/ 22 h 95"/>
                <a:gd name="T2" fmla="*/ 127 w 105"/>
                <a:gd name="T3" fmla="*/ 11 h 95"/>
                <a:gd name="T4" fmla="*/ 124 w 105"/>
                <a:gd name="T5" fmla="*/ 8 h 95"/>
                <a:gd name="T6" fmla="*/ 109 w 105"/>
                <a:gd name="T7" fmla="*/ 6 h 95"/>
                <a:gd name="T8" fmla="*/ 109 w 105"/>
                <a:gd name="T9" fmla="*/ 0 h 95"/>
                <a:gd name="T10" fmla="*/ 138 w 105"/>
                <a:gd name="T11" fmla="*/ 0 h 95"/>
                <a:gd name="T12" fmla="*/ 163 w 105"/>
                <a:gd name="T13" fmla="*/ 0 h 95"/>
                <a:gd name="T14" fmla="*/ 163 w 105"/>
                <a:gd name="T15" fmla="*/ 6 h 95"/>
                <a:gd name="T16" fmla="*/ 149 w 105"/>
                <a:gd name="T17" fmla="*/ 8 h 95"/>
                <a:gd name="T18" fmla="*/ 143 w 105"/>
                <a:gd name="T19" fmla="*/ 11 h 95"/>
                <a:gd name="T20" fmla="*/ 135 w 105"/>
                <a:gd name="T21" fmla="*/ 20 h 95"/>
                <a:gd name="T22" fmla="*/ 102 w 105"/>
                <a:gd name="T23" fmla="*/ 67 h 95"/>
                <a:gd name="T24" fmla="*/ 92 w 105"/>
                <a:gd name="T25" fmla="*/ 84 h 95"/>
                <a:gd name="T26" fmla="*/ 92 w 105"/>
                <a:gd name="T27" fmla="*/ 90 h 95"/>
                <a:gd name="T28" fmla="*/ 92 w 105"/>
                <a:gd name="T29" fmla="*/ 97 h 95"/>
                <a:gd name="T30" fmla="*/ 92 w 105"/>
                <a:gd name="T31" fmla="*/ 125 h 95"/>
                <a:gd name="T32" fmla="*/ 93 w 105"/>
                <a:gd name="T33" fmla="*/ 138 h 95"/>
                <a:gd name="T34" fmla="*/ 98 w 105"/>
                <a:gd name="T35" fmla="*/ 139 h 95"/>
                <a:gd name="T36" fmla="*/ 113 w 105"/>
                <a:gd name="T37" fmla="*/ 141 h 95"/>
                <a:gd name="T38" fmla="*/ 113 w 105"/>
                <a:gd name="T39" fmla="*/ 147 h 95"/>
                <a:gd name="T40" fmla="*/ 82 w 105"/>
                <a:gd name="T41" fmla="*/ 147 h 95"/>
                <a:gd name="T42" fmla="*/ 50 w 105"/>
                <a:gd name="T43" fmla="*/ 147 h 95"/>
                <a:gd name="T44" fmla="*/ 50 w 105"/>
                <a:gd name="T45" fmla="*/ 141 h 95"/>
                <a:gd name="T46" fmla="*/ 65 w 105"/>
                <a:gd name="T47" fmla="*/ 139 h 95"/>
                <a:gd name="T48" fmla="*/ 68 w 105"/>
                <a:gd name="T49" fmla="*/ 138 h 95"/>
                <a:gd name="T50" fmla="*/ 70 w 105"/>
                <a:gd name="T51" fmla="*/ 127 h 95"/>
                <a:gd name="T52" fmla="*/ 71 w 105"/>
                <a:gd name="T53" fmla="*/ 97 h 95"/>
                <a:gd name="T54" fmla="*/ 71 w 105"/>
                <a:gd name="T55" fmla="*/ 87 h 95"/>
                <a:gd name="T56" fmla="*/ 67 w 105"/>
                <a:gd name="T57" fmla="*/ 77 h 95"/>
                <a:gd name="T58" fmla="*/ 54 w 105"/>
                <a:gd name="T59" fmla="*/ 60 h 95"/>
                <a:gd name="T60" fmla="*/ 26 w 105"/>
                <a:gd name="T61" fmla="*/ 20 h 95"/>
                <a:gd name="T62" fmla="*/ 20 w 105"/>
                <a:gd name="T63" fmla="*/ 11 h 95"/>
                <a:gd name="T64" fmla="*/ 14 w 105"/>
                <a:gd name="T65" fmla="*/ 8 h 95"/>
                <a:gd name="T66" fmla="*/ 0 w 105"/>
                <a:gd name="T67" fmla="*/ 6 h 95"/>
                <a:gd name="T68" fmla="*/ 0 w 105"/>
                <a:gd name="T69" fmla="*/ 0 h 95"/>
                <a:gd name="T70" fmla="*/ 26 w 105"/>
                <a:gd name="T71" fmla="*/ 0 h 95"/>
                <a:gd name="T72" fmla="*/ 67 w 105"/>
                <a:gd name="T73" fmla="*/ 0 h 95"/>
                <a:gd name="T74" fmla="*/ 67 w 105"/>
                <a:gd name="T75" fmla="*/ 6 h 95"/>
                <a:gd name="T76" fmla="*/ 50 w 105"/>
                <a:gd name="T77" fmla="*/ 8 h 95"/>
                <a:gd name="T78" fmla="*/ 47 w 105"/>
                <a:gd name="T79" fmla="*/ 11 h 95"/>
                <a:gd name="T80" fmla="*/ 53 w 105"/>
                <a:gd name="T81" fmla="*/ 22 h 95"/>
                <a:gd name="T82" fmla="*/ 85 w 105"/>
                <a:gd name="T83" fmla="*/ 74 h 95"/>
                <a:gd name="T84" fmla="*/ 120 w 105"/>
                <a:gd name="T85" fmla="*/ 22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18"/>
            <p:cNvSpPr>
              <a:spLocks noEditPoints="1"/>
            </p:cNvSpPr>
            <p:nvPr/>
          </p:nvSpPr>
          <p:spPr bwMode="auto">
            <a:xfrm>
              <a:off x="3860" y="737"/>
              <a:ext cx="164" cy="154"/>
            </a:xfrm>
            <a:custGeom>
              <a:avLst/>
              <a:gdLst>
                <a:gd name="T0" fmla="*/ 29 w 106"/>
                <a:gd name="T1" fmla="*/ 37 h 99"/>
                <a:gd name="T2" fmla="*/ 48 w 106"/>
                <a:gd name="T3" fmla="*/ 16 h 99"/>
                <a:gd name="T4" fmla="*/ 79 w 106"/>
                <a:gd name="T5" fmla="*/ 8 h 99"/>
                <a:gd name="T6" fmla="*/ 102 w 106"/>
                <a:gd name="T7" fmla="*/ 12 h 99"/>
                <a:gd name="T8" fmla="*/ 118 w 106"/>
                <a:gd name="T9" fmla="*/ 20 h 99"/>
                <a:gd name="T10" fmla="*/ 130 w 106"/>
                <a:gd name="T11" fmla="*/ 33 h 99"/>
                <a:gd name="T12" fmla="*/ 136 w 106"/>
                <a:gd name="T13" fmla="*/ 48 h 99"/>
                <a:gd name="T14" fmla="*/ 141 w 106"/>
                <a:gd name="T15" fmla="*/ 79 h 99"/>
                <a:gd name="T16" fmla="*/ 135 w 106"/>
                <a:gd name="T17" fmla="*/ 114 h 99"/>
                <a:gd name="T18" fmla="*/ 116 w 106"/>
                <a:gd name="T19" fmla="*/ 137 h 99"/>
                <a:gd name="T20" fmla="*/ 85 w 106"/>
                <a:gd name="T21" fmla="*/ 145 h 99"/>
                <a:gd name="T22" fmla="*/ 62 w 106"/>
                <a:gd name="T23" fmla="*/ 142 h 99"/>
                <a:gd name="T24" fmla="*/ 43 w 106"/>
                <a:gd name="T25" fmla="*/ 128 h 99"/>
                <a:gd name="T26" fmla="*/ 29 w 106"/>
                <a:gd name="T27" fmla="*/ 107 h 99"/>
                <a:gd name="T28" fmla="*/ 25 w 106"/>
                <a:gd name="T29" fmla="*/ 89 h 99"/>
                <a:gd name="T30" fmla="*/ 22 w 106"/>
                <a:gd name="T31" fmla="*/ 70 h 99"/>
                <a:gd name="T32" fmla="*/ 29 w 106"/>
                <a:gd name="T33" fmla="*/ 37 h 99"/>
                <a:gd name="T34" fmla="*/ 5 w 106"/>
                <a:gd name="T35" fmla="*/ 107 h 99"/>
                <a:gd name="T36" fmla="*/ 20 w 106"/>
                <a:gd name="T37" fmla="*/ 134 h 99"/>
                <a:gd name="T38" fmla="*/ 45 w 106"/>
                <a:gd name="T39" fmla="*/ 149 h 99"/>
                <a:gd name="T40" fmla="*/ 77 w 106"/>
                <a:gd name="T41" fmla="*/ 154 h 99"/>
                <a:gd name="T42" fmla="*/ 139 w 106"/>
                <a:gd name="T43" fmla="*/ 131 h 99"/>
                <a:gd name="T44" fmla="*/ 164 w 106"/>
                <a:gd name="T45" fmla="*/ 72 h 99"/>
                <a:gd name="T46" fmla="*/ 162 w 106"/>
                <a:gd name="T47" fmla="*/ 51 h 99"/>
                <a:gd name="T48" fmla="*/ 156 w 106"/>
                <a:gd name="T49" fmla="*/ 34 h 99"/>
                <a:gd name="T50" fmla="*/ 141 w 106"/>
                <a:gd name="T51" fmla="*/ 17 h 99"/>
                <a:gd name="T52" fmla="*/ 116 w 106"/>
                <a:gd name="T53" fmla="*/ 5 h 99"/>
                <a:gd name="T54" fmla="*/ 84 w 106"/>
                <a:gd name="T55" fmla="*/ 0 h 99"/>
                <a:gd name="T56" fmla="*/ 50 w 106"/>
                <a:gd name="T57" fmla="*/ 5 h 99"/>
                <a:gd name="T58" fmla="*/ 22 w 106"/>
                <a:gd name="T59" fmla="*/ 22 h 99"/>
                <a:gd name="T60" fmla="*/ 5 w 106"/>
                <a:gd name="T61" fmla="*/ 47 h 99"/>
                <a:gd name="T62" fmla="*/ 0 w 106"/>
                <a:gd name="T63" fmla="*/ 78 h 99"/>
                <a:gd name="T64" fmla="*/ 5 w 106"/>
                <a:gd name="T65" fmla="*/ 10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p:txBody>
          <a:bodyPr/>
          <a:lstStyle/>
          <a:p>
            <a:r>
              <a:rPr lang="en-US" smtClean="0"/>
              <a:t>Click to edit Master title style</a:t>
            </a:r>
            <a:endParaRPr lang="en-US" dirty="0"/>
          </a:p>
        </p:txBody>
      </p:sp>
      <p:sp>
        <p:nvSpPr>
          <p:cNvPr id="15" name="Date Placeholder 2"/>
          <p:cNvSpPr>
            <a:spLocks noGrp="1"/>
          </p:cNvSpPr>
          <p:nvPr>
            <p:ph type="dt" sz="half" idx="10"/>
          </p:nvPr>
        </p:nvSpPr>
        <p:spPr/>
        <p:txBody>
          <a:bodyPr/>
          <a:lstStyle>
            <a:lvl1pPr>
              <a:defRPr/>
            </a:lvl1pPr>
          </a:lstStyle>
          <a:p>
            <a:pPr>
              <a:defRPr/>
            </a:pPr>
            <a:fld id="{355BA219-D9C8-C142-825B-5595F29C540B}" type="datetimeFigureOut">
              <a:rPr lang="en-US"/>
              <a:pPr>
                <a:defRPr/>
              </a:pPr>
              <a:t>12/29/12</a:t>
            </a:fld>
            <a:endParaRPr lang="en-US"/>
          </a:p>
        </p:txBody>
      </p:sp>
      <p:sp>
        <p:nvSpPr>
          <p:cNvPr id="16" name="Footer Placeholder 3"/>
          <p:cNvSpPr>
            <a:spLocks noGrp="1"/>
          </p:cNvSpPr>
          <p:nvPr>
            <p:ph type="ftr" sz="quarter" idx="11"/>
          </p:nvPr>
        </p:nvSpPr>
        <p:spPr/>
        <p:txBody>
          <a:bodyPr/>
          <a:lstStyle>
            <a:lvl1pPr>
              <a:defRPr/>
            </a:lvl1pPr>
          </a:lstStyle>
          <a:p>
            <a:pPr>
              <a:defRPr/>
            </a:pPr>
            <a:endParaRPr lang="en-US"/>
          </a:p>
        </p:txBody>
      </p:sp>
      <p:sp>
        <p:nvSpPr>
          <p:cNvPr id="17" name="Slide Number Placeholder 4"/>
          <p:cNvSpPr>
            <a:spLocks noGrp="1"/>
          </p:cNvSpPr>
          <p:nvPr>
            <p:ph type="sldNum" sz="quarter" idx="12"/>
          </p:nvPr>
        </p:nvSpPr>
        <p:spPr/>
        <p:txBody>
          <a:bodyPr/>
          <a:lstStyle>
            <a:lvl1pPr>
              <a:defRPr/>
            </a:lvl1pPr>
          </a:lstStyle>
          <a:p>
            <a:pPr>
              <a:defRPr/>
            </a:pPr>
            <a:fld id="{E8FE6130-59E4-9146-A1F3-3B71D5DB1731}" type="slidenum">
              <a:rPr lang="en-US"/>
              <a:pPr>
                <a:defRPr/>
              </a:pPr>
              <a:t>‹#›</a:t>
            </a:fld>
            <a:endParaRPr lang="en-US"/>
          </a:p>
        </p:txBody>
      </p:sp>
    </p:spTree>
    <p:extLst>
      <p:ext uri="{BB962C8B-B14F-4D97-AF65-F5344CB8AC3E}">
        <p14:creationId xmlns:p14="http://schemas.microsoft.com/office/powerpoint/2010/main" val="1813444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Group 18"/>
          <p:cNvGrpSpPr>
            <a:grpSpLocks/>
          </p:cNvGrpSpPr>
          <p:nvPr/>
        </p:nvGrpSpPr>
        <p:grpSpPr bwMode="auto">
          <a:xfrm>
            <a:off x="120650" y="6299200"/>
            <a:ext cx="420688" cy="458788"/>
            <a:chOff x="3293" y="737"/>
            <a:chExt cx="796" cy="867"/>
          </a:xfrm>
        </p:grpSpPr>
        <p:sp>
          <p:nvSpPr>
            <p:cNvPr id="3" name="Freeform 19"/>
            <p:cNvSpPr>
              <a:spLocks noEditPoints="1"/>
            </p:cNvSpPr>
            <p:nvPr/>
          </p:nvSpPr>
          <p:spPr bwMode="auto">
            <a:xfrm>
              <a:off x="3413" y="1159"/>
              <a:ext cx="556" cy="445"/>
            </a:xfrm>
            <a:custGeom>
              <a:avLst/>
              <a:gdLst>
                <a:gd name="T0" fmla="*/ 438 w 359"/>
                <a:gd name="T1" fmla="*/ 0 h 287"/>
                <a:gd name="T2" fmla="*/ 321 w 359"/>
                <a:gd name="T3" fmla="*/ 0 h 287"/>
                <a:gd name="T4" fmla="*/ 321 w 359"/>
                <a:gd name="T5" fmla="*/ 133 h 287"/>
                <a:gd name="T6" fmla="*/ 378 w 359"/>
                <a:gd name="T7" fmla="*/ 265 h 287"/>
                <a:gd name="T8" fmla="*/ 378 w 359"/>
                <a:gd name="T9" fmla="*/ 247 h 287"/>
                <a:gd name="T10" fmla="*/ 347 w 359"/>
                <a:gd name="T11" fmla="*/ 149 h 287"/>
                <a:gd name="T12" fmla="*/ 347 w 359"/>
                <a:gd name="T13" fmla="*/ 115 h 287"/>
                <a:gd name="T14" fmla="*/ 392 w 359"/>
                <a:gd name="T15" fmla="*/ 115 h 287"/>
                <a:gd name="T16" fmla="*/ 392 w 359"/>
                <a:gd name="T17" fmla="*/ 265 h 287"/>
                <a:gd name="T18" fmla="*/ 279 w 359"/>
                <a:gd name="T19" fmla="*/ 434 h 287"/>
                <a:gd name="T20" fmla="*/ 164 w 359"/>
                <a:gd name="T21" fmla="*/ 274 h 287"/>
                <a:gd name="T22" fmla="*/ 234 w 359"/>
                <a:gd name="T23" fmla="*/ 133 h 287"/>
                <a:gd name="T24" fmla="*/ 234 w 359"/>
                <a:gd name="T25" fmla="*/ 115 h 287"/>
                <a:gd name="T26" fmla="*/ 279 w 359"/>
                <a:gd name="T27" fmla="*/ 115 h 287"/>
                <a:gd name="T28" fmla="*/ 307 w 359"/>
                <a:gd name="T29" fmla="*/ 115 h 287"/>
                <a:gd name="T30" fmla="*/ 307 w 359"/>
                <a:gd name="T31" fmla="*/ 87 h 287"/>
                <a:gd name="T32" fmla="*/ 279 w 359"/>
                <a:gd name="T33" fmla="*/ 87 h 287"/>
                <a:gd name="T34" fmla="*/ 234 w 359"/>
                <a:gd name="T35" fmla="*/ 87 h 287"/>
                <a:gd name="T36" fmla="*/ 234 w 359"/>
                <a:gd name="T37" fmla="*/ 87 h 287"/>
                <a:gd name="T38" fmla="*/ 208 w 359"/>
                <a:gd name="T39" fmla="*/ 87 h 287"/>
                <a:gd name="T40" fmla="*/ 208 w 359"/>
                <a:gd name="T41" fmla="*/ 87 h 287"/>
                <a:gd name="T42" fmla="*/ 138 w 359"/>
                <a:gd name="T43" fmla="*/ 87 h 287"/>
                <a:gd name="T44" fmla="*/ 138 w 359"/>
                <a:gd name="T45" fmla="*/ 247 h 287"/>
                <a:gd name="T46" fmla="*/ 138 w 359"/>
                <a:gd name="T47" fmla="*/ 262 h 287"/>
                <a:gd name="T48" fmla="*/ 138 w 359"/>
                <a:gd name="T49" fmla="*/ 262 h 287"/>
                <a:gd name="T50" fmla="*/ 164 w 359"/>
                <a:gd name="T51" fmla="*/ 240 h 287"/>
                <a:gd name="T52" fmla="*/ 164 w 359"/>
                <a:gd name="T53" fmla="*/ 240 h 287"/>
                <a:gd name="T54" fmla="*/ 164 w 359"/>
                <a:gd name="T55" fmla="*/ 115 h 287"/>
                <a:gd name="T56" fmla="*/ 208 w 359"/>
                <a:gd name="T57" fmla="*/ 115 h 287"/>
                <a:gd name="T58" fmla="*/ 208 w 359"/>
                <a:gd name="T59" fmla="*/ 115 h 287"/>
                <a:gd name="T60" fmla="*/ 208 w 359"/>
                <a:gd name="T61" fmla="*/ 149 h 287"/>
                <a:gd name="T62" fmla="*/ 116 w 359"/>
                <a:gd name="T63" fmla="*/ 288 h 287"/>
                <a:gd name="T64" fmla="*/ 26 w 359"/>
                <a:gd name="T65" fmla="*/ 149 h 287"/>
                <a:gd name="T66" fmla="*/ 26 w 359"/>
                <a:gd name="T67" fmla="*/ 28 h 287"/>
                <a:gd name="T68" fmla="*/ 116 w 359"/>
                <a:gd name="T69" fmla="*/ 28 h 287"/>
                <a:gd name="T70" fmla="*/ 208 w 359"/>
                <a:gd name="T71" fmla="*/ 28 h 287"/>
                <a:gd name="T72" fmla="*/ 208 w 359"/>
                <a:gd name="T73" fmla="*/ 74 h 287"/>
                <a:gd name="T74" fmla="*/ 234 w 359"/>
                <a:gd name="T75" fmla="*/ 74 h 287"/>
                <a:gd name="T76" fmla="*/ 234 w 359"/>
                <a:gd name="T77" fmla="*/ 0 h 287"/>
                <a:gd name="T78" fmla="*/ 116 w 359"/>
                <a:gd name="T79" fmla="*/ 0 h 287"/>
                <a:gd name="T80" fmla="*/ 0 w 359"/>
                <a:gd name="T81" fmla="*/ 0 h 287"/>
                <a:gd name="T82" fmla="*/ 0 w 359"/>
                <a:gd name="T83" fmla="*/ 133 h 287"/>
                <a:gd name="T84" fmla="*/ 116 w 359"/>
                <a:gd name="T85" fmla="*/ 298 h 287"/>
                <a:gd name="T86" fmla="*/ 141 w 359"/>
                <a:gd name="T87" fmla="*/ 288 h 287"/>
                <a:gd name="T88" fmla="*/ 279 w 359"/>
                <a:gd name="T89" fmla="*/ 445 h 287"/>
                <a:gd name="T90" fmla="*/ 417 w 359"/>
                <a:gd name="T91" fmla="*/ 288 h 287"/>
                <a:gd name="T92" fmla="*/ 438 w 359"/>
                <a:gd name="T93" fmla="*/ 298 h 287"/>
                <a:gd name="T94" fmla="*/ 556 w 359"/>
                <a:gd name="T95" fmla="*/ 133 h 287"/>
                <a:gd name="T96" fmla="*/ 556 w 359"/>
                <a:gd name="T97" fmla="*/ 0 h 287"/>
                <a:gd name="T98" fmla="*/ 438 w 359"/>
                <a:gd name="T99" fmla="*/ 0 h 287"/>
                <a:gd name="T100" fmla="*/ 528 w 359"/>
                <a:gd name="T101" fmla="*/ 149 h 287"/>
                <a:gd name="T102" fmla="*/ 438 w 359"/>
                <a:gd name="T103" fmla="*/ 288 h 287"/>
                <a:gd name="T104" fmla="*/ 418 w 359"/>
                <a:gd name="T105" fmla="*/ 278 h 287"/>
                <a:gd name="T106" fmla="*/ 420 w 359"/>
                <a:gd name="T107" fmla="*/ 247 h 287"/>
                <a:gd name="T108" fmla="*/ 420 w 359"/>
                <a:gd name="T109" fmla="*/ 87 h 287"/>
                <a:gd name="T110" fmla="*/ 347 w 359"/>
                <a:gd name="T111" fmla="*/ 87 h 287"/>
                <a:gd name="T112" fmla="*/ 347 w 359"/>
                <a:gd name="T113" fmla="*/ 28 h 287"/>
                <a:gd name="T114" fmla="*/ 438 w 359"/>
                <a:gd name="T115" fmla="*/ 28 h 287"/>
                <a:gd name="T116" fmla="*/ 528 w 359"/>
                <a:gd name="T117" fmla="*/ 28 h 287"/>
                <a:gd name="T118" fmla="*/ 528 w 359"/>
                <a:gd name="T119" fmla="*/ 149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4" name="Freeform 20"/>
            <p:cNvSpPr>
              <a:spLocks/>
            </p:cNvSpPr>
            <p:nvPr/>
          </p:nvSpPr>
          <p:spPr bwMode="auto">
            <a:xfrm>
              <a:off x="3456" y="939"/>
              <a:ext cx="118" cy="149"/>
            </a:xfrm>
            <a:custGeom>
              <a:avLst/>
              <a:gdLst>
                <a:gd name="T0" fmla="*/ 9 w 76"/>
                <a:gd name="T1" fmla="*/ 149 h 96"/>
                <a:gd name="T2" fmla="*/ 9 w 76"/>
                <a:gd name="T3" fmla="*/ 143 h 96"/>
                <a:gd name="T4" fmla="*/ 19 w 76"/>
                <a:gd name="T5" fmla="*/ 138 h 96"/>
                <a:gd name="T6" fmla="*/ 20 w 76"/>
                <a:gd name="T7" fmla="*/ 137 h 96"/>
                <a:gd name="T8" fmla="*/ 20 w 76"/>
                <a:gd name="T9" fmla="*/ 124 h 96"/>
                <a:gd name="T10" fmla="*/ 22 w 76"/>
                <a:gd name="T11" fmla="*/ 106 h 96"/>
                <a:gd name="T12" fmla="*/ 22 w 76"/>
                <a:gd name="T13" fmla="*/ 50 h 96"/>
                <a:gd name="T14" fmla="*/ 20 w 76"/>
                <a:gd name="T15" fmla="*/ 22 h 96"/>
                <a:gd name="T16" fmla="*/ 19 w 76"/>
                <a:gd name="T17" fmla="*/ 9 h 96"/>
                <a:gd name="T18" fmla="*/ 16 w 76"/>
                <a:gd name="T19" fmla="*/ 8 h 96"/>
                <a:gd name="T20" fmla="*/ 0 w 76"/>
                <a:gd name="T21" fmla="*/ 6 h 96"/>
                <a:gd name="T22" fmla="*/ 0 w 76"/>
                <a:gd name="T23" fmla="*/ 0 h 96"/>
                <a:gd name="T24" fmla="*/ 33 w 76"/>
                <a:gd name="T25" fmla="*/ 0 h 96"/>
                <a:gd name="T26" fmla="*/ 64 w 76"/>
                <a:gd name="T27" fmla="*/ 0 h 96"/>
                <a:gd name="T28" fmla="*/ 64 w 76"/>
                <a:gd name="T29" fmla="*/ 6 h 96"/>
                <a:gd name="T30" fmla="*/ 48 w 76"/>
                <a:gd name="T31" fmla="*/ 8 h 96"/>
                <a:gd name="T32" fmla="*/ 45 w 76"/>
                <a:gd name="T33" fmla="*/ 9 h 96"/>
                <a:gd name="T34" fmla="*/ 43 w 76"/>
                <a:gd name="T35" fmla="*/ 20 h 96"/>
                <a:gd name="T36" fmla="*/ 42 w 76"/>
                <a:gd name="T37" fmla="*/ 50 h 96"/>
                <a:gd name="T38" fmla="*/ 42 w 76"/>
                <a:gd name="T39" fmla="*/ 121 h 96"/>
                <a:gd name="T40" fmla="*/ 43 w 76"/>
                <a:gd name="T41" fmla="*/ 138 h 96"/>
                <a:gd name="T42" fmla="*/ 61 w 76"/>
                <a:gd name="T43" fmla="*/ 140 h 96"/>
                <a:gd name="T44" fmla="*/ 104 w 76"/>
                <a:gd name="T45" fmla="*/ 135 h 96"/>
                <a:gd name="T46" fmla="*/ 107 w 76"/>
                <a:gd name="T47" fmla="*/ 127 h 96"/>
                <a:gd name="T48" fmla="*/ 112 w 76"/>
                <a:gd name="T49" fmla="*/ 110 h 96"/>
                <a:gd name="T50" fmla="*/ 118 w 76"/>
                <a:gd name="T51" fmla="*/ 110 h 96"/>
                <a:gd name="T52" fmla="*/ 113 w 76"/>
                <a:gd name="T53" fmla="*/ 147 h 96"/>
                <a:gd name="T54" fmla="*/ 107 w 76"/>
                <a:gd name="T55" fmla="*/ 149 h 96"/>
                <a:gd name="T56" fmla="*/ 89 w 76"/>
                <a:gd name="T57" fmla="*/ 149 h 96"/>
                <a:gd name="T58" fmla="*/ 31 w 76"/>
                <a:gd name="T59" fmla="*/ 147 h 96"/>
                <a:gd name="T60" fmla="*/ 9 w 76"/>
                <a:gd name="T61" fmla="*/ 149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5" name="Freeform 21"/>
            <p:cNvSpPr>
              <a:spLocks noEditPoints="1"/>
            </p:cNvSpPr>
            <p:nvPr/>
          </p:nvSpPr>
          <p:spPr bwMode="auto">
            <a:xfrm>
              <a:off x="3588" y="939"/>
              <a:ext cx="65" cy="149"/>
            </a:xfrm>
            <a:custGeom>
              <a:avLst/>
              <a:gdLst>
                <a:gd name="T0" fmla="*/ 65 w 42"/>
                <a:gd name="T1" fmla="*/ 141 h 96"/>
                <a:gd name="T2" fmla="*/ 65 w 42"/>
                <a:gd name="T3" fmla="*/ 149 h 96"/>
                <a:gd name="T4" fmla="*/ 34 w 42"/>
                <a:gd name="T5" fmla="*/ 147 h 96"/>
                <a:gd name="T6" fmla="*/ 0 w 42"/>
                <a:gd name="T7" fmla="*/ 149 h 96"/>
                <a:gd name="T8" fmla="*/ 0 w 42"/>
                <a:gd name="T9" fmla="*/ 141 h 96"/>
                <a:gd name="T10" fmla="*/ 15 w 42"/>
                <a:gd name="T11" fmla="*/ 141 h 96"/>
                <a:gd name="T12" fmla="*/ 20 w 42"/>
                <a:gd name="T13" fmla="*/ 138 h 96"/>
                <a:gd name="T14" fmla="*/ 22 w 42"/>
                <a:gd name="T15" fmla="*/ 129 h 96"/>
                <a:gd name="T16" fmla="*/ 22 w 42"/>
                <a:gd name="T17" fmla="*/ 98 h 96"/>
                <a:gd name="T18" fmla="*/ 22 w 42"/>
                <a:gd name="T19" fmla="*/ 50 h 96"/>
                <a:gd name="T20" fmla="*/ 22 w 42"/>
                <a:gd name="T21" fmla="*/ 22 h 96"/>
                <a:gd name="T22" fmla="*/ 20 w 42"/>
                <a:gd name="T23" fmla="*/ 9 h 96"/>
                <a:gd name="T24" fmla="*/ 15 w 42"/>
                <a:gd name="T25" fmla="*/ 8 h 96"/>
                <a:gd name="T26" fmla="*/ 0 w 42"/>
                <a:gd name="T27" fmla="*/ 6 h 96"/>
                <a:gd name="T28" fmla="*/ 0 w 42"/>
                <a:gd name="T29" fmla="*/ 0 h 96"/>
                <a:gd name="T30" fmla="*/ 33 w 42"/>
                <a:gd name="T31" fmla="*/ 0 h 96"/>
                <a:gd name="T32" fmla="*/ 65 w 42"/>
                <a:gd name="T33" fmla="*/ 0 h 96"/>
                <a:gd name="T34" fmla="*/ 65 w 42"/>
                <a:gd name="T35" fmla="*/ 6 h 96"/>
                <a:gd name="T36" fmla="*/ 50 w 42"/>
                <a:gd name="T37" fmla="*/ 8 h 96"/>
                <a:gd name="T38" fmla="*/ 45 w 42"/>
                <a:gd name="T39" fmla="*/ 9 h 96"/>
                <a:gd name="T40" fmla="*/ 43 w 42"/>
                <a:gd name="T41" fmla="*/ 20 h 96"/>
                <a:gd name="T42" fmla="*/ 43 w 42"/>
                <a:gd name="T43" fmla="*/ 50 h 96"/>
                <a:gd name="T44" fmla="*/ 43 w 42"/>
                <a:gd name="T45" fmla="*/ 98 h 96"/>
                <a:gd name="T46" fmla="*/ 43 w 42"/>
                <a:gd name="T47" fmla="*/ 126 h 96"/>
                <a:gd name="T48" fmla="*/ 45 w 42"/>
                <a:gd name="T49" fmla="*/ 138 h 96"/>
                <a:gd name="T50" fmla="*/ 50 w 42"/>
                <a:gd name="T51" fmla="*/ 141 h 96"/>
                <a:gd name="T52" fmla="*/ 65 w 42"/>
                <a:gd name="T53" fmla="*/ 141 h 96"/>
                <a:gd name="T54" fmla="*/ 43 w 42"/>
                <a:gd name="T55" fmla="*/ 20 h 96"/>
                <a:gd name="T56" fmla="*/ 43 w 42"/>
                <a:gd name="T57" fmla="*/ 50 h 96"/>
                <a:gd name="T58" fmla="*/ 43 w 42"/>
                <a:gd name="T59" fmla="*/ 98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6" name="Freeform 22"/>
            <p:cNvSpPr>
              <a:spLocks/>
            </p:cNvSpPr>
            <p:nvPr/>
          </p:nvSpPr>
          <p:spPr bwMode="auto">
            <a:xfrm>
              <a:off x="3677" y="939"/>
              <a:ext cx="172" cy="152"/>
            </a:xfrm>
            <a:custGeom>
              <a:avLst/>
              <a:gdLst>
                <a:gd name="T0" fmla="*/ 0 w 111"/>
                <a:gd name="T1" fmla="*/ 149 h 98"/>
                <a:gd name="T2" fmla="*/ 0 w 111"/>
                <a:gd name="T3" fmla="*/ 141 h 98"/>
                <a:gd name="T4" fmla="*/ 15 w 111"/>
                <a:gd name="T5" fmla="*/ 140 h 98"/>
                <a:gd name="T6" fmla="*/ 17 w 111"/>
                <a:gd name="T7" fmla="*/ 138 h 98"/>
                <a:gd name="T8" fmla="*/ 19 w 111"/>
                <a:gd name="T9" fmla="*/ 127 h 98"/>
                <a:gd name="T10" fmla="*/ 20 w 111"/>
                <a:gd name="T11" fmla="*/ 104 h 98"/>
                <a:gd name="T12" fmla="*/ 20 w 111"/>
                <a:gd name="T13" fmla="*/ 19 h 98"/>
                <a:gd name="T14" fmla="*/ 20 w 111"/>
                <a:gd name="T15" fmla="*/ 14 h 98"/>
                <a:gd name="T16" fmla="*/ 15 w 111"/>
                <a:gd name="T17" fmla="*/ 9 h 98"/>
                <a:gd name="T18" fmla="*/ 11 w 111"/>
                <a:gd name="T19" fmla="*/ 6 h 98"/>
                <a:gd name="T20" fmla="*/ 0 w 111"/>
                <a:gd name="T21" fmla="*/ 6 h 98"/>
                <a:gd name="T22" fmla="*/ 0 w 111"/>
                <a:gd name="T23" fmla="*/ 0 h 98"/>
                <a:gd name="T24" fmla="*/ 23 w 111"/>
                <a:gd name="T25" fmla="*/ 0 h 98"/>
                <a:gd name="T26" fmla="*/ 40 w 111"/>
                <a:gd name="T27" fmla="*/ 0 h 98"/>
                <a:gd name="T28" fmla="*/ 53 w 111"/>
                <a:gd name="T29" fmla="*/ 17 h 98"/>
                <a:gd name="T30" fmla="*/ 76 w 111"/>
                <a:gd name="T31" fmla="*/ 43 h 98"/>
                <a:gd name="T32" fmla="*/ 108 w 111"/>
                <a:gd name="T33" fmla="*/ 81 h 98"/>
                <a:gd name="T34" fmla="*/ 133 w 111"/>
                <a:gd name="T35" fmla="*/ 110 h 98"/>
                <a:gd name="T36" fmla="*/ 143 w 111"/>
                <a:gd name="T37" fmla="*/ 121 h 98"/>
                <a:gd name="T38" fmla="*/ 143 w 111"/>
                <a:gd name="T39" fmla="*/ 45 h 98"/>
                <a:gd name="T40" fmla="*/ 143 w 111"/>
                <a:gd name="T41" fmla="*/ 20 h 98"/>
                <a:gd name="T42" fmla="*/ 141 w 111"/>
                <a:gd name="T43" fmla="*/ 9 h 98"/>
                <a:gd name="T44" fmla="*/ 139 w 111"/>
                <a:gd name="T45" fmla="*/ 8 h 98"/>
                <a:gd name="T46" fmla="*/ 124 w 111"/>
                <a:gd name="T47" fmla="*/ 6 h 98"/>
                <a:gd name="T48" fmla="*/ 124 w 111"/>
                <a:gd name="T49" fmla="*/ 0 h 98"/>
                <a:gd name="T50" fmla="*/ 150 w 111"/>
                <a:gd name="T51" fmla="*/ 0 h 98"/>
                <a:gd name="T52" fmla="*/ 172 w 111"/>
                <a:gd name="T53" fmla="*/ 0 h 98"/>
                <a:gd name="T54" fmla="*/ 172 w 111"/>
                <a:gd name="T55" fmla="*/ 6 h 98"/>
                <a:gd name="T56" fmla="*/ 158 w 111"/>
                <a:gd name="T57" fmla="*/ 8 h 98"/>
                <a:gd name="T58" fmla="*/ 155 w 111"/>
                <a:gd name="T59" fmla="*/ 9 h 98"/>
                <a:gd name="T60" fmla="*/ 153 w 111"/>
                <a:gd name="T61" fmla="*/ 20 h 98"/>
                <a:gd name="T62" fmla="*/ 153 w 111"/>
                <a:gd name="T63" fmla="*/ 45 h 98"/>
                <a:gd name="T64" fmla="*/ 153 w 111"/>
                <a:gd name="T65" fmla="*/ 95 h 98"/>
                <a:gd name="T66" fmla="*/ 153 w 111"/>
                <a:gd name="T67" fmla="*/ 152 h 98"/>
                <a:gd name="T68" fmla="*/ 143 w 111"/>
                <a:gd name="T69" fmla="*/ 152 h 98"/>
                <a:gd name="T70" fmla="*/ 141 w 111"/>
                <a:gd name="T71" fmla="*/ 149 h 98"/>
                <a:gd name="T72" fmla="*/ 138 w 111"/>
                <a:gd name="T73" fmla="*/ 147 h 98"/>
                <a:gd name="T74" fmla="*/ 135 w 111"/>
                <a:gd name="T75" fmla="*/ 144 h 98"/>
                <a:gd name="T76" fmla="*/ 121 w 111"/>
                <a:gd name="T77" fmla="*/ 129 h 98"/>
                <a:gd name="T78" fmla="*/ 107 w 111"/>
                <a:gd name="T79" fmla="*/ 112 h 98"/>
                <a:gd name="T80" fmla="*/ 29 w 111"/>
                <a:gd name="T81" fmla="*/ 22 h 98"/>
                <a:gd name="T82" fmla="*/ 29 w 111"/>
                <a:gd name="T83" fmla="*/ 102 h 98"/>
                <a:gd name="T84" fmla="*/ 31 w 111"/>
                <a:gd name="T85" fmla="*/ 127 h 98"/>
                <a:gd name="T86" fmla="*/ 31 w 111"/>
                <a:gd name="T87" fmla="*/ 138 h 98"/>
                <a:gd name="T88" fmla="*/ 34 w 111"/>
                <a:gd name="T89" fmla="*/ 140 h 98"/>
                <a:gd name="T90" fmla="*/ 50 w 111"/>
                <a:gd name="T91" fmla="*/ 141 h 98"/>
                <a:gd name="T92" fmla="*/ 50 w 111"/>
                <a:gd name="T93" fmla="*/ 149 h 98"/>
                <a:gd name="T94" fmla="*/ 28 w 111"/>
                <a:gd name="T95" fmla="*/ 147 h 98"/>
                <a:gd name="T96" fmla="*/ 0 w 111"/>
                <a:gd name="T97" fmla="*/ 14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3"/>
            <p:cNvSpPr>
              <a:spLocks/>
            </p:cNvSpPr>
            <p:nvPr/>
          </p:nvSpPr>
          <p:spPr bwMode="auto">
            <a:xfrm>
              <a:off x="3869" y="939"/>
              <a:ext cx="64" cy="149"/>
            </a:xfrm>
            <a:custGeom>
              <a:avLst/>
              <a:gdLst>
                <a:gd name="T0" fmla="*/ 64 w 41"/>
                <a:gd name="T1" fmla="*/ 141 h 96"/>
                <a:gd name="T2" fmla="*/ 64 w 41"/>
                <a:gd name="T3" fmla="*/ 149 h 96"/>
                <a:gd name="T4" fmla="*/ 33 w 41"/>
                <a:gd name="T5" fmla="*/ 147 h 96"/>
                <a:gd name="T6" fmla="*/ 0 w 41"/>
                <a:gd name="T7" fmla="*/ 149 h 96"/>
                <a:gd name="T8" fmla="*/ 0 w 41"/>
                <a:gd name="T9" fmla="*/ 141 h 96"/>
                <a:gd name="T10" fmla="*/ 16 w 41"/>
                <a:gd name="T11" fmla="*/ 141 h 96"/>
                <a:gd name="T12" fmla="*/ 19 w 41"/>
                <a:gd name="T13" fmla="*/ 138 h 96"/>
                <a:gd name="T14" fmla="*/ 20 w 41"/>
                <a:gd name="T15" fmla="*/ 129 h 96"/>
                <a:gd name="T16" fmla="*/ 22 w 41"/>
                <a:gd name="T17" fmla="*/ 98 h 96"/>
                <a:gd name="T18" fmla="*/ 22 w 41"/>
                <a:gd name="T19" fmla="*/ 50 h 96"/>
                <a:gd name="T20" fmla="*/ 20 w 41"/>
                <a:gd name="T21" fmla="*/ 22 h 96"/>
                <a:gd name="T22" fmla="*/ 19 w 41"/>
                <a:gd name="T23" fmla="*/ 9 h 96"/>
                <a:gd name="T24" fmla="*/ 16 w 41"/>
                <a:gd name="T25" fmla="*/ 8 h 96"/>
                <a:gd name="T26" fmla="*/ 0 w 41"/>
                <a:gd name="T27" fmla="*/ 6 h 96"/>
                <a:gd name="T28" fmla="*/ 0 w 41"/>
                <a:gd name="T29" fmla="*/ 0 h 96"/>
                <a:gd name="T30" fmla="*/ 31 w 41"/>
                <a:gd name="T31" fmla="*/ 0 h 96"/>
                <a:gd name="T32" fmla="*/ 64 w 41"/>
                <a:gd name="T33" fmla="*/ 0 h 96"/>
                <a:gd name="T34" fmla="*/ 64 w 41"/>
                <a:gd name="T35" fmla="*/ 6 h 96"/>
                <a:gd name="T36" fmla="*/ 48 w 41"/>
                <a:gd name="T37" fmla="*/ 8 h 96"/>
                <a:gd name="T38" fmla="*/ 44 w 41"/>
                <a:gd name="T39" fmla="*/ 9 h 96"/>
                <a:gd name="T40" fmla="*/ 42 w 41"/>
                <a:gd name="T41" fmla="*/ 20 h 96"/>
                <a:gd name="T42" fmla="*/ 42 w 41"/>
                <a:gd name="T43" fmla="*/ 50 h 96"/>
                <a:gd name="T44" fmla="*/ 42 w 41"/>
                <a:gd name="T45" fmla="*/ 98 h 96"/>
                <a:gd name="T46" fmla="*/ 42 w 41"/>
                <a:gd name="T47" fmla="*/ 126 h 96"/>
                <a:gd name="T48" fmla="*/ 44 w 41"/>
                <a:gd name="T49" fmla="*/ 138 h 96"/>
                <a:gd name="T50" fmla="*/ 48 w 41"/>
                <a:gd name="T51" fmla="*/ 141 h 96"/>
                <a:gd name="T52" fmla="*/ 64 w 41"/>
                <a:gd name="T53" fmla="*/ 141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4"/>
            <p:cNvSpPr>
              <a:spLocks/>
            </p:cNvSpPr>
            <p:nvPr/>
          </p:nvSpPr>
          <p:spPr bwMode="auto">
            <a:xfrm>
              <a:off x="394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2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5"/>
            <p:cNvSpPr>
              <a:spLocks/>
            </p:cNvSpPr>
            <p:nvPr/>
          </p:nvSpPr>
          <p:spPr bwMode="auto">
            <a:xfrm>
              <a:off x="329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4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6"/>
            <p:cNvSpPr>
              <a:spLocks/>
            </p:cNvSpPr>
            <p:nvPr/>
          </p:nvSpPr>
          <p:spPr bwMode="auto">
            <a:xfrm>
              <a:off x="3357" y="740"/>
              <a:ext cx="201" cy="151"/>
            </a:xfrm>
            <a:custGeom>
              <a:avLst/>
              <a:gdLst>
                <a:gd name="T0" fmla="*/ 0 w 130"/>
                <a:gd name="T1" fmla="*/ 6 h 97"/>
                <a:gd name="T2" fmla="*/ 0 w 130"/>
                <a:gd name="T3" fmla="*/ 0 h 97"/>
                <a:gd name="T4" fmla="*/ 22 w 130"/>
                <a:gd name="T5" fmla="*/ 0 h 97"/>
                <a:gd name="T6" fmla="*/ 42 w 130"/>
                <a:gd name="T7" fmla="*/ 0 h 97"/>
                <a:gd name="T8" fmla="*/ 59 w 130"/>
                <a:gd name="T9" fmla="*/ 37 h 97"/>
                <a:gd name="T10" fmla="*/ 101 w 130"/>
                <a:gd name="T11" fmla="*/ 118 h 97"/>
                <a:gd name="T12" fmla="*/ 138 w 130"/>
                <a:gd name="T13" fmla="*/ 44 h 97"/>
                <a:gd name="T14" fmla="*/ 158 w 130"/>
                <a:gd name="T15" fmla="*/ 0 h 97"/>
                <a:gd name="T16" fmla="*/ 178 w 130"/>
                <a:gd name="T17" fmla="*/ 0 h 97"/>
                <a:gd name="T18" fmla="*/ 201 w 130"/>
                <a:gd name="T19" fmla="*/ 0 h 97"/>
                <a:gd name="T20" fmla="*/ 201 w 130"/>
                <a:gd name="T21" fmla="*/ 6 h 97"/>
                <a:gd name="T22" fmla="*/ 186 w 130"/>
                <a:gd name="T23" fmla="*/ 8 h 97"/>
                <a:gd name="T24" fmla="*/ 182 w 130"/>
                <a:gd name="T25" fmla="*/ 11 h 97"/>
                <a:gd name="T26" fmla="*/ 181 w 130"/>
                <a:gd name="T27" fmla="*/ 20 h 97"/>
                <a:gd name="T28" fmla="*/ 179 w 130"/>
                <a:gd name="T29" fmla="*/ 50 h 97"/>
                <a:gd name="T30" fmla="*/ 179 w 130"/>
                <a:gd name="T31" fmla="*/ 98 h 97"/>
                <a:gd name="T32" fmla="*/ 181 w 130"/>
                <a:gd name="T33" fmla="*/ 126 h 97"/>
                <a:gd name="T34" fmla="*/ 182 w 130"/>
                <a:gd name="T35" fmla="*/ 139 h 97"/>
                <a:gd name="T36" fmla="*/ 186 w 130"/>
                <a:gd name="T37" fmla="*/ 140 h 97"/>
                <a:gd name="T38" fmla="*/ 201 w 130"/>
                <a:gd name="T39" fmla="*/ 142 h 97"/>
                <a:gd name="T40" fmla="*/ 201 w 130"/>
                <a:gd name="T41" fmla="*/ 148 h 97"/>
                <a:gd name="T42" fmla="*/ 170 w 130"/>
                <a:gd name="T43" fmla="*/ 148 h 97"/>
                <a:gd name="T44" fmla="*/ 138 w 130"/>
                <a:gd name="T45" fmla="*/ 148 h 97"/>
                <a:gd name="T46" fmla="*/ 138 w 130"/>
                <a:gd name="T47" fmla="*/ 142 h 97"/>
                <a:gd name="T48" fmla="*/ 155 w 130"/>
                <a:gd name="T49" fmla="*/ 140 h 97"/>
                <a:gd name="T50" fmla="*/ 158 w 130"/>
                <a:gd name="T51" fmla="*/ 139 h 97"/>
                <a:gd name="T52" fmla="*/ 159 w 130"/>
                <a:gd name="T53" fmla="*/ 128 h 97"/>
                <a:gd name="T54" fmla="*/ 159 w 130"/>
                <a:gd name="T55" fmla="*/ 98 h 97"/>
                <a:gd name="T56" fmla="*/ 159 w 130"/>
                <a:gd name="T57" fmla="*/ 22 h 97"/>
                <a:gd name="T58" fmla="*/ 122 w 130"/>
                <a:gd name="T59" fmla="*/ 97 h 97"/>
                <a:gd name="T60" fmla="*/ 108 w 130"/>
                <a:gd name="T61" fmla="*/ 126 h 97"/>
                <a:gd name="T62" fmla="*/ 97 w 130"/>
                <a:gd name="T63" fmla="*/ 151 h 97"/>
                <a:gd name="T64" fmla="*/ 93 w 130"/>
                <a:gd name="T65" fmla="*/ 151 h 97"/>
                <a:gd name="T66" fmla="*/ 91 w 130"/>
                <a:gd name="T67" fmla="*/ 145 h 97"/>
                <a:gd name="T68" fmla="*/ 83 w 130"/>
                <a:gd name="T69" fmla="*/ 129 h 97"/>
                <a:gd name="T70" fmla="*/ 31 w 130"/>
                <a:gd name="T71" fmla="*/ 25 h 97"/>
                <a:gd name="T72" fmla="*/ 31 w 130"/>
                <a:gd name="T73" fmla="*/ 98 h 97"/>
                <a:gd name="T74" fmla="*/ 31 w 130"/>
                <a:gd name="T75" fmla="*/ 126 h 97"/>
                <a:gd name="T76" fmla="*/ 34 w 130"/>
                <a:gd name="T77" fmla="*/ 139 h 97"/>
                <a:gd name="T78" fmla="*/ 37 w 130"/>
                <a:gd name="T79" fmla="*/ 140 h 97"/>
                <a:gd name="T80" fmla="*/ 53 w 130"/>
                <a:gd name="T81" fmla="*/ 142 h 97"/>
                <a:gd name="T82" fmla="*/ 53 w 130"/>
                <a:gd name="T83" fmla="*/ 148 h 97"/>
                <a:gd name="T84" fmla="*/ 26 w 130"/>
                <a:gd name="T85" fmla="*/ 148 h 97"/>
                <a:gd name="T86" fmla="*/ 0 w 130"/>
                <a:gd name="T87" fmla="*/ 148 h 97"/>
                <a:gd name="T88" fmla="*/ 0 w 130"/>
                <a:gd name="T89" fmla="*/ 142 h 97"/>
                <a:gd name="T90" fmla="*/ 15 w 130"/>
                <a:gd name="T91" fmla="*/ 140 h 97"/>
                <a:gd name="T92" fmla="*/ 19 w 130"/>
                <a:gd name="T93" fmla="*/ 139 h 97"/>
                <a:gd name="T94" fmla="*/ 20 w 130"/>
                <a:gd name="T95" fmla="*/ 128 h 97"/>
                <a:gd name="T96" fmla="*/ 22 w 130"/>
                <a:gd name="T97" fmla="*/ 98 h 97"/>
                <a:gd name="T98" fmla="*/ 22 w 130"/>
                <a:gd name="T99" fmla="*/ 50 h 97"/>
                <a:gd name="T100" fmla="*/ 20 w 130"/>
                <a:gd name="T101" fmla="*/ 22 h 97"/>
                <a:gd name="T102" fmla="*/ 19 w 130"/>
                <a:gd name="T103" fmla="*/ 11 h 97"/>
                <a:gd name="T104" fmla="*/ 15 w 130"/>
                <a:gd name="T105" fmla="*/ 8 h 97"/>
                <a:gd name="T106" fmla="*/ 0 w 130"/>
                <a:gd name="T107" fmla="*/ 6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7"/>
            <p:cNvSpPr>
              <a:spLocks noEditPoints="1"/>
            </p:cNvSpPr>
            <p:nvPr/>
          </p:nvSpPr>
          <p:spPr bwMode="auto">
            <a:xfrm>
              <a:off x="3566" y="738"/>
              <a:ext cx="166" cy="149"/>
            </a:xfrm>
            <a:custGeom>
              <a:avLst/>
              <a:gdLst>
                <a:gd name="T0" fmla="*/ 23 w 107"/>
                <a:gd name="T1" fmla="*/ 149 h 96"/>
                <a:gd name="T2" fmla="*/ 51 w 107"/>
                <a:gd name="T3" fmla="*/ 149 h 96"/>
                <a:gd name="T4" fmla="*/ 51 w 107"/>
                <a:gd name="T5" fmla="*/ 143 h 96"/>
                <a:gd name="T6" fmla="*/ 37 w 107"/>
                <a:gd name="T7" fmla="*/ 143 h 96"/>
                <a:gd name="T8" fmla="*/ 33 w 107"/>
                <a:gd name="T9" fmla="*/ 140 h 96"/>
                <a:gd name="T10" fmla="*/ 33 w 107"/>
                <a:gd name="T11" fmla="*/ 138 h 96"/>
                <a:gd name="T12" fmla="*/ 36 w 107"/>
                <a:gd name="T13" fmla="*/ 127 h 96"/>
                <a:gd name="T14" fmla="*/ 47 w 107"/>
                <a:gd name="T15" fmla="*/ 101 h 96"/>
                <a:gd name="T16" fmla="*/ 110 w 107"/>
                <a:gd name="T17" fmla="*/ 101 h 96"/>
                <a:gd name="T18" fmla="*/ 124 w 107"/>
                <a:gd name="T19" fmla="*/ 132 h 96"/>
                <a:gd name="T20" fmla="*/ 126 w 107"/>
                <a:gd name="T21" fmla="*/ 138 h 96"/>
                <a:gd name="T22" fmla="*/ 124 w 107"/>
                <a:gd name="T23" fmla="*/ 141 h 96"/>
                <a:gd name="T24" fmla="*/ 121 w 107"/>
                <a:gd name="T25" fmla="*/ 143 h 96"/>
                <a:gd name="T26" fmla="*/ 105 w 107"/>
                <a:gd name="T27" fmla="*/ 143 h 96"/>
                <a:gd name="T28" fmla="*/ 105 w 107"/>
                <a:gd name="T29" fmla="*/ 149 h 96"/>
                <a:gd name="T30" fmla="*/ 141 w 107"/>
                <a:gd name="T31" fmla="*/ 149 h 96"/>
                <a:gd name="T32" fmla="*/ 166 w 107"/>
                <a:gd name="T33" fmla="*/ 149 h 96"/>
                <a:gd name="T34" fmla="*/ 166 w 107"/>
                <a:gd name="T35" fmla="*/ 143 h 96"/>
                <a:gd name="T36" fmla="*/ 154 w 107"/>
                <a:gd name="T37" fmla="*/ 141 h 96"/>
                <a:gd name="T38" fmla="*/ 149 w 107"/>
                <a:gd name="T39" fmla="*/ 137 h 96"/>
                <a:gd name="T40" fmla="*/ 135 w 107"/>
                <a:gd name="T41" fmla="*/ 106 h 96"/>
                <a:gd name="T42" fmla="*/ 87 w 107"/>
                <a:gd name="T43" fmla="*/ 0 h 96"/>
                <a:gd name="T44" fmla="*/ 81 w 107"/>
                <a:gd name="T45" fmla="*/ 0 h 96"/>
                <a:gd name="T46" fmla="*/ 62 w 107"/>
                <a:gd name="T47" fmla="*/ 43 h 96"/>
                <a:gd name="T48" fmla="*/ 34 w 107"/>
                <a:gd name="T49" fmla="*/ 102 h 96"/>
                <a:gd name="T50" fmla="*/ 20 w 107"/>
                <a:gd name="T51" fmla="*/ 132 h 96"/>
                <a:gd name="T52" fmla="*/ 14 w 107"/>
                <a:gd name="T53" fmla="*/ 140 h 96"/>
                <a:gd name="T54" fmla="*/ 11 w 107"/>
                <a:gd name="T55" fmla="*/ 143 h 96"/>
                <a:gd name="T56" fmla="*/ 0 w 107"/>
                <a:gd name="T57" fmla="*/ 143 h 96"/>
                <a:gd name="T58" fmla="*/ 0 w 107"/>
                <a:gd name="T59" fmla="*/ 149 h 96"/>
                <a:gd name="T60" fmla="*/ 23 w 107"/>
                <a:gd name="T61" fmla="*/ 149 h 96"/>
                <a:gd name="T62" fmla="*/ 79 w 107"/>
                <a:gd name="T63" fmla="*/ 28 h 96"/>
                <a:gd name="T64" fmla="*/ 105 w 107"/>
                <a:gd name="T65" fmla="*/ 92 h 96"/>
                <a:gd name="T66" fmla="*/ 51 w 107"/>
                <a:gd name="T67" fmla="*/ 92 h 96"/>
                <a:gd name="T68" fmla="*/ 79 w 107"/>
                <a:gd name="T69" fmla="*/ 28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8"/>
            <p:cNvSpPr>
              <a:spLocks/>
            </p:cNvSpPr>
            <p:nvPr/>
          </p:nvSpPr>
          <p:spPr bwMode="auto">
            <a:xfrm>
              <a:off x="3703" y="740"/>
              <a:ext cx="163" cy="147"/>
            </a:xfrm>
            <a:custGeom>
              <a:avLst/>
              <a:gdLst>
                <a:gd name="T0" fmla="*/ 120 w 105"/>
                <a:gd name="T1" fmla="*/ 22 h 95"/>
                <a:gd name="T2" fmla="*/ 127 w 105"/>
                <a:gd name="T3" fmla="*/ 11 h 95"/>
                <a:gd name="T4" fmla="*/ 124 w 105"/>
                <a:gd name="T5" fmla="*/ 8 h 95"/>
                <a:gd name="T6" fmla="*/ 109 w 105"/>
                <a:gd name="T7" fmla="*/ 6 h 95"/>
                <a:gd name="T8" fmla="*/ 109 w 105"/>
                <a:gd name="T9" fmla="*/ 0 h 95"/>
                <a:gd name="T10" fmla="*/ 138 w 105"/>
                <a:gd name="T11" fmla="*/ 0 h 95"/>
                <a:gd name="T12" fmla="*/ 163 w 105"/>
                <a:gd name="T13" fmla="*/ 0 h 95"/>
                <a:gd name="T14" fmla="*/ 163 w 105"/>
                <a:gd name="T15" fmla="*/ 6 h 95"/>
                <a:gd name="T16" fmla="*/ 149 w 105"/>
                <a:gd name="T17" fmla="*/ 8 h 95"/>
                <a:gd name="T18" fmla="*/ 143 w 105"/>
                <a:gd name="T19" fmla="*/ 11 h 95"/>
                <a:gd name="T20" fmla="*/ 135 w 105"/>
                <a:gd name="T21" fmla="*/ 20 h 95"/>
                <a:gd name="T22" fmla="*/ 102 w 105"/>
                <a:gd name="T23" fmla="*/ 67 h 95"/>
                <a:gd name="T24" fmla="*/ 92 w 105"/>
                <a:gd name="T25" fmla="*/ 84 h 95"/>
                <a:gd name="T26" fmla="*/ 92 w 105"/>
                <a:gd name="T27" fmla="*/ 90 h 95"/>
                <a:gd name="T28" fmla="*/ 92 w 105"/>
                <a:gd name="T29" fmla="*/ 97 h 95"/>
                <a:gd name="T30" fmla="*/ 92 w 105"/>
                <a:gd name="T31" fmla="*/ 125 h 95"/>
                <a:gd name="T32" fmla="*/ 93 w 105"/>
                <a:gd name="T33" fmla="*/ 138 h 95"/>
                <a:gd name="T34" fmla="*/ 98 w 105"/>
                <a:gd name="T35" fmla="*/ 139 h 95"/>
                <a:gd name="T36" fmla="*/ 113 w 105"/>
                <a:gd name="T37" fmla="*/ 141 h 95"/>
                <a:gd name="T38" fmla="*/ 113 w 105"/>
                <a:gd name="T39" fmla="*/ 147 h 95"/>
                <a:gd name="T40" fmla="*/ 82 w 105"/>
                <a:gd name="T41" fmla="*/ 147 h 95"/>
                <a:gd name="T42" fmla="*/ 50 w 105"/>
                <a:gd name="T43" fmla="*/ 147 h 95"/>
                <a:gd name="T44" fmla="*/ 50 w 105"/>
                <a:gd name="T45" fmla="*/ 141 h 95"/>
                <a:gd name="T46" fmla="*/ 65 w 105"/>
                <a:gd name="T47" fmla="*/ 139 h 95"/>
                <a:gd name="T48" fmla="*/ 68 w 105"/>
                <a:gd name="T49" fmla="*/ 138 h 95"/>
                <a:gd name="T50" fmla="*/ 70 w 105"/>
                <a:gd name="T51" fmla="*/ 127 h 95"/>
                <a:gd name="T52" fmla="*/ 71 w 105"/>
                <a:gd name="T53" fmla="*/ 97 h 95"/>
                <a:gd name="T54" fmla="*/ 71 w 105"/>
                <a:gd name="T55" fmla="*/ 87 h 95"/>
                <a:gd name="T56" fmla="*/ 67 w 105"/>
                <a:gd name="T57" fmla="*/ 77 h 95"/>
                <a:gd name="T58" fmla="*/ 54 w 105"/>
                <a:gd name="T59" fmla="*/ 60 h 95"/>
                <a:gd name="T60" fmla="*/ 26 w 105"/>
                <a:gd name="T61" fmla="*/ 20 h 95"/>
                <a:gd name="T62" fmla="*/ 20 w 105"/>
                <a:gd name="T63" fmla="*/ 11 h 95"/>
                <a:gd name="T64" fmla="*/ 14 w 105"/>
                <a:gd name="T65" fmla="*/ 8 h 95"/>
                <a:gd name="T66" fmla="*/ 0 w 105"/>
                <a:gd name="T67" fmla="*/ 6 h 95"/>
                <a:gd name="T68" fmla="*/ 0 w 105"/>
                <a:gd name="T69" fmla="*/ 0 h 95"/>
                <a:gd name="T70" fmla="*/ 26 w 105"/>
                <a:gd name="T71" fmla="*/ 0 h 95"/>
                <a:gd name="T72" fmla="*/ 67 w 105"/>
                <a:gd name="T73" fmla="*/ 0 h 95"/>
                <a:gd name="T74" fmla="*/ 67 w 105"/>
                <a:gd name="T75" fmla="*/ 6 h 95"/>
                <a:gd name="T76" fmla="*/ 50 w 105"/>
                <a:gd name="T77" fmla="*/ 8 h 95"/>
                <a:gd name="T78" fmla="*/ 47 w 105"/>
                <a:gd name="T79" fmla="*/ 11 h 95"/>
                <a:gd name="T80" fmla="*/ 53 w 105"/>
                <a:gd name="T81" fmla="*/ 22 h 95"/>
                <a:gd name="T82" fmla="*/ 85 w 105"/>
                <a:gd name="T83" fmla="*/ 74 h 95"/>
                <a:gd name="T84" fmla="*/ 120 w 105"/>
                <a:gd name="T85" fmla="*/ 22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9"/>
            <p:cNvSpPr>
              <a:spLocks noEditPoints="1"/>
            </p:cNvSpPr>
            <p:nvPr/>
          </p:nvSpPr>
          <p:spPr bwMode="auto">
            <a:xfrm>
              <a:off x="3860" y="737"/>
              <a:ext cx="164" cy="154"/>
            </a:xfrm>
            <a:custGeom>
              <a:avLst/>
              <a:gdLst>
                <a:gd name="T0" fmla="*/ 29 w 106"/>
                <a:gd name="T1" fmla="*/ 37 h 99"/>
                <a:gd name="T2" fmla="*/ 48 w 106"/>
                <a:gd name="T3" fmla="*/ 16 h 99"/>
                <a:gd name="T4" fmla="*/ 79 w 106"/>
                <a:gd name="T5" fmla="*/ 8 h 99"/>
                <a:gd name="T6" fmla="*/ 102 w 106"/>
                <a:gd name="T7" fmla="*/ 12 h 99"/>
                <a:gd name="T8" fmla="*/ 118 w 106"/>
                <a:gd name="T9" fmla="*/ 20 h 99"/>
                <a:gd name="T10" fmla="*/ 130 w 106"/>
                <a:gd name="T11" fmla="*/ 33 h 99"/>
                <a:gd name="T12" fmla="*/ 136 w 106"/>
                <a:gd name="T13" fmla="*/ 48 h 99"/>
                <a:gd name="T14" fmla="*/ 141 w 106"/>
                <a:gd name="T15" fmla="*/ 79 h 99"/>
                <a:gd name="T16" fmla="*/ 135 w 106"/>
                <a:gd name="T17" fmla="*/ 114 h 99"/>
                <a:gd name="T18" fmla="*/ 116 w 106"/>
                <a:gd name="T19" fmla="*/ 137 h 99"/>
                <a:gd name="T20" fmla="*/ 85 w 106"/>
                <a:gd name="T21" fmla="*/ 145 h 99"/>
                <a:gd name="T22" fmla="*/ 62 w 106"/>
                <a:gd name="T23" fmla="*/ 142 h 99"/>
                <a:gd name="T24" fmla="*/ 43 w 106"/>
                <a:gd name="T25" fmla="*/ 128 h 99"/>
                <a:gd name="T26" fmla="*/ 29 w 106"/>
                <a:gd name="T27" fmla="*/ 107 h 99"/>
                <a:gd name="T28" fmla="*/ 25 w 106"/>
                <a:gd name="T29" fmla="*/ 89 h 99"/>
                <a:gd name="T30" fmla="*/ 22 w 106"/>
                <a:gd name="T31" fmla="*/ 70 h 99"/>
                <a:gd name="T32" fmla="*/ 29 w 106"/>
                <a:gd name="T33" fmla="*/ 37 h 99"/>
                <a:gd name="T34" fmla="*/ 5 w 106"/>
                <a:gd name="T35" fmla="*/ 107 h 99"/>
                <a:gd name="T36" fmla="*/ 20 w 106"/>
                <a:gd name="T37" fmla="*/ 134 h 99"/>
                <a:gd name="T38" fmla="*/ 45 w 106"/>
                <a:gd name="T39" fmla="*/ 149 h 99"/>
                <a:gd name="T40" fmla="*/ 77 w 106"/>
                <a:gd name="T41" fmla="*/ 154 h 99"/>
                <a:gd name="T42" fmla="*/ 139 w 106"/>
                <a:gd name="T43" fmla="*/ 131 h 99"/>
                <a:gd name="T44" fmla="*/ 164 w 106"/>
                <a:gd name="T45" fmla="*/ 72 h 99"/>
                <a:gd name="T46" fmla="*/ 162 w 106"/>
                <a:gd name="T47" fmla="*/ 51 h 99"/>
                <a:gd name="T48" fmla="*/ 156 w 106"/>
                <a:gd name="T49" fmla="*/ 34 h 99"/>
                <a:gd name="T50" fmla="*/ 141 w 106"/>
                <a:gd name="T51" fmla="*/ 17 h 99"/>
                <a:gd name="T52" fmla="*/ 116 w 106"/>
                <a:gd name="T53" fmla="*/ 5 h 99"/>
                <a:gd name="T54" fmla="*/ 84 w 106"/>
                <a:gd name="T55" fmla="*/ 0 h 99"/>
                <a:gd name="T56" fmla="*/ 50 w 106"/>
                <a:gd name="T57" fmla="*/ 5 h 99"/>
                <a:gd name="T58" fmla="*/ 22 w 106"/>
                <a:gd name="T59" fmla="*/ 22 h 99"/>
                <a:gd name="T60" fmla="*/ 5 w 106"/>
                <a:gd name="T61" fmla="*/ 47 h 99"/>
                <a:gd name="T62" fmla="*/ 0 w 106"/>
                <a:gd name="T63" fmla="*/ 78 h 99"/>
                <a:gd name="T64" fmla="*/ 5 w 106"/>
                <a:gd name="T65" fmla="*/ 10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14" name="Date Placeholder 1"/>
          <p:cNvSpPr>
            <a:spLocks noGrp="1"/>
          </p:cNvSpPr>
          <p:nvPr>
            <p:ph type="dt" sz="half" idx="10"/>
          </p:nvPr>
        </p:nvSpPr>
        <p:spPr/>
        <p:txBody>
          <a:bodyPr/>
          <a:lstStyle>
            <a:lvl1pPr>
              <a:defRPr/>
            </a:lvl1pPr>
          </a:lstStyle>
          <a:p>
            <a:pPr>
              <a:defRPr/>
            </a:pPr>
            <a:fld id="{8D1A4EA4-D98D-B646-AA11-F576F4B6999A}" type="datetimeFigureOut">
              <a:rPr lang="en-US"/>
              <a:pPr>
                <a:defRPr/>
              </a:pPr>
              <a:t>12/29/12</a:t>
            </a:fld>
            <a:endParaRPr lang="en-US"/>
          </a:p>
        </p:txBody>
      </p:sp>
      <p:sp>
        <p:nvSpPr>
          <p:cNvPr id="15" name="Footer Placeholder 2"/>
          <p:cNvSpPr>
            <a:spLocks noGrp="1"/>
          </p:cNvSpPr>
          <p:nvPr>
            <p:ph type="ftr" sz="quarter" idx="11"/>
          </p:nvPr>
        </p:nvSpPr>
        <p:spPr/>
        <p:txBody>
          <a:bodyPr/>
          <a:lstStyle>
            <a:lvl1pPr>
              <a:defRPr/>
            </a:lvl1pPr>
          </a:lstStyle>
          <a:p>
            <a:pPr>
              <a:defRPr/>
            </a:pPr>
            <a:endParaRPr lang="en-US"/>
          </a:p>
        </p:txBody>
      </p:sp>
      <p:sp>
        <p:nvSpPr>
          <p:cNvPr id="16" name="Slide Number Placeholder 3"/>
          <p:cNvSpPr>
            <a:spLocks noGrp="1"/>
          </p:cNvSpPr>
          <p:nvPr>
            <p:ph type="sldNum" sz="quarter" idx="12"/>
          </p:nvPr>
        </p:nvSpPr>
        <p:spPr/>
        <p:txBody>
          <a:bodyPr/>
          <a:lstStyle>
            <a:lvl1pPr>
              <a:defRPr/>
            </a:lvl1pPr>
          </a:lstStyle>
          <a:p>
            <a:pPr>
              <a:defRPr/>
            </a:pPr>
            <a:fld id="{15490BD6-63D9-6346-BB1A-91DF3E3D76EC}" type="slidenum">
              <a:rPr lang="en-US"/>
              <a:pPr>
                <a:defRPr/>
              </a:pPr>
              <a:t>‹#›</a:t>
            </a:fld>
            <a:endParaRPr lang="en-US"/>
          </a:p>
        </p:txBody>
      </p:sp>
    </p:spTree>
    <p:extLst>
      <p:ext uri="{BB962C8B-B14F-4D97-AF65-F5344CB8AC3E}">
        <p14:creationId xmlns:p14="http://schemas.microsoft.com/office/powerpoint/2010/main" val="2418925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8"/>
          <p:cNvGrpSpPr>
            <a:grpSpLocks/>
          </p:cNvGrpSpPr>
          <p:nvPr/>
        </p:nvGrpSpPr>
        <p:grpSpPr bwMode="auto">
          <a:xfrm>
            <a:off x="120650" y="6299200"/>
            <a:ext cx="420688" cy="458788"/>
            <a:chOff x="3293" y="737"/>
            <a:chExt cx="796" cy="867"/>
          </a:xfrm>
        </p:grpSpPr>
        <p:sp>
          <p:nvSpPr>
            <p:cNvPr id="6" name="Freeform 19"/>
            <p:cNvSpPr>
              <a:spLocks noEditPoints="1"/>
            </p:cNvSpPr>
            <p:nvPr/>
          </p:nvSpPr>
          <p:spPr bwMode="auto">
            <a:xfrm>
              <a:off x="3413" y="1159"/>
              <a:ext cx="556" cy="445"/>
            </a:xfrm>
            <a:custGeom>
              <a:avLst/>
              <a:gdLst>
                <a:gd name="T0" fmla="*/ 438 w 359"/>
                <a:gd name="T1" fmla="*/ 0 h 287"/>
                <a:gd name="T2" fmla="*/ 321 w 359"/>
                <a:gd name="T3" fmla="*/ 0 h 287"/>
                <a:gd name="T4" fmla="*/ 321 w 359"/>
                <a:gd name="T5" fmla="*/ 133 h 287"/>
                <a:gd name="T6" fmla="*/ 378 w 359"/>
                <a:gd name="T7" fmla="*/ 265 h 287"/>
                <a:gd name="T8" fmla="*/ 378 w 359"/>
                <a:gd name="T9" fmla="*/ 247 h 287"/>
                <a:gd name="T10" fmla="*/ 347 w 359"/>
                <a:gd name="T11" fmla="*/ 149 h 287"/>
                <a:gd name="T12" fmla="*/ 347 w 359"/>
                <a:gd name="T13" fmla="*/ 115 h 287"/>
                <a:gd name="T14" fmla="*/ 392 w 359"/>
                <a:gd name="T15" fmla="*/ 115 h 287"/>
                <a:gd name="T16" fmla="*/ 392 w 359"/>
                <a:gd name="T17" fmla="*/ 265 h 287"/>
                <a:gd name="T18" fmla="*/ 279 w 359"/>
                <a:gd name="T19" fmla="*/ 434 h 287"/>
                <a:gd name="T20" fmla="*/ 164 w 359"/>
                <a:gd name="T21" fmla="*/ 274 h 287"/>
                <a:gd name="T22" fmla="*/ 234 w 359"/>
                <a:gd name="T23" fmla="*/ 133 h 287"/>
                <a:gd name="T24" fmla="*/ 234 w 359"/>
                <a:gd name="T25" fmla="*/ 115 h 287"/>
                <a:gd name="T26" fmla="*/ 279 w 359"/>
                <a:gd name="T27" fmla="*/ 115 h 287"/>
                <a:gd name="T28" fmla="*/ 307 w 359"/>
                <a:gd name="T29" fmla="*/ 115 h 287"/>
                <a:gd name="T30" fmla="*/ 307 w 359"/>
                <a:gd name="T31" fmla="*/ 87 h 287"/>
                <a:gd name="T32" fmla="*/ 279 w 359"/>
                <a:gd name="T33" fmla="*/ 87 h 287"/>
                <a:gd name="T34" fmla="*/ 234 w 359"/>
                <a:gd name="T35" fmla="*/ 87 h 287"/>
                <a:gd name="T36" fmla="*/ 234 w 359"/>
                <a:gd name="T37" fmla="*/ 87 h 287"/>
                <a:gd name="T38" fmla="*/ 208 w 359"/>
                <a:gd name="T39" fmla="*/ 87 h 287"/>
                <a:gd name="T40" fmla="*/ 208 w 359"/>
                <a:gd name="T41" fmla="*/ 87 h 287"/>
                <a:gd name="T42" fmla="*/ 138 w 359"/>
                <a:gd name="T43" fmla="*/ 87 h 287"/>
                <a:gd name="T44" fmla="*/ 138 w 359"/>
                <a:gd name="T45" fmla="*/ 247 h 287"/>
                <a:gd name="T46" fmla="*/ 138 w 359"/>
                <a:gd name="T47" fmla="*/ 262 h 287"/>
                <a:gd name="T48" fmla="*/ 138 w 359"/>
                <a:gd name="T49" fmla="*/ 262 h 287"/>
                <a:gd name="T50" fmla="*/ 164 w 359"/>
                <a:gd name="T51" fmla="*/ 240 h 287"/>
                <a:gd name="T52" fmla="*/ 164 w 359"/>
                <a:gd name="T53" fmla="*/ 240 h 287"/>
                <a:gd name="T54" fmla="*/ 164 w 359"/>
                <a:gd name="T55" fmla="*/ 115 h 287"/>
                <a:gd name="T56" fmla="*/ 208 w 359"/>
                <a:gd name="T57" fmla="*/ 115 h 287"/>
                <a:gd name="T58" fmla="*/ 208 w 359"/>
                <a:gd name="T59" fmla="*/ 115 h 287"/>
                <a:gd name="T60" fmla="*/ 208 w 359"/>
                <a:gd name="T61" fmla="*/ 149 h 287"/>
                <a:gd name="T62" fmla="*/ 116 w 359"/>
                <a:gd name="T63" fmla="*/ 288 h 287"/>
                <a:gd name="T64" fmla="*/ 26 w 359"/>
                <a:gd name="T65" fmla="*/ 149 h 287"/>
                <a:gd name="T66" fmla="*/ 26 w 359"/>
                <a:gd name="T67" fmla="*/ 28 h 287"/>
                <a:gd name="T68" fmla="*/ 116 w 359"/>
                <a:gd name="T69" fmla="*/ 28 h 287"/>
                <a:gd name="T70" fmla="*/ 208 w 359"/>
                <a:gd name="T71" fmla="*/ 28 h 287"/>
                <a:gd name="T72" fmla="*/ 208 w 359"/>
                <a:gd name="T73" fmla="*/ 74 h 287"/>
                <a:gd name="T74" fmla="*/ 234 w 359"/>
                <a:gd name="T75" fmla="*/ 74 h 287"/>
                <a:gd name="T76" fmla="*/ 234 w 359"/>
                <a:gd name="T77" fmla="*/ 0 h 287"/>
                <a:gd name="T78" fmla="*/ 116 w 359"/>
                <a:gd name="T79" fmla="*/ 0 h 287"/>
                <a:gd name="T80" fmla="*/ 0 w 359"/>
                <a:gd name="T81" fmla="*/ 0 h 287"/>
                <a:gd name="T82" fmla="*/ 0 w 359"/>
                <a:gd name="T83" fmla="*/ 133 h 287"/>
                <a:gd name="T84" fmla="*/ 116 w 359"/>
                <a:gd name="T85" fmla="*/ 298 h 287"/>
                <a:gd name="T86" fmla="*/ 141 w 359"/>
                <a:gd name="T87" fmla="*/ 288 h 287"/>
                <a:gd name="T88" fmla="*/ 279 w 359"/>
                <a:gd name="T89" fmla="*/ 445 h 287"/>
                <a:gd name="T90" fmla="*/ 417 w 359"/>
                <a:gd name="T91" fmla="*/ 288 h 287"/>
                <a:gd name="T92" fmla="*/ 438 w 359"/>
                <a:gd name="T93" fmla="*/ 298 h 287"/>
                <a:gd name="T94" fmla="*/ 556 w 359"/>
                <a:gd name="T95" fmla="*/ 133 h 287"/>
                <a:gd name="T96" fmla="*/ 556 w 359"/>
                <a:gd name="T97" fmla="*/ 0 h 287"/>
                <a:gd name="T98" fmla="*/ 438 w 359"/>
                <a:gd name="T99" fmla="*/ 0 h 287"/>
                <a:gd name="T100" fmla="*/ 528 w 359"/>
                <a:gd name="T101" fmla="*/ 149 h 287"/>
                <a:gd name="T102" fmla="*/ 438 w 359"/>
                <a:gd name="T103" fmla="*/ 288 h 287"/>
                <a:gd name="T104" fmla="*/ 418 w 359"/>
                <a:gd name="T105" fmla="*/ 278 h 287"/>
                <a:gd name="T106" fmla="*/ 420 w 359"/>
                <a:gd name="T107" fmla="*/ 247 h 287"/>
                <a:gd name="T108" fmla="*/ 420 w 359"/>
                <a:gd name="T109" fmla="*/ 87 h 287"/>
                <a:gd name="T110" fmla="*/ 347 w 359"/>
                <a:gd name="T111" fmla="*/ 87 h 287"/>
                <a:gd name="T112" fmla="*/ 347 w 359"/>
                <a:gd name="T113" fmla="*/ 28 h 287"/>
                <a:gd name="T114" fmla="*/ 438 w 359"/>
                <a:gd name="T115" fmla="*/ 28 h 287"/>
                <a:gd name="T116" fmla="*/ 528 w 359"/>
                <a:gd name="T117" fmla="*/ 28 h 287"/>
                <a:gd name="T118" fmla="*/ 528 w 359"/>
                <a:gd name="T119" fmla="*/ 149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0"/>
            <p:cNvSpPr>
              <a:spLocks/>
            </p:cNvSpPr>
            <p:nvPr/>
          </p:nvSpPr>
          <p:spPr bwMode="auto">
            <a:xfrm>
              <a:off x="3456" y="939"/>
              <a:ext cx="118" cy="149"/>
            </a:xfrm>
            <a:custGeom>
              <a:avLst/>
              <a:gdLst>
                <a:gd name="T0" fmla="*/ 9 w 76"/>
                <a:gd name="T1" fmla="*/ 149 h 96"/>
                <a:gd name="T2" fmla="*/ 9 w 76"/>
                <a:gd name="T3" fmla="*/ 143 h 96"/>
                <a:gd name="T4" fmla="*/ 19 w 76"/>
                <a:gd name="T5" fmla="*/ 138 h 96"/>
                <a:gd name="T6" fmla="*/ 20 w 76"/>
                <a:gd name="T7" fmla="*/ 137 h 96"/>
                <a:gd name="T8" fmla="*/ 20 w 76"/>
                <a:gd name="T9" fmla="*/ 124 h 96"/>
                <a:gd name="T10" fmla="*/ 22 w 76"/>
                <a:gd name="T11" fmla="*/ 106 h 96"/>
                <a:gd name="T12" fmla="*/ 22 w 76"/>
                <a:gd name="T13" fmla="*/ 50 h 96"/>
                <a:gd name="T14" fmla="*/ 20 w 76"/>
                <a:gd name="T15" fmla="*/ 22 h 96"/>
                <a:gd name="T16" fmla="*/ 19 w 76"/>
                <a:gd name="T17" fmla="*/ 9 h 96"/>
                <a:gd name="T18" fmla="*/ 16 w 76"/>
                <a:gd name="T19" fmla="*/ 8 h 96"/>
                <a:gd name="T20" fmla="*/ 0 w 76"/>
                <a:gd name="T21" fmla="*/ 6 h 96"/>
                <a:gd name="T22" fmla="*/ 0 w 76"/>
                <a:gd name="T23" fmla="*/ 0 h 96"/>
                <a:gd name="T24" fmla="*/ 33 w 76"/>
                <a:gd name="T25" fmla="*/ 0 h 96"/>
                <a:gd name="T26" fmla="*/ 64 w 76"/>
                <a:gd name="T27" fmla="*/ 0 h 96"/>
                <a:gd name="T28" fmla="*/ 64 w 76"/>
                <a:gd name="T29" fmla="*/ 6 h 96"/>
                <a:gd name="T30" fmla="*/ 48 w 76"/>
                <a:gd name="T31" fmla="*/ 8 h 96"/>
                <a:gd name="T32" fmla="*/ 45 w 76"/>
                <a:gd name="T33" fmla="*/ 9 h 96"/>
                <a:gd name="T34" fmla="*/ 43 w 76"/>
                <a:gd name="T35" fmla="*/ 20 h 96"/>
                <a:gd name="T36" fmla="*/ 42 w 76"/>
                <a:gd name="T37" fmla="*/ 50 h 96"/>
                <a:gd name="T38" fmla="*/ 42 w 76"/>
                <a:gd name="T39" fmla="*/ 121 h 96"/>
                <a:gd name="T40" fmla="*/ 43 w 76"/>
                <a:gd name="T41" fmla="*/ 138 h 96"/>
                <a:gd name="T42" fmla="*/ 61 w 76"/>
                <a:gd name="T43" fmla="*/ 140 h 96"/>
                <a:gd name="T44" fmla="*/ 104 w 76"/>
                <a:gd name="T45" fmla="*/ 135 h 96"/>
                <a:gd name="T46" fmla="*/ 107 w 76"/>
                <a:gd name="T47" fmla="*/ 127 h 96"/>
                <a:gd name="T48" fmla="*/ 112 w 76"/>
                <a:gd name="T49" fmla="*/ 110 h 96"/>
                <a:gd name="T50" fmla="*/ 118 w 76"/>
                <a:gd name="T51" fmla="*/ 110 h 96"/>
                <a:gd name="T52" fmla="*/ 113 w 76"/>
                <a:gd name="T53" fmla="*/ 147 h 96"/>
                <a:gd name="T54" fmla="*/ 107 w 76"/>
                <a:gd name="T55" fmla="*/ 149 h 96"/>
                <a:gd name="T56" fmla="*/ 89 w 76"/>
                <a:gd name="T57" fmla="*/ 149 h 96"/>
                <a:gd name="T58" fmla="*/ 31 w 76"/>
                <a:gd name="T59" fmla="*/ 147 h 96"/>
                <a:gd name="T60" fmla="*/ 9 w 76"/>
                <a:gd name="T61" fmla="*/ 149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1"/>
            <p:cNvSpPr>
              <a:spLocks noEditPoints="1"/>
            </p:cNvSpPr>
            <p:nvPr/>
          </p:nvSpPr>
          <p:spPr bwMode="auto">
            <a:xfrm>
              <a:off x="3588" y="939"/>
              <a:ext cx="65" cy="149"/>
            </a:xfrm>
            <a:custGeom>
              <a:avLst/>
              <a:gdLst>
                <a:gd name="T0" fmla="*/ 65 w 42"/>
                <a:gd name="T1" fmla="*/ 141 h 96"/>
                <a:gd name="T2" fmla="*/ 65 w 42"/>
                <a:gd name="T3" fmla="*/ 149 h 96"/>
                <a:gd name="T4" fmla="*/ 34 w 42"/>
                <a:gd name="T5" fmla="*/ 147 h 96"/>
                <a:gd name="T6" fmla="*/ 0 w 42"/>
                <a:gd name="T7" fmla="*/ 149 h 96"/>
                <a:gd name="T8" fmla="*/ 0 w 42"/>
                <a:gd name="T9" fmla="*/ 141 h 96"/>
                <a:gd name="T10" fmla="*/ 15 w 42"/>
                <a:gd name="T11" fmla="*/ 141 h 96"/>
                <a:gd name="T12" fmla="*/ 20 w 42"/>
                <a:gd name="T13" fmla="*/ 138 h 96"/>
                <a:gd name="T14" fmla="*/ 22 w 42"/>
                <a:gd name="T15" fmla="*/ 129 h 96"/>
                <a:gd name="T16" fmla="*/ 22 w 42"/>
                <a:gd name="T17" fmla="*/ 98 h 96"/>
                <a:gd name="T18" fmla="*/ 22 w 42"/>
                <a:gd name="T19" fmla="*/ 50 h 96"/>
                <a:gd name="T20" fmla="*/ 22 w 42"/>
                <a:gd name="T21" fmla="*/ 22 h 96"/>
                <a:gd name="T22" fmla="*/ 20 w 42"/>
                <a:gd name="T23" fmla="*/ 9 h 96"/>
                <a:gd name="T24" fmla="*/ 15 w 42"/>
                <a:gd name="T25" fmla="*/ 8 h 96"/>
                <a:gd name="T26" fmla="*/ 0 w 42"/>
                <a:gd name="T27" fmla="*/ 6 h 96"/>
                <a:gd name="T28" fmla="*/ 0 w 42"/>
                <a:gd name="T29" fmla="*/ 0 h 96"/>
                <a:gd name="T30" fmla="*/ 33 w 42"/>
                <a:gd name="T31" fmla="*/ 0 h 96"/>
                <a:gd name="T32" fmla="*/ 65 w 42"/>
                <a:gd name="T33" fmla="*/ 0 h 96"/>
                <a:gd name="T34" fmla="*/ 65 w 42"/>
                <a:gd name="T35" fmla="*/ 6 h 96"/>
                <a:gd name="T36" fmla="*/ 50 w 42"/>
                <a:gd name="T37" fmla="*/ 8 h 96"/>
                <a:gd name="T38" fmla="*/ 45 w 42"/>
                <a:gd name="T39" fmla="*/ 9 h 96"/>
                <a:gd name="T40" fmla="*/ 43 w 42"/>
                <a:gd name="T41" fmla="*/ 20 h 96"/>
                <a:gd name="T42" fmla="*/ 43 w 42"/>
                <a:gd name="T43" fmla="*/ 50 h 96"/>
                <a:gd name="T44" fmla="*/ 43 w 42"/>
                <a:gd name="T45" fmla="*/ 98 h 96"/>
                <a:gd name="T46" fmla="*/ 43 w 42"/>
                <a:gd name="T47" fmla="*/ 126 h 96"/>
                <a:gd name="T48" fmla="*/ 45 w 42"/>
                <a:gd name="T49" fmla="*/ 138 h 96"/>
                <a:gd name="T50" fmla="*/ 50 w 42"/>
                <a:gd name="T51" fmla="*/ 141 h 96"/>
                <a:gd name="T52" fmla="*/ 65 w 42"/>
                <a:gd name="T53" fmla="*/ 141 h 96"/>
                <a:gd name="T54" fmla="*/ 43 w 42"/>
                <a:gd name="T55" fmla="*/ 20 h 96"/>
                <a:gd name="T56" fmla="*/ 43 w 42"/>
                <a:gd name="T57" fmla="*/ 50 h 96"/>
                <a:gd name="T58" fmla="*/ 43 w 42"/>
                <a:gd name="T59" fmla="*/ 98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2"/>
            <p:cNvSpPr>
              <a:spLocks/>
            </p:cNvSpPr>
            <p:nvPr/>
          </p:nvSpPr>
          <p:spPr bwMode="auto">
            <a:xfrm>
              <a:off x="3677" y="939"/>
              <a:ext cx="172" cy="152"/>
            </a:xfrm>
            <a:custGeom>
              <a:avLst/>
              <a:gdLst>
                <a:gd name="T0" fmla="*/ 0 w 111"/>
                <a:gd name="T1" fmla="*/ 149 h 98"/>
                <a:gd name="T2" fmla="*/ 0 w 111"/>
                <a:gd name="T3" fmla="*/ 141 h 98"/>
                <a:gd name="T4" fmla="*/ 15 w 111"/>
                <a:gd name="T5" fmla="*/ 140 h 98"/>
                <a:gd name="T6" fmla="*/ 17 w 111"/>
                <a:gd name="T7" fmla="*/ 138 h 98"/>
                <a:gd name="T8" fmla="*/ 19 w 111"/>
                <a:gd name="T9" fmla="*/ 127 h 98"/>
                <a:gd name="T10" fmla="*/ 20 w 111"/>
                <a:gd name="T11" fmla="*/ 104 h 98"/>
                <a:gd name="T12" fmla="*/ 20 w 111"/>
                <a:gd name="T13" fmla="*/ 19 h 98"/>
                <a:gd name="T14" fmla="*/ 20 w 111"/>
                <a:gd name="T15" fmla="*/ 14 h 98"/>
                <a:gd name="T16" fmla="*/ 15 w 111"/>
                <a:gd name="T17" fmla="*/ 9 h 98"/>
                <a:gd name="T18" fmla="*/ 11 w 111"/>
                <a:gd name="T19" fmla="*/ 6 h 98"/>
                <a:gd name="T20" fmla="*/ 0 w 111"/>
                <a:gd name="T21" fmla="*/ 6 h 98"/>
                <a:gd name="T22" fmla="*/ 0 w 111"/>
                <a:gd name="T23" fmla="*/ 0 h 98"/>
                <a:gd name="T24" fmla="*/ 23 w 111"/>
                <a:gd name="T25" fmla="*/ 0 h 98"/>
                <a:gd name="T26" fmla="*/ 40 w 111"/>
                <a:gd name="T27" fmla="*/ 0 h 98"/>
                <a:gd name="T28" fmla="*/ 53 w 111"/>
                <a:gd name="T29" fmla="*/ 17 h 98"/>
                <a:gd name="T30" fmla="*/ 76 w 111"/>
                <a:gd name="T31" fmla="*/ 43 h 98"/>
                <a:gd name="T32" fmla="*/ 108 w 111"/>
                <a:gd name="T33" fmla="*/ 81 h 98"/>
                <a:gd name="T34" fmla="*/ 133 w 111"/>
                <a:gd name="T35" fmla="*/ 110 h 98"/>
                <a:gd name="T36" fmla="*/ 143 w 111"/>
                <a:gd name="T37" fmla="*/ 121 h 98"/>
                <a:gd name="T38" fmla="*/ 143 w 111"/>
                <a:gd name="T39" fmla="*/ 45 h 98"/>
                <a:gd name="T40" fmla="*/ 143 w 111"/>
                <a:gd name="T41" fmla="*/ 20 h 98"/>
                <a:gd name="T42" fmla="*/ 141 w 111"/>
                <a:gd name="T43" fmla="*/ 9 h 98"/>
                <a:gd name="T44" fmla="*/ 139 w 111"/>
                <a:gd name="T45" fmla="*/ 8 h 98"/>
                <a:gd name="T46" fmla="*/ 124 w 111"/>
                <a:gd name="T47" fmla="*/ 6 h 98"/>
                <a:gd name="T48" fmla="*/ 124 w 111"/>
                <a:gd name="T49" fmla="*/ 0 h 98"/>
                <a:gd name="T50" fmla="*/ 150 w 111"/>
                <a:gd name="T51" fmla="*/ 0 h 98"/>
                <a:gd name="T52" fmla="*/ 172 w 111"/>
                <a:gd name="T53" fmla="*/ 0 h 98"/>
                <a:gd name="T54" fmla="*/ 172 w 111"/>
                <a:gd name="T55" fmla="*/ 6 h 98"/>
                <a:gd name="T56" fmla="*/ 158 w 111"/>
                <a:gd name="T57" fmla="*/ 8 h 98"/>
                <a:gd name="T58" fmla="*/ 155 w 111"/>
                <a:gd name="T59" fmla="*/ 9 h 98"/>
                <a:gd name="T60" fmla="*/ 153 w 111"/>
                <a:gd name="T61" fmla="*/ 20 h 98"/>
                <a:gd name="T62" fmla="*/ 153 w 111"/>
                <a:gd name="T63" fmla="*/ 45 h 98"/>
                <a:gd name="T64" fmla="*/ 153 w 111"/>
                <a:gd name="T65" fmla="*/ 95 h 98"/>
                <a:gd name="T66" fmla="*/ 153 w 111"/>
                <a:gd name="T67" fmla="*/ 152 h 98"/>
                <a:gd name="T68" fmla="*/ 143 w 111"/>
                <a:gd name="T69" fmla="*/ 152 h 98"/>
                <a:gd name="T70" fmla="*/ 141 w 111"/>
                <a:gd name="T71" fmla="*/ 149 h 98"/>
                <a:gd name="T72" fmla="*/ 138 w 111"/>
                <a:gd name="T73" fmla="*/ 147 h 98"/>
                <a:gd name="T74" fmla="*/ 135 w 111"/>
                <a:gd name="T75" fmla="*/ 144 h 98"/>
                <a:gd name="T76" fmla="*/ 121 w 111"/>
                <a:gd name="T77" fmla="*/ 129 h 98"/>
                <a:gd name="T78" fmla="*/ 107 w 111"/>
                <a:gd name="T79" fmla="*/ 112 h 98"/>
                <a:gd name="T80" fmla="*/ 29 w 111"/>
                <a:gd name="T81" fmla="*/ 22 h 98"/>
                <a:gd name="T82" fmla="*/ 29 w 111"/>
                <a:gd name="T83" fmla="*/ 102 h 98"/>
                <a:gd name="T84" fmla="*/ 31 w 111"/>
                <a:gd name="T85" fmla="*/ 127 h 98"/>
                <a:gd name="T86" fmla="*/ 31 w 111"/>
                <a:gd name="T87" fmla="*/ 138 h 98"/>
                <a:gd name="T88" fmla="*/ 34 w 111"/>
                <a:gd name="T89" fmla="*/ 140 h 98"/>
                <a:gd name="T90" fmla="*/ 50 w 111"/>
                <a:gd name="T91" fmla="*/ 141 h 98"/>
                <a:gd name="T92" fmla="*/ 50 w 111"/>
                <a:gd name="T93" fmla="*/ 149 h 98"/>
                <a:gd name="T94" fmla="*/ 28 w 111"/>
                <a:gd name="T95" fmla="*/ 147 h 98"/>
                <a:gd name="T96" fmla="*/ 0 w 111"/>
                <a:gd name="T97" fmla="*/ 14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3"/>
            <p:cNvSpPr>
              <a:spLocks/>
            </p:cNvSpPr>
            <p:nvPr/>
          </p:nvSpPr>
          <p:spPr bwMode="auto">
            <a:xfrm>
              <a:off x="3869" y="939"/>
              <a:ext cx="64" cy="149"/>
            </a:xfrm>
            <a:custGeom>
              <a:avLst/>
              <a:gdLst>
                <a:gd name="T0" fmla="*/ 64 w 41"/>
                <a:gd name="T1" fmla="*/ 141 h 96"/>
                <a:gd name="T2" fmla="*/ 64 w 41"/>
                <a:gd name="T3" fmla="*/ 149 h 96"/>
                <a:gd name="T4" fmla="*/ 33 w 41"/>
                <a:gd name="T5" fmla="*/ 147 h 96"/>
                <a:gd name="T6" fmla="*/ 0 w 41"/>
                <a:gd name="T7" fmla="*/ 149 h 96"/>
                <a:gd name="T8" fmla="*/ 0 w 41"/>
                <a:gd name="T9" fmla="*/ 141 h 96"/>
                <a:gd name="T10" fmla="*/ 16 w 41"/>
                <a:gd name="T11" fmla="*/ 141 h 96"/>
                <a:gd name="T12" fmla="*/ 19 w 41"/>
                <a:gd name="T13" fmla="*/ 138 h 96"/>
                <a:gd name="T14" fmla="*/ 20 w 41"/>
                <a:gd name="T15" fmla="*/ 129 h 96"/>
                <a:gd name="T16" fmla="*/ 22 w 41"/>
                <a:gd name="T17" fmla="*/ 98 h 96"/>
                <a:gd name="T18" fmla="*/ 22 w 41"/>
                <a:gd name="T19" fmla="*/ 50 h 96"/>
                <a:gd name="T20" fmla="*/ 20 w 41"/>
                <a:gd name="T21" fmla="*/ 22 h 96"/>
                <a:gd name="T22" fmla="*/ 19 w 41"/>
                <a:gd name="T23" fmla="*/ 9 h 96"/>
                <a:gd name="T24" fmla="*/ 16 w 41"/>
                <a:gd name="T25" fmla="*/ 8 h 96"/>
                <a:gd name="T26" fmla="*/ 0 w 41"/>
                <a:gd name="T27" fmla="*/ 6 h 96"/>
                <a:gd name="T28" fmla="*/ 0 w 41"/>
                <a:gd name="T29" fmla="*/ 0 h 96"/>
                <a:gd name="T30" fmla="*/ 31 w 41"/>
                <a:gd name="T31" fmla="*/ 0 h 96"/>
                <a:gd name="T32" fmla="*/ 64 w 41"/>
                <a:gd name="T33" fmla="*/ 0 h 96"/>
                <a:gd name="T34" fmla="*/ 64 w 41"/>
                <a:gd name="T35" fmla="*/ 6 h 96"/>
                <a:gd name="T36" fmla="*/ 48 w 41"/>
                <a:gd name="T37" fmla="*/ 8 h 96"/>
                <a:gd name="T38" fmla="*/ 44 w 41"/>
                <a:gd name="T39" fmla="*/ 9 h 96"/>
                <a:gd name="T40" fmla="*/ 42 w 41"/>
                <a:gd name="T41" fmla="*/ 20 h 96"/>
                <a:gd name="T42" fmla="*/ 42 w 41"/>
                <a:gd name="T43" fmla="*/ 50 h 96"/>
                <a:gd name="T44" fmla="*/ 42 w 41"/>
                <a:gd name="T45" fmla="*/ 98 h 96"/>
                <a:gd name="T46" fmla="*/ 42 w 41"/>
                <a:gd name="T47" fmla="*/ 126 h 96"/>
                <a:gd name="T48" fmla="*/ 44 w 41"/>
                <a:gd name="T49" fmla="*/ 138 h 96"/>
                <a:gd name="T50" fmla="*/ 48 w 41"/>
                <a:gd name="T51" fmla="*/ 141 h 96"/>
                <a:gd name="T52" fmla="*/ 64 w 41"/>
                <a:gd name="T53" fmla="*/ 141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4"/>
            <p:cNvSpPr>
              <a:spLocks/>
            </p:cNvSpPr>
            <p:nvPr/>
          </p:nvSpPr>
          <p:spPr bwMode="auto">
            <a:xfrm>
              <a:off x="394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2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5"/>
            <p:cNvSpPr>
              <a:spLocks/>
            </p:cNvSpPr>
            <p:nvPr/>
          </p:nvSpPr>
          <p:spPr bwMode="auto">
            <a:xfrm>
              <a:off x="329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4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6"/>
            <p:cNvSpPr>
              <a:spLocks/>
            </p:cNvSpPr>
            <p:nvPr/>
          </p:nvSpPr>
          <p:spPr bwMode="auto">
            <a:xfrm>
              <a:off x="3357" y="740"/>
              <a:ext cx="201" cy="151"/>
            </a:xfrm>
            <a:custGeom>
              <a:avLst/>
              <a:gdLst>
                <a:gd name="T0" fmla="*/ 0 w 130"/>
                <a:gd name="T1" fmla="*/ 6 h 97"/>
                <a:gd name="T2" fmla="*/ 0 w 130"/>
                <a:gd name="T3" fmla="*/ 0 h 97"/>
                <a:gd name="T4" fmla="*/ 22 w 130"/>
                <a:gd name="T5" fmla="*/ 0 h 97"/>
                <a:gd name="T6" fmla="*/ 42 w 130"/>
                <a:gd name="T7" fmla="*/ 0 h 97"/>
                <a:gd name="T8" fmla="*/ 59 w 130"/>
                <a:gd name="T9" fmla="*/ 37 h 97"/>
                <a:gd name="T10" fmla="*/ 101 w 130"/>
                <a:gd name="T11" fmla="*/ 118 h 97"/>
                <a:gd name="T12" fmla="*/ 138 w 130"/>
                <a:gd name="T13" fmla="*/ 44 h 97"/>
                <a:gd name="T14" fmla="*/ 158 w 130"/>
                <a:gd name="T15" fmla="*/ 0 h 97"/>
                <a:gd name="T16" fmla="*/ 178 w 130"/>
                <a:gd name="T17" fmla="*/ 0 h 97"/>
                <a:gd name="T18" fmla="*/ 201 w 130"/>
                <a:gd name="T19" fmla="*/ 0 h 97"/>
                <a:gd name="T20" fmla="*/ 201 w 130"/>
                <a:gd name="T21" fmla="*/ 6 h 97"/>
                <a:gd name="T22" fmla="*/ 186 w 130"/>
                <a:gd name="T23" fmla="*/ 8 h 97"/>
                <a:gd name="T24" fmla="*/ 182 w 130"/>
                <a:gd name="T25" fmla="*/ 11 h 97"/>
                <a:gd name="T26" fmla="*/ 181 w 130"/>
                <a:gd name="T27" fmla="*/ 20 h 97"/>
                <a:gd name="T28" fmla="*/ 179 w 130"/>
                <a:gd name="T29" fmla="*/ 50 h 97"/>
                <a:gd name="T30" fmla="*/ 179 w 130"/>
                <a:gd name="T31" fmla="*/ 98 h 97"/>
                <a:gd name="T32" fmla="*/ 181 w 130"/>
                <a:gd name="T33" fmla="*/ 126 h 97"/>
                <a:gd name="T34" fmla="*/ 182 w 130"/>
                <a:gd name="T35" fmla="*/ 139 h 97"/>
                <a:gd name="T36" fmla="*/ 186 w 130"/>
                <a:gd name="T37" fmla="*/ 140 h 97"/>
                <a:gd name="T38" fmla="*/ 201 w 130"/>
                <a:gd name="T39" fmla="*/ 142 h 97"/>
                <a:gd name="T40" fmla="*/ 201 w 130"/>
                <a:gd name="T41" fmla="*/ 148 h 97"/>
                <a:gd name="T42" fmla="*/ 170 w 130"/>
                <a:gd name="T43" fmla="*/ 148 h 97"/>
                <a:gd name="T44" fmla="*/ 138 w 130"/>
                <a:gd name="T45" fmla="*/ 148 h 97"/>
                <a:gd name="T46" fmla="*/ 138 w 130"/>
                <a:gd name="T47" fmla="*/ 142 h 97"/>
                <a:gd name="T48" fmla="*/ 155 w 130"/>
                <a:gd name="T49" fmla="*/ 140 h 97"/>
                <a:gd name="T50" fmla="*/ 158 w 130"/>
                <a:gd name="T51" fmla="*/ 139 h 97"/>
                <a:gd name="T52" fmla="*/ 159 w 130"/>
                <a:gd name="T53" fmla="*/ 128 h 97"/>
                <a:gd name="T54" fmla="*/ 159 w 130"/>
                <a:gd name="T55" fmla="*/ 98 h 97"/>
                <a:gd name="T56" fmla="*/ 159 w 130"/>
                <a:gd name="T57" fmla="*/ 22 h 97"/>
                <a:gd name="T58" fmla="*/ 122 w 130"/>
                <a:gd name="T59" fmla="*/ 97 h 97"/>
                <a:gd name="T60" fmla="*/ 108 w 130"/>
                <a:gd name="T61" fmla="*/ 126 h 97"/>
                <a:gd name="T62" fmla="*/ 97 w 130"/>
                <a:gd name="T63" fmla="*/ 151 h 97"/>
                <a:gd name="T64" fmla="*/ 93 w 130"/>
                <a:gd name="T65" fmla="*/ 151 h 97"/>
                <a:gd name="T66" fmla="*/ 91 w 130"/>
                <a:gd name="T67" fmla="*/ 145 h 97"/>
                <a:gd name="T68" fmla="*/ 83 w 130"/>
                <a:gd name="T69" fmla="*/ 129 h 97"/>
                <a:gd name="T70" fmla="*/ 31 w 130"/>
                <a:gd name="T71" fmla="*/ 25 h 97"/>
                <a:gd name="T72" fmla="*/ 31 w 130"/>
                <a:gd name="T73" fmla="*/ 98 h 97"/>
                <a:gd name="T74" fmla="*/ 31 w 130"/>
                <a:gd name="T75" fmla="*/ 126 h 97"/>
                <a:gd name="T76" fmla="*/ 34 w 130"/>
                <a:gd name="T77" fmla="*/ 139 h 97"/>
                <a:gd name="T78" fmla="*/ 37 w 130"/>
                <a:gd name="T79" fmla="*/ 140 h 97"/>
                <a:gd name="T80" fmla="*/ 53 w 130"/>
                <a:gd name="T81" fmla="*/ 142 h 97"/>
                <a:gd name="T82" fmla="*/ 53 w 130"/>
                <a:gd name="T83" fmla="*/ 148 h 97"/>
                <a:gd name="T84" fmla="*/ 26 w 130"/>
                <a:gd name="T85" fmla="*/ 148 h 97"/>
                <a:gd name="T86" fmla="*/ 0 w 130"/>
                <a:gd name="T87" fmla="*/ 148 h 97"/>
                <a:gd name="T88" fmla="*/ 0 w 130"/>
                <a:gd name="T89" fmla="*/ 142 h 97"/>
                <a:gd name="T90" fmla="*/ 15 w 130"/>
                <a:gd name="T91" fmla="*/ 140 h 97"/>
                <a:gd name="T92" fmla="*/ 19 w 130"/>
                <a:gd name="T93" fmla="*/ 139 h 97"/>
                <a:gd name="T94" fmla="*/ 20 w 130"/>
                <a:gd name="T95" fmla="*/ 128 h 97"/>
                <a:gd name="T96" fmla="*/ 22 w 130"/>
                <a:gd name="T97" fmla="*/ 98 h 97"/>
                <a:gd name="T98" fmla="*/ 22 w 130"/>
                <a:gd name="T99" fmla="*/ 50 h 97"/>
                <a:gd name="T100" fmla="*/ 20 w 130"/>
                <a:gd name="T101" fmla="*/ 22 h 97"/>
                <a:gd name="T102" fmla="*/ 19 w 130"/>
                <a:gd name="T103" fmla="*/ 11 h 97"/>
                <a:gd name="T104" fmla="*/ 15 w 130"/>
                <a:gd name="T105" fmla="*/ 8 h 97"/>
                <a:gd name="T106" fmla="*/ 0 w 130"/>
                <a:gd name="T107" fmla="*/ 6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7"/>
            <p:cNvSpPr>
              <a:spLocks noEditPoints="1"/>
            </p:cNvSpPr>
            <p:nvPr/>
          </p:nvSpPr>
          <p:spPr bwMode="auto">
            <a:xfrm>
              <a:off x="3566" y="738"/>
              <a:ext cx="166" cy="149"/>
            </a:xfrm>
            <a:custGeom>
              <a:avLst/>
              <a:gdLst>
                <a:gd name="T0" fmla="*/ 23 w 107"/>
                <a:gd name="T1" fmla="*/ 149 h 96"/>
                <a:gd name="T2" fmla="*/ 51 w 107"/>
                <a:gd name="T3" fmla="*/ 149 h 96"/>
                <a:gd name="T4" fmla="*/ 51 w 107"/>
                <a:gd name="T5" fmla="*/ 143 h 96"/>
                <a:gd name="T6" fmla="*/ 37 w 107"/>
                <a:gd name="T7" fmla="*/ 143 h 96"/>
                <a:gd name="T8" fmla="*/ 33 w 107"/>
                <a:gd name="T9" fmla="*/ 140 h 96"/>
                <a:gd name="T10" fmla="*/ 33 w 107"/>
                <a:gd name="T11" fmla="*/ 138 h 96"/>
                <a:gd name="T12" fmla="*/ 36 w 107"/>
                <a:gd name="T13" fmla="*/ 127 h 96"/>
                <a:gd name="T14" fmla="*/ 47 w 107"/>
                <a:gd name="T15" fmla="*/ 101 h 96"/>
                <a:gd name="T16" fmla="*/ 110 w 107"/>
                <a:gd name="T17" fmla="*/ 101 h 96"/>
                <a:gd name="T18" fmla="*/ 124 w 107"/>
                <a:gd name="T19" fmla="*/ 132 h 96"/>
                <a:gd name="T20" fmla="*/ 126 w 107"/>
                <a:gd name="T21" fmla="*/ 138 h 96"/>
                <a:gd name="T22" fmla="*/ 124 w 107"/>
                <a:gd name="T23" fmla="*/ 141 h 96"/>
                <a:gd name="T24" fmla="*/ 121 w 107"/>
                <a:gd name="T25" fmla="*/ 143 h 96"/>
                <a:gd name="T26" fmla="*/ 105 w 107"/>
                <a:gd name="T27" fmla="*/ 143 h 96"/>
                <a:gd name="T28" fmla="*/ 105 w 107"/>
                <a:gd name="T29" fmla="*/ 149 h 96"/>
                <a:gd name="T30" fmla="*/ 141 w 107"/>
                <a:gd name="T31" fmla="*/ 149 h 96"/>
                <a:gd name="T32" fmla="*/ 166 w 107"/>
                <a:gd name="T33" fmla="*/ 149 h 96"/>
                <a:gd name="T34" fmla="*/ 166 w 107"/>
                <a:gd name="T35" fmla="*/ 143 h 96"/>
                <a:gd name="T36" fmla="*/ 154 w 107"/>
                <a:gd name="T37" fmla="*/ 141 h 96"/>
                <a:gd name="T38" fmla="*/ 149 w 107"/>
                <a:gd name="T39" fmla="*/ 137 h 96"/>
                <a:gd name="T40" fmla="*/ 135 w 107"/>
                <a:gd name="T41" fmla="*/ 106 h 96"/>
                <a:gd name="T42" fmla="*/ 87 w 107"/>
                <a:gd name="T43" fmla="*/ 0 h 96"/>
                <a:gd name="T44" fmla="*/ 81 w 107"/>
                <a:gd name="T45" fmla="*/ 0 h 96"/>
                <a:gd name="T46" fmla="*/ 62 w 107"/>
                <a:gd name="T47" fmla="*/ 43 h 96"/>
                <a:gd name="T48" fmla="*/ 34 w 107"/>
                <a:gd name="T49" fmla="*/ 102 h 96"/>
                <a:gd name="T50" fmla="*/ 20 w 107"/>
                <a:gd name="T51" fmla="*/ 132 h 96"/>
                <a:gd name="T52" fmla="*/ 14 w 107"/>
                <a:gd name="T53" fmla="*/ 140 h 96"/>
                <a:gd name="T54" fmla="*/ 11 w 107"/>
                <a:gd name="T55" fmla="*/ 143 h 96"/>
                <a:gd name="T56" fmla="*/ 0 w 107"/>
                <a:gd name="T57" fmla="*/ 143 h 96"/>
                <a:gd name="T58" fmla="*/ 0 w 107"/>
                <a:gd name="T59" fmla="*/ 149 h 96"/>
                <a:gd name="T60" fmla="*/ 23 w 107"/>
                <a:gd name="T61" fmla="*/ 149 h 96"/>
                <a:gd name="T62" fmla="*/ 79 w 107"/>
                <a:gd name="T63" fmla="*/ 28 h 96"/>
                <a:gd name="T64" fmla="*/ 105 w 107"/>
                <a:gd name="T65" fmla="*/ 92 h 96"/>
                <a:gd name="T66" fmla="*/ 51 w 107"/>
                <a:gd name="T67" fmla="*/ 92 h 96"/>
                <a:gd name="T68" fmla="*/ 79 w 107"/>
                <a:gd name="T69" fmla="*/ 28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8"/>
            <p:cNvSpPr>
              <a:spLocks/>
            </p:cNvSpPr>
            <p:nvPr/>
          </p:nvSpPr>
          <p:spPr bwMode="auto">
            <a:xfrm>
              <a:off x="3703" y="740"/>
              <a:ext cx="163" cy="147"/>
            </a:xfrm>
            <a:custGeom>
              <a:avLst/>
              <a:gdLst>
                <a:gd name="T0" fmla="*/ 120 w 105"/>
                <a:gd name="T1" fmla="*/ 22 h 95"/>
                <a:gd name="T2" fmla="*/ 127 w 105"/>
                <a:gd name="T3" fmla="*/ 11 h 95"/>
                <a:gd name="T4" fmla="*/ 124 w 105"/>
                <a:gd name="T5" fmla="*/ 8 h 95"/>
                <a:gd name="T6" fmla="*/ 109 w 105"/>
                <a:gd name="T7" fmla="*/ 6 h 95"/>
                <a:gd name="T8" fmla="*/ 109 w 105"/>
                <a:gd name="T9" fmla="*/ 0 h 95"/>
                <a:gd name="T10" fmla="*/ 138 w 105"/>
                <a:gd name="T11" fmla="*/ 0 h 95"/>
                <a:gd name="T12" fmla="*/ 163 w 105"/>
                <a:gd name="T13" fmla="*/ 0 h 95"/>
                <a:gd name="T14" fmla="*/ 163 w 105"/>
                <a:gd name="T15" fmla="*/ 6 h 95"/>
                <a:gd name="T16" fmla="*/ 149 w 105"/>
                <a:gd name="T17" fmla="*/ 8 h 95"/>
                <a:gd name="T18" fmla="*/ 143 w 105"/>
                <a:gd name="T19" fmla="*/ 11 h 95"/>
                <a:gd name="T20" fmla="*/ 135 w 105"/>
                <a:gd name="T21" fmla="*/ 20 h 95"/>
                <a:gd name="T22" fmla="*/ 102 w 105"/>
                <a:gd name="T23" fmla="*/ 67 h 95"/>
                <a:gd name="T24" fmla="*/ 92 w 105"/>
                <a:gd name="T25" fmla="*/ 84 h 95"/>
                <a:gd name="T26" fmla="*/ 92 w 105"/>
                <a:gd name="T27" fmla="*/ 90 h 95"/>
                <a:gd name="T28" fmla="*/ 92 w 105"/>
                <a:gd name="T29" fmla="*/ 97 h 95"/>
                <a:gd name="T30" fmla="*/ 92 w 105"/>
                <a:gd name="T31" fmla="*/ 125 h 95"/>
                <a:gd name="T32" fmla="*/ 93 w 105"/>
                <a:gd name="T33" fmla="*/ 138 h 95"/>
                <a:gd name="T34" fmla="*/ 98 w 105"/>
                <a:gd name="T35" fmla="*/ 139 h 95"/>
                <a:gd name="T36" fmla="*/ 113 w 105"/>
                <a:gd name="T37" fmla="*/ 141 h 95"/>
                <a:gd name="T38" fmla="*/ 113 w 105"/>
                <a:gd name="T39" fmla="*/ 147 h 95"/>
                <a:gd name="T40" fmla="*/ 82 w 105"/>
                <a:gd name="T41" fmla="*/ 147 h 95"/>
                <a:gd name="T42" fmla="*/ 50 w 105"/>
                <a:gd name="T43" fmla="*/ 147 h 95"/>
                <a:gd name="T44" fmla="*/ 50 w 105"/>
                <a:gd name="T45" fmla="*/ 141 h 95"/>
                <a:gd name="T46" fmla="*/ 65 w 105"/>
                <a:gd name="T47" fmla="*/ 139 h 95"/>
                <a:gd name="T48" fmla="*/ 68 w 105"/>
                <a:gd name="T49" fmla="*/ 138 h 95"/>
                <a:gd name="T50" fmla="*/ 70 w 105"/>
                <a:gd name="T51" fmla="*/ 127 h 95"/>
                <a:gd name="T52" fmla="*/ 71 w 105"/>
                <a:gd name="T53" fmla="*/ 97 h 95"/>
                <a:gd name="T54" fmla="*/ 71 w 105"/>
                <a:gd name="T55" fmla="*/ 87 h 95"/>
                <a:gd name="T56" fmla="*/ 67 w 105"/>
                <a:gd name="T57" fmla="*/ 77 h 95"/>
                <a:gd name="T58" fmla="*/ 54 w 105"/>
                <a:gd name="T59" fmla="*/ 60 h 95"/>
                <a:gd name="T60" fmla="*/ 26 w 105"/>
                <a:gd name="T61" fmla="*/ 20 h 95"/>
                <a:gd name="T62" fmla="*/ 20 w 105"/>
                <a:gd name="T63" fmla="*/ 11 h 95"/>
                <a:gd name="T64" fmla="*/ 14 w 105"/>
                <a:gd name="T65" fmla="*/ 8 h 95"/>
                <a:gd name="T66" fmla="*/ 0 w 105"/>
                <a:gd name="T67" fmla="*/ 6 h 95"/>
                <a:gd name="T68" fmla="*/ 0 w 105"/>
                <a:gd name="T69" fmla="*/ 0 h 95"/>
                <a:gd name="T70" fmla="*/ 26 w 105"/>
                <a:gd name="T71" fmla="*/ 0 h 95"/>
                <a:gd name="T72" fmla="*/ 67 w 105"/>
                <a:gd name="T73" fmla="*/ 0 h 95"/>
                <a:gd name="T74" fmla="*/ 67 w 105"/>
                <a:gd name="T75" fmla="*/ 6 h 95"/>
                <a:gd name="T76" fmla="*/ 50 w 105"/>
                <a:gd name="T77" fmla="*/ 8 h 95"/>
                <a:gd name="T78" fmla="*/ 47 w 105"/>
                <a:gd name="T79" fmla="*/ 11 h 95"/>
                <a:gd name="T80" fmla="*/ 53 w 105"/>
                <a:gd name="T81" fmla="*/ 22 h 95"/>
                <a:gd name="T82" fmla="*/ 85 w 105"/>
                <a:gd name="T83" fmla="*/ 74 h 95"/>
                <a:gd name="T84" fmla="*/ 120 w 105"/>
                <a:gd name="T85" fmla="*/ 22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6" name="Freeform 29"/>
            <p:cNvSpPr>
              <a:spLocks noEditPoints="1"/>
            </p:cNvSpPr>
            <p:nvPr/>
          </p:nvSpPr>
          <p:spPr bwMode="auto">
            <a:xfrm>
              <a:off x="3860" y="737"/>
              <a:ext cx="164" cy="154"/>
            </a:xfrm>
            <a:custGeom>
              <a:avLst/>
              <a:gdLst>
                <a:gd name="T0" fmla="*/ 29 w 106"/>
                <a:gd name="T1" fmla="*/ 37 h 99"/>
                <a:gd name="T2" fmla="*/ 48 w 106"/>
                <a:gd name="T3" fmla="*/ 16 h 99"/>
                <a:gd name="T4" fmla="*/ 79 w 106"/>
                <a:gd name="T5" fmla="*/ 8 h 99"/>
                <a:gd name="T6" fmla="*/ 102 w 106"/>
                <a:gd name="T7" fmla="*/ 12 h 99"/>
                <a:gd name="T8" fmla="*/ 118 w 106"/>
                <a:gd name="T9" fmla="*/ 20 h 99"/>
                <a:gd name="T10" fmla="*/ 130 w 106"/>
                <a:gd name="T11" fmla="*/ 33 h 99"/>
                <a:gd name="T12" fmla="*/ 136 w 106"/>
                <a:gd name="T13" fmla="*/ 48 h 99"/>
                <a:gd name="T14" fmla="*/ 141 w 106"/>
                <a:gd name="T15" fmla="*/ 79 h 99"/>
                <a:gd name="T16" fmla="*/ 135 w 106"/>
                <a:gd name="T17" fmla="*/ 114 h 99"/>
                <a:gd name="T18" fmla="*/ 116 w 106"/>
                <a:gd name="T19" fmla="*/ 137 h 99"/>
                <a:gd name="T20" fmla="*/ 85 w 106"/>
                <a:gd name="T21" fmla="*/ 145 h 99"/>
                <a:gd name="T22" fmla="*/ 62 w 106"/>
                <a:gd name="T23" fmla="*/ 142 h 99"/>
                <a:gd name="T24" fmla="*/ 43 w 106"/>
                <a:gd name="T25" fmla="*/ 128 h 99"/>
                <a:gd name="T26" fmla="*/ 29 w 106"/>
                <a:gd name="T27" fmla="*/ 107 h 99"/>
                <a:gd name="T28" fmla="*/ 25 w 106"/>
                <a:gd name="T29" fmla="*/ 89 h 99"/>
                <a:gd name="T30" fmla="*/ 22 w 106"/>
                <a:gd name="T31" fmla="*/ 70 h 99"/>
                <a:gd name="T32" fmla="*/ 29 w 106"/>
                <a:gd name="T33" fmla="*/ 37 h 99"/>
                <a:gd name="T34" fmla="*/ 5 w 106"/>
                <a:gd name="T35" fmla="*/ 107 h 99"/>
                <a:gd name="T36" fmla="*/ 20 w 106"/>
                <a:gd name="T37" fmla="*/ 134 h 99"/>
                <a:gd name="T38" fmla="*/ 45 w 106"/>
                <a:gd name="T39" fmla="*/ 149 h 99"/>
                <a:gd name="T40" fmla="*/ 77 w 106"/>
                <a:gd name="T41" fmla="*/ 154 h 99"/>
                <a:gd name="T42" fmla="*/ 139 w 106"/>
                <a:gd name="T43" fmla="*/ 131 h 99"/>
                <a:gd name="T44" fmla="*/ 164 w 106"/>
                <a:gd name="T45" fmla="*/ 72 h 99"/>
                <a:gd name="T46" fmla="*/ 162 w 106"/>
                <a:gd name="T47" fmla="*/ 51 h 99"/>
                <a:gd name="T48" fmla="*/ 156 w 106"/>
                <a:gd name="T49" fmla="*/ 34 h 99"/>
                <a:gd name="T50" fmla="*/ 141 w 106"/>
                <a:gd name="T51" fmla="*/ 17 h 99"/>
                <a:gd name="T52" fmla="*/ 116 w 106"/>
                <a:gd name="T53" fmla="*/ 5 h 99"/>
                <a:gd name="T54" fmla="*/ 84 w 106"/>
                <a:gd name="T55" fmla="*/ 0 h 99"/>
                <a:gd name="T56" fmla="*/ 50 w 106"/>
                <a:gd name="T57" fmla="*/ 5 h 99"/>
                <a:gd name="T58" fmla="*/ 22 w 106"/>
                <a:gd name="T59" fmla="*/ 22 h 99"/>
                <a:gd name="T60" fmla="*/ 5 w 106"/>
                <a:gd name="T61" fmla="*/ 47 h 99"/>
                <a:gd name="T62" fmla="*/ 0 w 106"/>
                <a:gd name="T63" fmla="*/ 78 h 99"/>
                <a:gd name="T64" fmla="*/ 5 w 106"/>
                <a:gd name="T65" fmla="*/ 10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a:xfrm>
            <a:off x="658368" y="0"/>
            <a:ext cx="2807208" cy="1371600"/>
          </a:xfrm>
        </p:spPr>
        <p:txBody>
          <a:bodyPr/>
          <a:lstStyle>
            <a:lvl1pPr algn="l">
              <a:defRPr sz="2400" b="0"/>
            </a:lvl1pPr>
          </a:lstStyle>
          <a:p>
            <a:r>
              <a:rPr lang="en-US" smtClean="0"/>
              <a:t>Click to edit Master title style</a:t>
            </a:r>
            <a:endParaRPr lang="en-US"/>
          </a:p>
        </p:txBody>
      </p:sp>
      <p:sp>
        <p:nvSpPr>
          <p:cNvPr id="3" name="Content Placeholder 2"/>
          <p:cNvSpPr>
            <a:spLocks noGrp="1"/>
          </p:cNvSpPr>
          <p:nvPr>
            <p:ph idx="1"/>
          </p:nvPr>
        </p:nvSpPr>
        <p:spPr>
          <a:xfrm>
            <a:off x="3575050" y="457200"/>
            <a:ext cx="4910328" cy="5715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8368" y="1371600"/>
            <a:ext cx="2807208" cy="4800600"/>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Date Placeholder 4"/>
          <p:cNvSpPr>
            <a:spLocks noGrp="1"/>
          </p:cNvSpPr>
          <p:nvPr>
            <p:ph type="dt" sz="half" idx="10"/>
          </p:nvPr>
        </p:nvSpPr>
        <p:spPr/>
        <p:txBody>
          <a:bodyPr/>
          <a:lstStyle>
            <a:lvl1pPr>
              <a:defRPr/>
            </a:lvl1pPr>
          </a:lstStyle>
          <a:p>
            <a:pPr>
              <a:defRPr/>
            </a:pPr>
            <a:fld id="{33E5C745-04EC-2346-BC6F-B244407271F9}" type="datetimeFigureOut">
              <a:rPr lang="en-US"/>
              <a:pPr>
                <a:defRPr/>
              </a:pPr>
              <a:t>12/29/12</a:t>
            </a:fld>
            <a:endParaRPr lang="en-US"/>
          </a:p>
        </p:txBody>
      </p:sp>
      <p:sp>
        <p:nvSpPr>
          <p:cNvPr id="18" name="Footer Placeholder 5"/>
          <p:cNvSpPr>
            <a:spLocks noGrp="1"/>
          </p:cNvSpPr>
          <p:nvPr>
            <p:ph type="ftr" sz="quarter" idx="11"/>
          </p:nvPr>
        </p:nvSpPr>
        <p:spPr/>
        <p:txBody>
          <a:bodyPr/>
          <a:lstStyle>
            <a:lvl1pPr>
              <a:defRPr/>
            </a:lvl1pPr>
          </a:lstStyle>
          <a:p>
            <a:pPr>
              <a:defRPr/>
            </a:pPr>
            <a:endParaRPr lang="en-US"/>
          </a:p>
        </p:txBody>
      </p:sp>
      <p:sp>
        <p:nvSpPr>
          <p:cNvPr id="19" name="Slide Number Placeholder 6"/>
          <p:cNvSpPr>
            <a:spLocks noGrp="1"/>
          </p:cNvSpPr>
          <p:nvPr>
            <p:ph type="sldNum" sz="quarter" idx="12"/>
          </p:nvPr>
        </p:nvSpPr>
        <p:spPr/>
        <p:txBody>
          <a:bodyPr/>
          <a:lstStyle>
            <a:lvl1pPr>
              <a:defRPr/>
            </a:lvl1pPr>
          </a:lstStyle>
          <a:p>
            <a:pPr>
              <a:defRPr/>
            </a:pPr>
            <a:fld id="{C042A4D4-8BC1-A145-83D0-C1786BAD2C19}" type="slidenum">
              <a:rPr lang="en-US"/>
              <a:pPr>
                <a:defRPr/>
              </a:pPr>
              <a:t>‹#›</a:t>
            </a:fld>
            <a:endParaRPr lang="en-US"/>
          </a:p>
        </p:txBody>
      </p:sp>
    </p:spTree>
    <p:extLst>
      <p:ext uri="{BB962C8B-B14F-4D97-AF65-F5344CB8AC3E}">
        <p14:creationId xmlns:p14="http://schemas.microsoft.com/office/powerpoint/2010/main" val="12611412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58813" y="0"/>
            <a:ext cx="78263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b" anchorCtr="0" compatLnSpc="1">
            <a:prstTxWarp prst="textNoShape">
              <a:avLst/>
            </a:prstTxWarp>
          </a:bodyPr>
          <a:lstStyle/>
          <a:p>
            <a:pPr lvl="0"/>
            <a:r>
              <a:rPr lang="en-US" smtClean="0"/>
              <a:t>Click to edit Master title style</a:t>
            </a:r>
            <a:endParaRPr lang="en-US"/>
          </a:p>
        </p:txBody>
      </p:sp>
      <p:sp>
        <p:nvSpPr>
          <p:cNvPr id="1027" name="Text Placeholder 2"/>
          <p:cNvSpPr>
            <a:spLocks noGrp="1"/>
          </p:cNvSpPr>
          <p:nvPr>
            <p:ph type="body" idx="1"/>
          </p:nvPr>
        </p:nvSpPr>
        <p:spPr bwMode="auto">
          <a:xfrm>
            <a:off x="658813" y="1371600"/>
            <a:ext cx="782637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22860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485188" y="6529388"/>
            <a:ext cx="658812" cy="109537"/>
          </a:xfrm>
          <a:prstGeom prst="rect">
            <a:avLst/>
          </a:prstGeom>
        </p:spPr>
        <p:txBody>
          <a:bodyPr vert="horz" lIns="91440" tIns="0" rIns="91440" bIns="0" rtlCol="0" anchor="ctr"/>
          <a:lstStyle>
            <a:lvl1pPr algn="r" fontAlgn="auto">
              <a:spcBef>
                <a:spcPts val="0"/>
              </a:spcBef>
              <a:spcAft>
                <a:spcPts val="0"/>
              </a:spcAft>
              <a:defRPr sz="700" smtClean="0">
                <a:solidFill>
                  <a:schemeClr val="bg2">
                    <a:lumMod val="75000"/>
                  </a:schemeClr>
                </a:solidFill>
                <a:latin typeface="+mn-lt"/>
                <a:ea typeface="+mn-ea"/>
                <a:cs typeface="+mn-cs"/>
              </a:defRPr>
            </a:lvl1pPr>
          </a:lstStyle>
          <a:p>
            <a:pPr>
              <a:defRPr/>
            </a:pPr>
            <a:fld id="{CD54741F-BFF4-DE47-983D-43B69DA9801A}" type="datetimeFigureOut">
              <a:rPr lang="en-US"/>
              <a:pPr>
                <a:defRPr/>
              </a:pPr>
              <a:t>12/29/12</a:t>
            </a:fld>
            <a:endParaRPr lang="en-US"/>
          </a:p>
        </p:txBody>
      </p:sp>
      <p:sp>
        <p:nvSpPr>
          <p:cNvPr id="5" name="Footer Placeholder 4"/>
          <p:cNvSpPr>
            <a:spLocks noGrp="1"/>
          </p:cNvSpPr>
          <p:nvPr>
            <p:ph type="ftr" sz="quarter" idx="3"/>
          </p:nvPr>
        </p:nvSpPr>
        <p:spPr>
          <a:xfrm>
            <a:off x="1984375" y="6172200"/>
            <a:ext cx="6510338" cy="457200"/>
          </a:xfrm>
          <a:prstGeom prst="rect">
            <a:avLst/>
          </a:prstGeom>
        </p:spPr>
        <p:txBody>
          <a:bodyPr vert="horz" lIns="0" tIns="45720" rIns="0" bIns="0" rtlCol="0" anchor="t" anchorCtr="0"/>
          <a:lstStyle>
            <a:lvl1pPr algn="r" fontAlgn="auto">
              <a:lnSpc>
                <a:spcPct val="90000"/>
              </a:lnSpc>
              <a:spcBef>
                <a:spcPts val="0"/>
              </a:spcBef>
              <a:spcAft>
                <a:spcPts val="0"/>
              </a:spcAft>
              <a:defRPr sz="1200" dirty="0">
                <a:solidFill>
                  <a:schemeClr val="bg2">
                    <a:lumMod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485188" y="6931025"/>
            <a:ext cx="658812" cy="109538"/>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2">
                    <a:lumMod val="75000"/>
                  </a:schemeClr>
                </a:solidFill>
                <a:latin typeface="+mn-lt"/>
                <a:ea typeface="+mn-ea"/>
                <a:cs typeface="+mn-cs"/>
              </a:defRPr>
            </a:lvl1pPr>
          </a:lstStyle>
          <a:p>
            <a:pPr>
              <a:defRPr/>
            </a:pPr>
            <a:fld id="{6EBFC103-7085-064E-B33B-A63051208DFF}" type="slidenum">
              <a:rPr lang="en-US"/>
              <a:pPr>
                <a:defRPr/>
              </a:pPr>
              <a:t>‹#›</a:t>
            </a:fld>
            <a:endParaRPr lang="en-US"/>
          </a:p>
        </p:txBody>
      </p:sp>
      <p:sp>
        <p:nvSpPr>
          <p:cNvPr id="7" name="TextBox 6"/>
          <p:cNvSpPr txBox="1"/>
          <p:nvPr/>
        </p:nvSpPr>
        <p:spPr>
          <a:xfrm>
            <a:off x="7010400" y="6657975"/>
            <a:ext cx="2133600" cy="200025"/>
          </a:xfrm>
          <a:prstGeom prst="rect">
            <a:avLst/>
          </a:prstGeom>
        </p:spPr>
        <p:txBody>
          <a:bodyPr anchor="ctr"/>
          <a:lstStyle>
            <a:defPPr>
              <a:defRPr lang="en-US"/>
            </a:defPPr>
            <a:lvl1pPr algn="r">
              <a:defRPr sz="1200">
                <a:solidFill>
                  <a:schemeClr val="tx1">
                    <a:tint val="75000"/>
                  </a:schemeClr>
                </a:solidFill>
              </a:defRPr>
            </a:lvl1pPr>
          </a:lstStyle>
          <a:p>
            <a:pPr fontAlgn="auto">
              <a:spcBef>
                <a:spcPts val="0"/>
              </a:spcBef>
              <a:spcAft>
                <a:spcPts val="0"/>
              </a:spcAft>
              <a:defRPr/>
            </a:pPr>
            <a:r>
              <a:rPr lang="en-US" sz="700" dirty="0" smtClean="0">
                <a:solidFill>
                  <a:schemeClr val="bg2">
                    <a:lumMod val="75000"/>
                  </a:schemeClr>
                </a:solidFill>
                <a:latin typeface="+mn-lt"/>
                <a:ea typeface="+mn-ea"/>
                <a:cs typeface="+mn-cs"/>
              </a:rPr>
              <a:t>©2012 MFMER  |  slide-</a:t>
            </a:r>
            <a:fld id="{948A211D-6E5B-A447-BD69-59AE6383CF05}" type="slidenum">
              <a:rPr lang="en-US" sz="700" smtClean="0">
                <a:solidFill>
                  <a:schemeClr val="bg2">
                    <a:lumMod val="75000"/>
                  </a:schemeClr>
                </a:solidFill>
                <a:latin typeface="+mn-lt"/>
                <a:ea typeface="+mn-ea"/>
                <a:cs typeface="+mn-cs"/>
              </a:rPr>
              <a:pPr fontAlgn="auto">
                <a:spcBef>
                  <a:spcPts val="0"/>
                </a:spcBef>
                <a:spcAft>
                  <a:spcPts val="0"/>
                </a:spcAft>
                <a:defRPr/>
              </a:pPr>
              <a:t>‹#›</a:t>
            </a:fld>
            <a:endParaRPr lang="en-US" sz="700" dirty="0" smtClean="0">
              <a:solidFill>
                <a:schemeClr val="bg2">
                  <a:lumMod val="75000"/>
                </a:schemeClr>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27" r:id="rId12"/>
    <p:sldLayoutId id="2147483728" r:id="rId13"/>
  </p:sldLayoutIdLst>
  <p:timing>
    <p:tnLst>
      <p:par>
        <p:cTn xmlns:p14="http://schemas.microsoft.com/office/powerpoint/2010/main" id="1" dur="indefinite" restart="never" nodeType="tmRoot"/>
      </p:par>
    </p:tnLst>
  </p:timing>
  <p:txStyles>
    <p:titleStyle>
      <a:lvl1pPr algn="l" rtl="0" eaLnBrk="1" fontAlgn="base" hangingPunct="1">
        <a:lnSpc>
          <a:spcPct val="90000"/>
        </a:lnSpc>
        <a:spcBef>
          <a:spcPct val="0"/>
        </a:spcBef>
        <a:spcAft>
          <a:spcPct val="0"/>
        </a:spcAft>
        <a:defRPr sz="3200" kern="1200">
          <a:solidFill>
            <a:schemeClr val="tx2"/>
          </a:solidFill>
          <a:latin typeface="+mj-lt"/>
          <a:ea typeface="ＭＳ Ｐゴシック" charset="0"/>
          <a:cs typeface="ＭＳ Ｐゴシック" charset="0"/>
        </a:defRPr>
      </a:lvl1pPr>
      <a:lvl2pPr algn="l" rtl="0" eaLnBrk="1" fontAlgn="base" hangingPunct="1">
        <a:lnSpc>
          <a:spcPct val="90000"/>
        </a:lnSpc>
        <a:spcBef>
          <a:spcPct val="0"/>
        </a:spcBef>
        <a:spcAft>
          <a:spcPct val="0"/>
        </a:spcAft>
        <a:defRPr sz="3200">
          <a:solidFill>
            <a:schemeClr val="tx2"/>
          </a:solidFill>
          <a:latin typeface="Arial" charset="0"/>
          <a:ea typeface="ＭＳ Ｐゴシック" charset="0"/>
          <a:cs typeface="ＭＳ Ｐゴシック" charset="0"/>
        </a:defRPr>
      </a:lvl2pPr>
      <a:lvl3pPr algn="l" rtl="0" eaLnBrk="1" fontAlgn="base" hangingPunct="1">
        <a:lnSpc>
          <a:spcPct val="90000"/>
        </a:lnSpc>
        <a:spcBef>
          <a:spcPct val="0"/>
        </a:spcBef>
        <a:spcAft>
          <a:spcPct val="0"/>
        </a:spcAft>
        <a:defRPr sz="3200">
          <a:solidFill>
            <a:schemeClr val="tx2"/>
          </a:solidFill>
          <a:latin typeface="Arial" charset="0"/>
          <a:ea typeface="ＭＳ Ｐゴシック" charset="0"/>
          <a:cs typeface="ＭＳ Ｐゴシック" charset="0"/>
        </a:defRPr>
      </a:lvl3pPr>
      <a:lvl4pPr algn="l" rtl="0" eaLnBrk="1" fontAlgn="base" hangingPunct="1">
        <a:lnSpc>
          <a:spcPct val="90000"/>
        </a:lnSpc>
        <a:spcBef>
          <a:spcPct val="0"/>
        </a:spcBef>
        <a:spcAft>
          <a:spcPct val="0"/>
        </a:spcAft>
        <a:defRPr sz="3200">
          <a:solidFill>
            <a:schemeClr val="tx2"/>
          </a:solidFill>
          <a:latin typeface="Arial" charset="0"/>
          <a:ea typeface="ＭＳ Ｐゴシック" charset="0"/>
          <a:cs typeface="ＭＳ Ｐゴシック" charset="0"/>
        </a:defRPr>
      </a:lvl4pPr>
      <a:lvl5pPr algn="l" rtl="0" eaLnBrk="1" fontAlgn="base" hangingPunct="1">
        <a:lnSpc>
          <a:spcPct val="90000"/>
        </a:lnSpc>
        <a:spcBef>
          <a:spcPct val="0"/>
        </a:spcBef>
        <a:spcAft>
          <a:spcPct val="0"/>
        </a:spcAft>
        <a:defRPr sz="3200">
          <a:solidFill>
            <a:schemeClr val="tx2"/>
          </a:solidFill>
          <a:latin typeface="Arial" charset="0"/>
          <a:ea typeface="ＭＳ Ｐゴシック" charset="0"/>
          <a:cs typeface="ＭＳ Ｐゴシック" charset="0"/>
        </a:defRPr>
      </a:lvl5pPr>
      <a:lvl6pPr marL="457200" algn="l" rtl="0" eaLnBrk="1" fontAlgn="base" hangingPunct="1">
        <a:lnSpc>
          <a:spcPct val="90000"/>
        </a:lnSpc>
        <a:spcBef>
          <a:spcPct val="0"/>
        </a:spcBef>
        <a:spcAft>
          <a:spcPct val="0"/>
        </a:spcAft>
        <a:defRPr sz="3200">
          <a:solidFill>
            <a:schemeClr val="tx2"/>
          </a:solidFill>
          <a:latin typeface="Arial" charset="0"/>
          <a:ea typeface="ＭＳ Ｐゴシック" charset="0"/>
          <a:cs typeface="ＭＳ Ｐゴシック" charset="0"/>
        </a:defRPr>
      </a:lvl6pPr>
      <a:lvl7pPr marL="914400" algn="l" rtl="0" eaLnBrk="1" fontAlgn="base" hangingPunct="1">
        <a:lnSpc>
          <a:spcPct val="90000"/>
        </a:lnSpc>
        <a:spcBef>
          <a:spcPct val="0"/>
        </a:spcBef>
        <a:spcAft>
          <a:spcPct val="0"/>
        </a:spcAft>
        <a:defRPr sz="3200">
          <a:solidFill>
            <a:schemeClr val="tx2"/>
          </a:solidFill>
          <a:latin typeface="Arial" charset="0"/>
          <a:ea typeface="ＭＳ Ｐゴシック" charset="0"/>
          <a:cs typeface="ＭＳ Ｐゴシック" charset="0"/>
        </a:defRPr>
      </a:lvl7pPr>
      <a:lvl8pPr marL="1371600" algn="l" rtl="0" eaLnBrk="1" fontAlgn="base" hangingPunct="1">
        <a:lnSpc>
          <a:spcPct val="90000"/>
        </a:lnSpc>
        <a:spcBef>
          <a:spcPct val="0"/>
        </a:spcBef>
        <a:spcAft>
          <a:spcPct val="0"/>
        </a:spcAft>
        <a:defRPr sz="3200">
          <a:solidFill>
            <a:schemeClr val="tx2"/>
          </a:solidFill>
          <a:latin typeface="Arial" charset="0"/>
          <a:ea typeface="ＭＳ Ｐゴシック" charset="0"/>
          <a:cs typeface="ＭＳ Ｐゴシック" charset="0"/>
        </a:defRPr>
      </a:lvl8pPr>
      <a:lvl9pPr marL="1828800" algn="l" rtl="0" eaLnBrk="1" fontAlgn="base" hangingPunct="1">
        <a:lnSpc>
          <a:spcPct val="90000"/>
        </a:lnSpc>
        <a:spcBef>
          <a:spcPct val="0"/>
        </a:spcBef>
        <a:spcAft>
          <a:spcPct val="0"/>
        </a:spcAft>
        <a:defRPr sz="3200">
          <a:solidFill>
            <a:schemeClr val="tx2"/>
          </a:solidFill>
          <a:latin typeface="Arial" charset="0"/>
          <a:ea typeface="ＭＳ Ｐゴシック" charset="0"/>
          <a:cs typeface="ＭＳ Ｐゴシック" charset="0"/>
        </a:defRPr>
      </a:lvl9pPr>
    </p:titleStyle>
    <p:bodyStyle>
      <a:lvl1pPr marL="228600" indent="-228600" algn="l" rtl="0" eaLnBrk="1" fontAlgn="base" hangingPunct="1">
        <a:lnSpc>
          <a:spcPct val="90000"/>
        </a:lnSpc>
        <a:spcBef>
          <a:spcPts val="1500"/>
        </a:spcBef>
        <a:spcAft>
          <a:spcPct val="0"/>
        </a:spcAft>
        <a:buClr>
          <a:schemeClr val="tx2"/>
        </a:buClr>
        <a:buFont typeface="Arial" charset="0"/>
        <a:buChar char="•"/>
        <a:defRPr sz="2800" kern="1200">
          <a:solidFill>
            <a:schemeClr val="tx1"/>
          </a:solidFill>
          <a:latin typeface="+mn-lt"/>
          <a:ea typeface="ＭＳ Ｐゴシック" charset="0"/>
          <a:cs typeface="ＭＳ Ｐゴシック" charset="0"/>
        </a:defRPr>
      </a:lvl1pPr>
      <a:lvl2pPr marL="692150" indent="-234950" algn="l" rtl="0" eaLnBrk="1" fontAlgn="base" hangingPunct="1">
        <a:lnSpc>
          <a:spcPct val="90000"/>
        </a:lnSpc>
        <a:spcBef>
          <a:spcPts val="600"/>
        </a:spcBef>
        <a:spcAft>
          <a:spcPct val="0"/>
        </a:spcAft>
        <a:buClr>
          <a:srgbClr val="4E94FF"/>
        </a:buClr>
        <a:buFont typeface="Arial" charset="0"/>
        <a:buChar char="•"/>
        <a:defRPr sz="2800" kern="1200">
          <a:solidFill>
            <a:schemeClr val="tx1"/>
          </a:solidFill>
          <a:latin typeface="+mn-lt"/>
          <a:ea typeface="ＭＳ Ｐゴシック" charset="0"/>
          <a:cs typeface="+mn-cs"/>
        </a:defRPr>
      </a:lvl2pPr>
      <a:lvl3pPr marL="1143000" indent="-228600" algn="l" rtl="0" eaLnBrk="1" fontAlgn="base" hangingPunct="1">
        <a:lnSpc>
          <a:spcPct val="90000"/>
        </a:lnSpc>
        <a:spcBef>
          <a:spcPts val="600"/>
        </a:spcBef>
        <a:spcAft>
          <a:spcPct val="0"/>
        </a:spcAft>
        <a:buClr>
          <a:srgbClr val="4E94FF"/>
        </a:buClr>
        <a:buFont typeface="Arial" charset="0"/>
        <a:buChar char="•"/>
        <a:defRPr sz="2800" kern="1200">
          <a:solidFill>
            <a:schemeClr val="tx1"/>
          </a:solidFill>
          <a:latin typeface="+mn-lt"/>
          <a:ea typeface="ＭＳ Ｐゴシック" charset="0"/>
          <a:cs typeface="+mn-cs"/>
        </a:defRPr>
      </a:lvl3pPr>
      <a:lvl4pPr marL="1600200" indent="-228600" algn="l" rtl="0" eaLnBrk="1" fontAlgn="base" hangingPunct="1">
        <a:lnSpc>
          <a:spcPct val="90000"/>
        </a:lnSpc>
        <a:spcBef>
          <a:spcPts val="600"/>
        </a:spcBef>
        <a:spcAft>
          <a:spcPct val="0"/>
        </a:spcAft>
        <a:buClr>
          <a:srgbClr val="4E94FF"/>
        </a:buClr>
        <a:buFont typeface="Arial" charset="0"/>
        <a:buChar char="•"/>
        <a:defRPr sz="2800" kern="1200">
          <a:solidFill>
            <a:schemeClr val="tx1"/>
          </a:solidFill>
          <a:latin typeface="+mn-lt"/>
          <a:ea typeface="ＭＳ Ｐゴシック" charset="0"/>
          <a:cs typeface="+mn-cs"/>
        </a:defRPr>
      </a:lvl4pPr>
      <a:lvl5pPr marL="2057400" indent="-228600" algn="l" rtl="0" eaLnBrk="1" fontAlgn="base" hangingPunct="1">
        <a:lnSpc>
          <a:spcPct val="90000"/>
        </a:lnSpc>
        <a:spcBef>
          <a:spcPts val="600"/>
        </a:spcBef>
        <a:spcAft>
          <a:spcPct val="0"/>
        </a:spcAft>
        <a:buClr>
          <a:srgbClr val="4E94FF"/>
        </a:buClr>
        <a:buFont typeface="Arial" charset="0"/>
        <a:buChar char="•"/>
        <a:defRPr sz="28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informatics.mayo.edu/cts2/framework/" TargetMode="External"/><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informatics.mayo.edu/cts2/rest/valuesets"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informatics.mayo.edu/cts2/services/bioportal-rdf/valueset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39.xml.rels><?xml version="1.0" encoding="UTF-8" standalone="yes"?>
<Relationships xmlns="http://schemas.openxmlformats.org/package/2006/relationships"><Relationship Id="rId3" Type="http://schemas.openxmlformats.org/officeDocument/2006/relationships/hyperlink" Target="https://informatics.mayo.edu/vsmc/" TargetMode="External"/><Relationship Id="rId4" Type="http://schemas.openxmlformats.org/officeDocument/2006/relationships/hyperlink" Target="http://informatics.mayo.edu/cts2/services/py4cts2/cts2" TargetMode="Externa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informatics.mayo.edu/vsmc"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henotypeportal.org/" TargetMode="External"/><Relationship Id="rId3" Type="http://schemas.openxmlformats.org/officeDocument/2006/relationships/image" Target="../media/image2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informatics.mayo.edu/cts2widgets/widgets.html" TargetMode="External"/></Relationships>
</file>

<file path=ppt/slides/_rels/slide152.xml.rels><?xml version="1.0" encoding="UTF-8" standalone="yes"?>
<Relationships xmlns="http://schemas.openxmlformats.org/package/2006/relationships"><Relationship Id="rId3" Type="http://schemas.openxmlformats.org/officeDocument/2006/relationships/hyperlink" Target="https://cabig-kc.nci.nih.gov/Vocab/KC/index.php/LexEVS" TargetMode="External"/><Relationship Id="rId4" Type="http://schemas.openxmlformats.org/officeDocument/2006/relationships/hyperlink" Target="http://bioportal.bioontology.org/" TargetMode="External"/><Relationship Id="rId5" Type="http://schemas.openxmlformats.org/officeDocument/2006/relationships/hyperlink" Target="http://www.bioontology.org/wiki/index.php/BioPortal_REST_services" TargetMode="External"/><Relationship Id="rId6" Type="http://schemas.openxmlformats.org/officeDocument/2006/relationships/hyperlink" Target="http://informatics.mayo.edu/cts2" TargetMode="External"/><Relationship Id="rId1" Type="http://schemas.openxmlformats.org/officeDocument/2006/relationships/slideLayout" Target="../slideLayouts/slideLayout2.xml"/><Relationship Id="rId2" Type="http://schemas.openxmlformats.org/officeDocument/2006/relationships/hyperlink" Target="http://informatics.mayo.edu/LexGrid/downloads/CTS/specification/ctsspec/cts.htm" TargetMode="External"/></Relationships>
</file>

<file path=ppt/slides/_rels/slide153.xml.rels><?xml version="1.0" encoding="UTF-8" standalone="yes"?>
<Relationships xmlns="http://schemas.openxmlformats.org/package/2006/relationships"><Relationship Id="rId3" Type="http://schemas.openxmlformats.org/officeDocument/2006/relationships/hyperlink" Target="http://hssp.wikispaces.com/" TargetMode="External"/><Relationship Id="rId4" Type="http://schemas.openxmlformats.org/officeDocument/2006/relationships/hyperlink" Target="http://informatics.mayo.edu/cts2/rest/valuesets" TargetMode="External"/><Relationship Id="rId5" Type="http://schemas.openxmlformats.org/officeDocument/2006/relationships/hyperlink" Target="http://informatics.mayo.edu/cts2/services/bioportal-rdf/valuesets" TargetMode="External"/><Relationship Id="rId6" Type="http://schemas.openxmlformats.org/officeDocument/2006/relationships/hyperlink" Target="http://sparql.bioontology.org/" TargetMode="External"/><Relationship Id="rId1" Type="http://schemas.openxmlformats.org/officeDocument/2006/relationships/slideLayout" Target="../slideLayouts/slideLayout2.xml"/><Relationship Id="rId2" Type="http://schemas.openxmlformats.org/officeDocument/2006/relationships/hyperlink" Target="http://informatics.mayo.edu/cts2/framework/" TargetMode="External"/></Relationships>
</file>

<file path=ppt/slides/_rels/slide154.xml.rels><?xml version="1.0" encoding="UTF-8" standalone="yes"?>
<Relationships xmlns="http://schemas.openxmlformats.org/package/2006/relationships"><Relationship Id="rId3" Type="http://schemas.openxmlformats.org/officeDocument/2006/relationships/hyperlink" Target="https://informatics.mayo.edu/vsmc/?showAll=true" TargetMode="External"/><Relationship Id="rId4" Type="http://schemas.openxmlformats.org/officeDocument/2006/relationships/hyperlink" Target="http://www.phenotypeportal.org/" TargetMode="External"/><Relationship Id="rId5" Type="http://schemas.openxmlformats.org/officeDocument/2006/relationships/hyperlink" Target="http://informatics.mayo.edu/cts2widgets/widgets.html" TargetMode="External"/><Relationship Id="rId6" Type="http://schemas.openxmlformats.org/officeDocument/2006/relationships/hyperlink" Target="https://github.com/cts2/" TargetMode="External"/><Relationship Id="rId7" Type="http://schemas.openxmlformats.org/officeDocument/2006/relationships/hyperlink" Target="https://github.com/cts2/cts2autocomplete" TargetMode="External"/><Relationship Id="rId8" Type="http://schemas.openxmlformats.org/officeDocument/2006/relationships/hyperlink" Target="https://github.com/cts2/cts2tooltip" TargetMode="External"/><Relationship Id="rId9" Type="http://schemas.openxmlformats.org/officeDocument/2006/relationships/hyperlink" Target="https://github.com/cts2/cts2dropdown" TargetMode="External"/><Relationship Id="rId1" Type="http://schemas.openxmlformats.org/officeDocument/2006/relationships/slideLayout" Target="../slideLayouts/slideLayout2.xml"/><Relationship Id="rId2" Type="http://schemas.openxmlformats.org/officeDocument/2006/relationships/hyperlink" Target="https://informatics.mayo.edu/cts2/services/mat/valuesets"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1.bin"/><Relationship Id="rId5" Type="http://schemas.openxmlformats.org/officeDocument/2006/relationships/image" Target="../media/image3.wmf"/><Relationship Id="rId6" Type="http://schemas.openxmlformats.org/officeDocument/2006/relationships/oleObject" Target="../embeddings/oleObject2.bin"/><Relationship Id="rId7" Type="http://schemas.openxmlformats.org/officeDocument/2006/relationships/image" Target="../media/image4.wmf"/><Relationship Id="rId8" Type="http://schemas.openxmlformats.org/officeDocument/2006/relationships/oleObject" Target="../embeddings/oleObject3.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4.bin"/><Relationship Id="rId5" Type="http://schemas.openxmlformats.org/officeDocument/2006/relationships/image" Target="../media/image3.wmf"/><Relationship Id="rId6" Type="http://schemas.openxmlformats.org/officeDocument/2006/relationships/oleObject" Target="../embeddings/oleObject5.bin"/><Relationship Id="rId7" Type="http://schemas.openxmlformats.org/officeDocument/2006/relationships/image" Target="../media/image4.wmf"/><Relationship Id="rId8" Type="http://schemas.openxmlformats.org/officeDocument/2006/relationships/oleObject" Target="../embeddings/oleObject6.bin"/><Relationship Id="rId9" Type="http://schemas.openxmlformats.org/officeDocument/2006/relationships/oleObject" Target="../embeddings/oleObject7.bin"/><Relationship Id="rId10" Type="http://schemas.openxmlformats.org/officeDocument/2006/relationships/oleObject" Target="../embeddings/oleObject8.bin"/><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9.bin"/><Relationship Id="rId5" Type="http://schemas.openxmlformats.org/officeDocument/2006/relationships/image" Target="../media/image3.wmf"/><Relationship Id="rId6" Type="http://schemas.openxmlformats.org/officeDocument/2006/relationships/oleObject" Target="../embeddings/oleObject10.bin"/><Relationship Id="rId7" Type="http://schemas.openxmlformats.org/officeDocument/2006/relationships/image" Target="../media/image4.wmf"/><Relationship Id="rId8" Type="http://schemas.openxmlformats.org/officeDocument/2006/relationships/oleObject" Target="../embeddings/oleObject11.bin"/><Relationship Id="rId9" Type="http://schemas.openxmlformats.org/officeDocument/2006/relationships/oleObject" Target="../embeddings/oleObject12.bin"/><Relationship Id="rId10" Type="http://schemas.openxmlformats.org/officeDocument/2006/relationships/oleObject" Target="../embeddings/oleObject13.bin"/><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14.bin"/><Relationship Id="rId5" Type="http://schemas.openxmlformats.org/officeDocument/2006/relationships/image" Target="../media/image3.wmf"/><Relationship Id="rId6" Type="http://schemas.openxmlformats.org/officeDocument/2006/relationships/oleObject" Target="../embeddings/oleObject15.bin"/><Relationship Id="rId7" Type="http://schemas.openxmlformats.org/officeDocument/2006/relationships/image" Target="../media/image4.wmf"/><Relationship Id="rId8" Type="http://schemas.openxmlformats.org/officeDocument/2006/relationships/oleObject" Target="../embeddings/oleObject16.bin"/><Relationship Id="rId9" Type="http://schemas.openxmlformats.org/officeDocument/2006/relationships/oleObject" Target="../embeddings/oleObject17.bin"/><Relationship Id="rId10" Type="http://schemas.openxmlformats.org/officeDocument/2006/relationships/oleObject" Target="../embeddings/oleObject18.bin"/><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19.bin"/><Relationship Id="rId5" Type="http://schemas.openxmlformats.org/officeDocument/2006/relationships/image" Target="../media/image3.wmf"/><Relationship Id="rId6" Type="http://schemas.openxmlformats.org/officeDocument/2006/relationships/oleObject" Target="../embeddings/oleObject20.bin"/><Relationship Id="rId7" Type="http://schemas.openxmlformats.org/officeDocument/2006/relationships/image" Target="../media/image4.wmf"/><Relationship Id="rId8" Type="http://schemas.openxmlformats.org/officeDocument/2006/relationships/oleObject" Target="../embeddings/oleObject21.bin"/><Relationship Id="rId9" Type="http://schemas.openxmlformats.org/officeDocument/2006/relationships/oleObject" Target="../embeddings/oleObject22.bin"/><Relationship Id="rId10" Type="http://schemas.openxmlformats.org/officeDocument/2006/relationships/oleObject" Target="../embeddings/oleObject23.bin"/><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ctrTitle"/>
          </p:nvPr>
        </p:nvSpPr>
        <p:spPr/>
        <p:txBody>
          <a:bodyPr/>
          <a:lstStyle/>
          <a:p>
            <a:r>
              <a:rPr lang="en-US" dirty="0" smtClean="0">
                <a:latin typeface="Arial" charset="0"/>
              </a:rPr>
              <a:t>CTS2 Introduction and Overview</a:t>
            </a:r>
            <a:r>
              <a:rPr lang="en-US" dirty="0">
                <a:latin typeface="Arial" charset="0"/>
              </a:rPr>
              <a:t/>
            </a:r>
            <a:br>
              <a:rPr lang="en-US" dirty="0">
                <a:latin typeface="Arial" charset="0"/>
              </a:rPr>
            </a:br>
            <a:r>
              <a:rPr lang="en-US" sz="2800" dirty="0">
                <a:solidFill>
                  <a:srgbClr val="FF0000"/>
                </a:solidFill>
              </a:rPr>
              <a:t>Introduction to the Common Terminology </a:t>
            </a:r>
            <a:r>
              <a:rPr lang="en-US" sz="2800" dirty="0" smtClean="0">
                <a:solidFill>
                  <a:srgbClr val="FF0000"/>
                </a:solidFill>
              </a:rPr>
              <a:t>Services 2 Standard</a:t>
            </a:r>
            <a:r>
              <a:rPr lang="en-US" sz="2800" dirty="0">
                <a:solidFill>
                  <a:srgbClr val="FF0000"/>
                </a:solidFill>
              </a:rPr>
              <a:t/>
            </a:r>
            <a:br>
              <a:rPr lang="en-US" sz="2800" dirty="0">
                <a:solidFill>
                  <a:srgbClr val="FF0000"/>
                </a:solidFill>
              </a:rPr>
            </a:br>
            <a:endParaRPr lang="en-US" sz="2800" dirty="0">
              <a:solidFill>
                <a:srgbClr val="FF0000"/>
              </a:solidFill>
              <a:latin typeface="Arial" charset="0"/>
            </a:endParaRPr>
          </a:p>
        </p:txBody>
      </p:sp>
      <p:sp>
        <p:nvSpPr>
          <p:cNvPr id="13314" name="Subtitle 2"/>
          <p:cNvSpPr>
            <a:spLocks noGrp="1"/>
          </p:cNvSpPr>
          <p:nvPr>
            <p:ph type="subTitle" idx="1"/>
          </p:nvPr>
        </p:nvSpPr>
        <p:spPr/>
        <p:txBody>
          <a:bodyPr/>
          <a:lstStyle/>
          <a:p>
            <a:pPr>
              <a:spcBef>
                <a:spcPct val="0"/>
              </a:spcBef>
            </a:pPr>
            <a:r>
              <a:rPr lang="en-US" dirty="0" smtClean="0">
                <a:latin typeface="Arial" charset="0"/>
              </a:rPr>
              <a:t>Scott Bauer, Cory Endle</a:t>
            </a:r>
            <a:endParaRPr lang="en-US" dirty="0">
              <a:latin typeface="Arial" charset="0"/>
            </a:endParaRPr>
          </a:p>
        </p:txBody>
      </p:sp>
      <p:sp>
        <p:nvSpPr>
          <p:cNvPr id="5" name="TextBox 4"/>
          <p:cNvSpPr txBox="1"/>
          <p:nvPr/>
        </p:nvSpPr>
        <p:spPr>
          <a:xfrm>
            <a:off x="658813" y="4843463"/>
            <a:ext cx="7826375" cy="695325"/>
          </a:xfrm>
          <a:prstGeom prst="rect">
            <a:avLst/>
          </a:prstGeom>
        </p:spPr>
        <p:txBody>
          <a:bodyPr lIns="0" tIns="228600" rIns="0"/>
          <a:lstStyle>
            <a:lvl1pPr lvl="0" indent="0">
              <a:lnSpc>
                <a:spcPct val="90000"/>
              </a:lnSpc>
              <a:spcBef>
                <a:spcPts val="0"/>
              </a:spcBef>
              <a:buClr>
                <a:schemeClr val="tx2"/>
              </a:buClr>
              <a:buSzPct val="120000"/>
              <a:buFont typeface="Arial" pitchFamily="34" charset="0"/>
              <a:buNone/>
              <a:defRPr lang="en-US" smtClean="0">
                <a:solidFill>
                  <a:schemeClr val="accent5"/>
                </a:solidFill>
              </a:defRPr>
            </a:lvl1pPr>
            <a:lvl2pPr marL="800100" indent="-228600">
              <a:lnSpc>
                <a:spcPct val="90000"/>
              </a:lnSpc>
              <a:spcBef>
                <a:spcPts val="600"/>
              </a:spcBef>
              <a:buClr>
                <a:schemeClr val="accent5"/>
              </a:buClr>
              <a:buSzPct val="120000"/>
              <a:buFont typeface="Arial" pitchFamily="34" charset="0"/>
              <a:buChar char="•"/>
              <a:defRPr lang="en-US" sz="2800" smtClean="0"/>
            </a:lvl2pPr>
            <a:lvl3pPr marL="1143000" indent="-228600">
              <a:lnSpc>
                <a:spcPct val="90000"/>
              </a:lnSpc>
              <a:spcBef>
                <a:spcPts val="600"/>
              </a:spcBef>
              <a:buClr>
                <a:schemeClr val="accent5"/>
              </a:buClr>
              <a:buFont typeface="Arial" pitchFamily="34" charset="0"/>
              <a:buChar char="•"/>
              <a:defRPr lang="en-US" sz="2800" smtClean="0"/>
            </a:lvl3pPr>
            <a:lvl4pPr marL="1600200" indent="-228600">
              <a:lnSpc>
                <a:spcPct val="90000"/>
              </a:lnSpc>
              <a:spcBef>
                <a:spcPts val="600"/>
              </a:spcBef>
              <a:buClr>
                <a:schemeClr val="accent5"/>
              </a:buClr>
              <a:buFont typeface="Arial" pitchFamily="34" charset="0"/>
              <a:buChar char="•"/>
              <a:defRPr lang="en-US" sz="2800" smtClean="0"/>
            </a:lvl4pPr>
            <a:lvl5pPr marL="2057400" indent="-228600">
              <a:lnSpc>
                <a:spcPct val="90000"/>
              </a:lnSpc>
              <a:spcBef>
                <a:spcPts val="600"/>
              </a:spcBef>
              <a:buClr>
                <a:schemeClr val="accent5"/>
              </a:buClr>
              <a:buFont typeface="Arial" pitchFamily="34" charset="0"/>
              <a:buChar char="•"/>
              <a:defRPr lang="en-US" sz="2800" dirty="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fontAlgn="auto">
              <a:spcAft>
                <a:spcPts val="0"/>
              </a:spcAft>
              <a:defRPr/>
            </a:pPr>
            <a:r>
              <a:rPr dirty="0">
                <a:solidFill>
                  <a:schemeClr val="tx1">
                    <a:lumMod val="50000"/>
                    <a:lumOff val="50000"/>
                  </a:schemeClr>
                </a:solidFill>
                <a:latin typeface="+mn-lt"/>
                <a:ea typeface="+mn-ea"/>
                <a:cs typeface="+mn-cs"/>
              </a:rPr>
              <a:t>HL7 Working Group Meeting</a:t>
            </a:r>
          </a:p>
          <a:p>
            <a:pPr fontAlgn="auto">
              <a:spcAft>
                <a:spcPts val="0"/>
              </a:spcAft>
              <a:defRPr/>
            </a:pPr>
            <a:r>
              <a:rPr dirty="0">
                <a:solidFill>
                  <a:schemeClr val="tx1">
                    <a:lumMod val="50000"/>
                    <a:lumOff val="50000"/>
                  </a:schemeClr>
                </a:solidFill>
                <a:latin typeface="+mn-lt"/>
                <a:ea typeface="+mn-ea"/>
                <a:cs typeface="+mn-cs"/>
              </a:rPr>
              <a:t>January 13</a:t>
            </a:r>
            <a:r>
              <a:rPr baseline="30000" dirty="0">
                <a:solidFill>
                  <a:schemeClr val="tx1">
                    <a:lumMod val="50000"/>
                    <a:lumOff val="50000"/>
                  </a:schemeClr>
                </a:solidFill>
                <a:latin typeface="+mn-lt"/>
                <a:ea typeface="+mn-ea"/>
                <a:cs typeface="+mn-cs"/>
              </a:rPr>
              <a:t>th</a:t>
            </a:r>
            <a:r>
              <a:rPr dirty="0">
                <a:solidFill>
                  <a:schemeClr val="tx1">
                    <a:lumMod val="50000"/>
                    <a:lumOff val="50000"/>
                  </a:schemeClr>
                </a:solidFill>
                <a:latin typeface="+mn-lt"/>
                <a:ea typeface="+mn-ea"/>
                <a:cs typeface="+mn-cs"/>
              </a:rPr>
              <a:t> -18</a:t>
            </a:r>
            <a:r>
              <a:rPr baseline="30000" dirty="0">
                <a:solidFill>
                  <a:schemeClr val="tx1">
                    <a:lumMod val="50000"/>
                    <a:lumOff val="50000"/>
                  </a:schemeClr>
                </a:solidFill>
                <a:latin typeface="+mn-lt"/>
                <a:ea typeface="+mn-ea"/>
                <a:cs typeface="+mn-cs"/>
              </a:rPr>
              <a:t>th</a:t>
            </a:r>
            <a:r>
              <a:rPr dirty="0">
                <a:solidFill>
                  <a:schemeClr val="tx1">
                    <a:lumMod val="50000"/>
                    <a:lumOff val="50000"/>
                  </a:schemeClr>
                </a:solidFill>
                <a:latin typeface="+mn-lt"/>
                <a:ea typeface="+mn-ea"/>
                <a:cs typeface="+mn-cs"/>
              </a:rPr>
              <a:t>, 2013</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dirty="0"/>
              <a:t>Common Forms of Contextual </a:t>
            </a:r>
            <a:r>
              <a:rPr lang="en-US" dirty="0" smtClean="0"/>
              <a:t>Formalism</a:t>
            </a:r>
            <a:br>
              <a:rPr lang="en-US" dirty="0" smtClean="0"/>
            </a:br>
            <a:endParaRPr lang="en-US" dirty="0"/>
          </a:p>
        </p:txBody>
      </p:sp>
      <p:sp>
        <p:nvSpPr>
          <p:cNvPr id="60419" name="Rectangle 3"/>
          <p:cNvSpPr>
            <a:spLocks noGrp="1" noChangeArrowheads="1"/>
          </p:cNvSpPr>
          <p:nvPr>
            <p:ph idx="1"/>
          </p:nvPr>
        </p:nvSpPr>
        <p:spPr/>
        <p:txBody>
          <a:bodyPr/>
          <a:lstStyle/>
          <a:p>
            <a:r>
              <a:rPr lang="en-US" dirty="0"/>
              <a:t>Dictionaries</a:t>
            </a:r>
          </a:p>
          <a:p>
            <a:r>
              <a:rPr lang="en-US" dirty="0"/>
              <a:t>Thesauri</a:t>
            </a:r>
          </a:p>
          <a:p>
            <a:r>
              <a:rPr lang="en-US" dirty="0"/>
              <a:t>Textbooks, college courses, etc.</a:t>
            </a:r>
          </a:p>
          <a:p>
            <a:r>
              <a:rPr lang="en-US" dirty="0"/>
              <a:t>Operations manuals</a:t>
            </a:r>
          </a:p>
          <a:p>
            <a:r>
              <a:rPr lang="en-US" dirty="0"/>
              <a:t>Data dictionaries</a:t>
            </a:r>
          </a:p>
          <a:p>
            <a:r>
              <a:rPr lang="en-US" dirty="0" smtClean="0"/>
              <a:t>… Ontologies (recent)</a:t>
            </a:r>
            <a:endParaRPr lang="en-US" dirty="0"/>
          </a:p>
        </p:txBody>
      </p:sp>
      <p:sp>
        <p:nvSpPr>
          <p:cNvPr id="5" name="Slide Number Placeholder 4"/>
          <p:cNvSpPr>
            <a:spLocks noGrp="1"/>
          </p:cNvSpPr>
          <p:nvPr>
            <p:ph type="sldNum" sz="quarter" idx="12"/>
          </p:nvPr>
        </p:nvSpPr>
        <p:spPr/>
        <p:txBody>
          <a:bodyPr/>
          <a:lstStyle/>
          <a:p>
            <a:fld id="{B872683D-E02A-AE43-B763-B6334918E055}" type="slidenum">
              <a:rPr lang="en-US" smtClean="0"/>
              <a:pPr/>
              <a:t>10</a:t>
            </a:fld>
            <a:endParaRPr lang="en-US"/>
          </a:p>
        </p:txBody>
      </p:sp>
    </p:spTree>
    <p:extLst>
      <p:ext uri="{BB962C8B-B14F-4D97-AF65-F5344CB8AC3E}">
        <p14:creationId xmlns:p14="http://schemas.microsoft.com/office/powerpoint/2010/main" val="274032099"/>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dirty="0">
                <a:solidFill>
                  <a:srgbClr val="FF0000"/>
                </a:solidFill>
              </a:rPr>
              <a:t>Query Function</a:t>
            </a:r>
            <a:endParaRPr lang="en-US" dirty="0"/>
          </a:p>
        </p:txBody>
      </p:sp>
    </p:spTree>
    <p:extLst>
      <p:ext uri="{BB962C8B-B14F-4D97-AF65-F5344CB8AC3E}">
        <p14:creationId xmlns:p14="http://schemas.microsoft.com/office/powerpoint/2010/main" val="23366920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smtClean="0">
                <a:solidFill>
                  <a:srgbClr val="FF0000"/>
                </a:solidFill>
              </a:rPr>
              <a:t>Query Function</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The </a:t>
            </a:r>
            <a:r>
              <a:rPr lang="en-US" dirty="0"/>
              <a:t>ability to access, combine and filter lists of </a:t>
            </a:r>
            <a:r>
              <a:rPr lang="en-US" dirty="0" smtClean="0"/>
              <a:t>resources based on the resource content and user context</a:t>
            </a:r>
          </a:p>
          <a:p>
            <a:pPr marL="0" indent="0">
              <a:buNone/>
            </a:pPr>
            <a:endParaRPr lang="en-US" dirty="0"/>
          </a:p>
        </p:txBody>
      </p:sp>
    </p:spTree>
    <p:extLst>
      <p:ext uri="{BB962C8B-B14F-4D97-AF65-F5344CB8AC3E}">
        <p14:creationId xmlns:p14="http://schemas.microsoft.com/office/powerpoint/2010/main" val="22719590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Module Functions</a:t>
            </a:r>
            <a:br>
              <a:rPr lang="en-US" dirty="0"/>
            </a:br>
            <a:r>
              <a:rPr lang="en-US" sz="3200" dirty="0" smtClean="0">
                <a:solidFill>
                  <a:srgbClr val="FF0000"/>
                </a:solidFill>
              </a:rPr>
              <a:t>Import and Export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39583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Module Functions</a:t>
            </a:r>
            <a:br>
              <a:rPr lang="en-US" dirty="0"/>
            </a:br>
            <a:r>
              <a:rPr lang="en-US" sz="2800" dirty="0" smtClean="0">
                <a:solidFill>
                  <a:srgbClr val="FF0000"/>
                </a:solidFill>
              </a:rPr>
              <a:t>Import and Export Functions</a:t>
            </a:r>
            <a:endParaRPr lang="en-US" dirty="0"/>
          </a:p>
        </p:txBody>
      </p:sp>
      <p:sp>
        <p:nvSpPr>
          <p:cNvPr id="3" name="Content Placeholder 2"/>
          <p:cNvSpPr>
            <a:spLocks noGrp="1"/>
          </p:cNvSpPr>
          <p:nvPr>
            <p:ph idx="1"/>
          </p:nvPr>
        </p:nvSpPr>
        <p:spPr/>
        <p:txBody>
          <a:bodyPr/>
          <a:lstStyle/>
          <a:p>
            <a:pPr marL="0" indent="0">
              <a:lnSpc>
                <a:spcPct val="100000"/>
              </a:lnSpc>
              <a:spcBef>
                <a:spcPct val="30000"/>
              </a:spcBef>
              <a:buClrTx/>
              <a:buNone/>
              <a:defRPr/>
            </a:pPr>
            <a:r>
              <a:rPr lang="en-US" dirty="0" smtClean="0"/>
              <a:t>The ability </a:t>
            </a:r>
            <a:r>
              <a:rPr lang="en-US" dirty="0"/>
              <a:t>to import external content into the service and/or export the contents of the service in different </a:t>
            </a:r>
            <a:r>
              <a:rPr lang="en-US" dirty="0" smtClean="0"/>
              <a:t>formats. </a:t>
            </a:r>
            <a:endParaRPr lang="en-US" dirty="0"/>
          </a:p>
        </p:txBody>
      </p:sp>
    </p:spTree>
    <p:extLst>
      <p:ext uri="{BB962C8B-B14F-4D97-AF65-F5344CB8AC3E}">
        <p14:creationId xmlns:p14="http://schemas.microsoft.com/office/powerpoint/2010/main" val="17526735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dirty="0">
                <a:solidFill>
                  <a:srgbClr val="FF0000"/>
                </a:solidFill>
              </a:rPr>
              <a:t>Update Functions</a:t>
            </a:r>
            <a:endParaRPr lang="en-US" dirty="0"/>
          </a:p>
        </p:txBody>
      </p:sp>
    </p:spTree>
    <p:extLst>
      <p:ext uri="{BB962C8B-B14F-4D97-AF65-F5344CB8AC3E}">
        <p14:creationId xmlns:p14="http://schemas.microsoft.com/office/powerpoint/2010/main" val="23366920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smtClean="0">
                <a:solidFill>
                  <a:srgbClr val="FF0000"/>
                </a:solidFill>
              </a:rPr>
              <a:t>Update Functions</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The ability </a:t>
            </a:r>
            <a:r>
              <a:rPr lang="en-US" dirty="0"/>
              <a:t>to validate load sets of changes into the service that updates its </a:t>
            </a:r>
            <a:r>
              <a:rPr lang="en-US" dirty="0" smtClean="0"/>
              <a:t>content.</a:t>
            </a:r>
            <a:endParaRPr lang="en-US" dirty="0"/>
          </a:p>
          <a:p>
            <a:pPr marL="0" indent="0">
              <a:buNone/>
            </a:pPr>
            <a:endParaRPr lang="en-US" dirty="0"/>
          </a:p>
        </p:txBody>
      </p:sp>
    </p:spTree>
    <p:extLst>
      <p:ext uri="{BB962C8B-B14F-4D97-AF65-F5344CB8AC3E}">
        <p14:creationId xmlns:p14="http://schemas.microsoft.com/office/powerpoint/2010/main" val="4149023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dirty="0">
                <a:solidFill>
                  <a:srgbClr val="FF0000"/>
                </a:solidFill>
              </a:rPr>
              <a:t>History Function</a:t>
            </a:r>
            <a:endParaRPr lang="en-US" dirty="0"/>
          </a:p>
        </p:txBody>
      </p:sp>
    </p:spTree>
    <p:extLst>
      <p:ext uri="{BB962C8B-B14F-4D97-AF65-F5344CB8AC3E}">
        <p14:creationId xmlns:p14="http://schemas.microsoft.com/office/powerpoint/2010/main" val="23366920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smtClean="0">
                <a:solidFill>
                  <a:srgbClr val="FF0000"/>
                </a:solidFill>
              </a:rPr>
              <a:t>History Function</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t>T</a:t>
            </a:r>
            <a:r>
              <a:rPr lang="en-US" dirty="0" smtClean="0"/>
              <a:t>he </a:t>
            </a:r>
            <a:r>
              <a:rPr lang="en-US" dirty="0"/>
              <a:t>ability to determine what changes have occurred over stated periods of </a:t>
            </a:r>
            <a:r>
              <a:rPr lang="en-US" dirty="0" smtClean="0"/>
              <a:t>time. </a:t>
            </a:r>
            <a:endParaRPr lang="en-US" dirty="0"/>
          </a:p>
          <a:p>
            <a:pPr marL="0" indent="0">
              <a:buNone/>
            </a:pPr>
            <a:endParaRPr lang="en-US" dirty="0"/>
          </a:p>
        </p:txBody>
      </p:sp>
    </p:spTree>
    <p:extLst>
      <p:ext uri="{BB962C8B-B14F-4D97-AF65-F5344CB8AC3E}">
        <p14:creationId xmlns:p14="http://schemas.microsoft.com/office/powerpoint/2010/main" val="3467910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dirty="0">
                <a:solidFill>
                  <a:srgbClr val="FF0000"/>
                </a:solidFill>
              </a:rPr>
              <a:t>Maintenance Function</a:t>
            </a:r>
            <a:endParaRPr lang="en-US" dirty="0"/>
          </a:p>
        </p:txBody>
      </p:sp>
    </p:spTree>
    <p:extLst>
      <p:ext uri="{BB962C8B-B14F-4D97-AF65-F5344CB8AC3E}">
        <p14:creationId xmlns:p14="http://schemas.microsoft.com/office/powerpoint/2010/main" val="23366920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smtClean="0">
                <a:solidFill>
                  <a:srgbClr val="FF0000"/>
                </a:solidFill>
              </a:rPr>
              <a:t>Maintenance Function</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t>T</a:t>
            </a:r>
            <a:r>
              <a:rPr lang="en-US" dirty="0" smtClean="0"/>
              <a:t>he </a:t>
            </a:r>
            <a:r>
              <a:rPr lang="en-US" dirty="0"/>
              <a:t>ability to create and commit sets of changes </a:t>
            </a:r>
          </a:p>
          <a:p>
            <a:pPr marL="0" indent="0">
              <a:buNone/>
            </a:pPr>
            <a:endParaRPr lang="en-US" dirty="0"/>
          </a:p>
        </p:txBody>
      </p:sp>
    </p:spTree>
    <p:extLst>
      <p:ext uri="{BB962C8B-B14F-4D97-AF65-F5344CB8AC3E}">
        <p14:creationId xmlns:p14="http://schemas.microsoft.com/office/powerpoint/2010/main" val="2787372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dirty="0" smtClean="0"/>
              <a:t>AKA…</a:t>
            </a:r>
            <a:br>
              <a:rPr lang="en-US" dirty="0" smtClean="0"/>
            </a:br>
            <a:r>
              <a:rPr lang="en-US" dirty="0" smtClean="0"/>
              <a:t>Terminology</a:t>
            </a:r>
            <a:endParaRPr lang="en-US" dirty="0"/>
          </a:p>
        </p:txBody>
      </p:sp>
      <p:sp>
        <p:nvSpPr>
          <p:cNvPr id="60419" name="Rectangle 3"/>
          <p:cNvSpPr>
            <a:spLocks noGrp="1" noChangeArrowheads="1"/>
          </p:cNvSpPr>
          <p:nvPr>
            <p:ph idx="1"/>
          </p:nvPr>
        </p:nvSpPr>
        <p:spPr/>
        <p:txBody>
          <a:bodyPr/>
          <a:lstStyle/>
          <a:p>
            <a:r>
              <a:rPr lang="en-US" dirty="0"/>
              <a:t>Dictionaries</a:t>
            </a:r>
          </a:p>
          <a:p>
            <a:r>
              <a:rPr lang="en-US" dirty="0"/>
              <a:t>Thesauri</a:t>
            </a:r>
          </a:p>
          <a:p>
            <a:r>
              <a:rPr lang="en-US" dirty="0"/>
              <a:t>Textbooks, college courses, etc.</a:t>
            </a:r>
          </a:p>
          <a:p>
            <a:r>
              <a:rPr lang="en-US" dirty="0"/>
              <a:t>Operations manuals</a:t>
            </a:r>
          </a:p>
          <a:p>
            <a:r>
              <a:rPr lang="en-US" dirty="0"/>
              <a:t>Data dictionaries</a:t>
            </a:r>
          </a:p>
          <a:p>
            <a:r>
              <a:rPr lang="en-US" dirty="0" smtClean="0"/>
              <a:t>… Ontologies (new)</a:t>
            </a:r>
            <a:endParaRPr lang="en-US" dirty="0"/>
          </a:p>
        </p:txBody>
      </p:sp>
      <p:sp>
        <p:nvSpPr>
          <p:cNvPr id="5" name="Slide Number Placeholder 4"/>
          <p:cNvSpPr>
            <a:spLocks noGrp="1"/>
          </p:cNvSpPr>
          <p:nvPr>
            <p:ph type="sldNum" sz="quarter" idx="12"/>
          </p:nvPr>
        </p:nvSpPr>
        <p:spPr/>
        <p:txBody>
          <a:bodyPr/>
          <a:lstStyle/>
          <a:p>
            <a:fld id="{B872683D-E02A-AE43-B763-B6334918E055}" type="slidenum">
              <a:rPr lang="en-US" smtClean="0"/>
              <a:pPr/>
              <a:t>11</a:t>
            </a:fld>
            <a:endParaRPr lang="en-US"/>
          </a:p>
        </p:txBody>
      </p:sp>
    </p:spTree>
    <p:extLst>
      <p:ext uri="{BB962C8B-B14F-4D97-AF65-F5344CB8AC3E}">
        <p14:creationId xmlns:p14="http://schemas.microsoft.com/office/powerpoint/2010/main" val="1233250816"/>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dirty="0">
                <a:solidFill>
                  <a:srgbClr val="FF0000"/>
                </a:solidFill>
              </a:rPr>
              <a:t>Temporal Function</a:t>
            </a:r>
            <a:endParaRPr lang="en-US" dirty="0"/>
          </a:p>
        </p:txBody>
      </p:sp>
    </p:spTree>
    <p:extLst>
      <p:ext uri="{BB962C8B-B14F-4D97-AF65-F5344CB8AC3E}">
        <p14:creationId xmlns:p14="http://schemas.microsoft.com/office/powerpoint/2010/main" val="23366920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smtClean="0">
                <a:solidFill>
                  <a:srgbClr val="FF0000"/>
                </a:solidFill>
              </a:rPr>
              <a:t>Temporal Function</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t>T</a:t>
            </a:r>
            <a:r>
              <a:rPr lang="en-US" dirty="0" smtClean="0"/>
              <a:t>he </a:t>
            </a:r>
            <a:r>
              <a:rPr lang="en-US" dirty="0"/>
              <a:t>ability to ask questions about the state of the service at a given point in the past (or future). </a:t>
            </a:r>
          </a:p>
          <a:p>
            <a:pPr marL="0" indent="0">
              <a:buNone/>
            </a:pPr>
            <a:endParaRPr lang="en-US" dirty="0"/>
          </a:p>
        </p:txBody>
      </p:sp>
    </p:spTree>
    <p:extLst>
      <p:ext uri="{BB962C8B-B14F-4D97-AF65-F5344CB8AC3E}">
        <p14:creationId xmlns:p14="http://schemas.microsoft.com/office/powerpoint/2010/main" val="25223191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dirty="0">
                <a:solidFill>
                  <a:srgbClr val="FF0000"/>
                </a:solidFill>
              </a:rPr>
              <a:t>Specialized Function</a:t>
            </a:r>
            <a:endParaRPr lang="en-US" dirty="0"/>
          </a:p>
        </p:txBody>
      </p:sp>
    </p:spTree>
    <p:extLst>
      <p:ext uri="{BB962C8B-B14F-4D97-AF65-F5344CB8AC3E}">
        <p14:creationId xmlns:p14="http://schemas.microsoft.com/office/powerpoint/2010/main" val="20999917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a:solidFill>
                  <a:srgbClr val="FF0000"/>
                </a:solidFill>
              </a:rPr>
              <a:t>Specialized </a:t>
            </a:r>
            <a:r>
              <a:rPr lang="en-US" sz="2800" dirty="0" smtClean="0">
                <a:solidFill>
                  <a:srgbClr val="FF0000"/>
                </a:solidFill>
              </a:rPr>
              <a:t>Function</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Service </a:t>
            </a:r>
            <a:r>
              <a:rPr lang="en-US" dirty="0"/>
              <a:t>specific functions such </a:t>
            </a:r>
            <a:r>
              <a:rPr lang="en-US" dirty="0" smtClean="0"/>
              <a:t>as:</a:t>
            </a:r>
          </a:p>
          <a:p>
            <a:pPr lvl="1"/>
            <a:r>
              <a:rPr lang="en-US" dirty="0" smtClean="0"/>
              <a:t>the </a:t>
            </a:r>
            <a:r>
              <a:rPr lang="en-US" dirty="0"/>
              <a:t>association reasoning </a:t>
            </a:r>
            <a:r>
              <a:rPr lang="en-US" dirty="0" smtClean="0"/>
              <a:t>services </a:t>
            </a:r>
          </a:p>
          <a:p>
            <a:pPr lvl="1"/>
            <a:r>
              <a:rPr lang="en-US" dirty="0" smtClean="0"/>
              <a:t>the </a:t>
            </a:r>
            <a:r>
              <a:rPr lang="en-US" dirty="0"/>
              <a:t>map entry </a:t>
            </a:r>
            <a:r>
              <a:rPr lang="en-US" dirty="0" smtClean="0"/>
              <a:t>services</a:t>
            </a:r>
          </a:p>
          <a:p>
            <a:pPr lvl="1"/>
            <a:r>
              <a:rPr lang="en-US" dirty="0" smtClean="0"/>
              <a:t>the </a:t>
            </a:r>
            <a:r>
              <a:rPr lang="en-US" dirty="0"/>
              <a:t>resolved value set </a:t>
            </a:r>
            <a:r>
              <a:rPr lang="en-US" dirty="0" smtClean="0"/>
              <a:t>services</a:t>
            </a:r>
          </a:p>
          <a:p>
            <a:r>
              <a:rPr lang="en-US" dirty="0" smtClean="0"/>
              <a:t>Functions that don’t fall into the categories of other functions</a:t>
            </a:r>
          </a:p>
          <a:p>
            <a:pPr lvl="1"/>
            <a:endParaRPr lang="en-US" dirty="0"/>
          </a:p>
          <a:p>
            <a:pPr marL="0" indent="0">
              <a:buNone/>
            </a:pPr>
            <a:endParaRPr lang="en-US" dirty="0"/>
          </a:p>
        </p:txBody>
      </p:sp>
    </p:spTree>
    <p:extLst>
      <p:ext uri="{BB962C8B-B14F-4D97-AF65-F5344CB8AC3E}">
        <p14:creationId xmlns:p14="http://schemas.microsoft.com/office/powerpoint/2010/main" val="7962436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endParaRPr lang="en-US" sz="2800" dirty="0">
              <a:solidFill>
                <a:srgbClr val="FF0000"/>
              </a:solidFill>
            </a:endParaRPr>
          </a:p>
        </p:txBody>
      </p:sp>
      <p:sp>
        <p:nvSpPr>
          <p:cNvPr id="3" name="Content Placeholder 2"/>
          <p:cNvSpPr>
            <a:spLocks noGrp="1"/>
          </p:cNvSpPr>
          <p:nvPr>
            <p:ph idx="1"/>
          </p:nvPr>
        </p:nvSpPr>
        <p:spPr/>
        <p:txBody>
          <a:bodyPr/>
          <a:lstStyle/>
          <a:p>
            <a:r>
              <a:rPr lang="en-US" dirty="0"/>
              <a:t>The Import, Export and Temporal functions are </a:t>
            </a:r>
            <a:r>
              <a:rPr lang="en-US" dirty="0" smtClean="0"/>
              <a:t>generic</a:t>
            </a:r>
          </a:p>
          <a:p>
            <a:r>
              <a:rPr lang="en-US" dirty="0"/>
              <a:t>T</a:t>
            </a:r>
            <a:r>
              <a:rPr lang="en-US" dirty="0" smtClean="0"/>
              <a:t>here </a:t>
            </a:r>
            <a:r>
              <a:rPr lang="en-US" dirty="0"/>
              <a:t>are no resource specific aspects to these services and, as such, they are defined once in the Core Service Elements </a:t>
            </a:r>
            <a:r>
              <a:rPr lang="en-US" dirty="0" smtClean="0"/>
              <a:t>module</a:t>
            </a:r>
          </a:p>
          <a:p>
            <a:r>
              <a:rPr lang="en-US" dirty="0" smtClean="0"/>
              <a:t>The </a:t>
            </a:r>
            <a:r>
              <a:rPr lang="en-US" dirty="0"/>
              <a:t>remaining components have different signatures depending on the structural domain to which they are </a:t>
            </a:r>
            <a:r>
              <a:rPr lang="en-US" dirty="0" smtClean="0"/>
              <a:t>applied</a:t>
            </a:r>
            <a:endParaRPr lang="en-US" dirty="0"/>
          </a:p>
          <a:p>
            <a:pPr marL="0" indent="0">
              <a:buNone/>
            </a:pPr>
            <a:endParaRPr lang="en-US" dirty="0"/>
          </a:p>
        </p:txBody>
      </p:sp>
    </p:spTree>
    <p:extLst>
      <p:ext uri="{BB962C8B-B14F-4D97-AF65-F5344CB8AC3E}">
        <p14:creationId xmlns:p14="http://schemas.microsoft.com/office/powerpoint/2010/main" val="34605991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and Functions Summary</a:t>
            </a:r>
            <a:endParaRPr lang="en-US" dirty="0"/>
          </a:p>
        </p:txBody>
      </p:sp>
      <p:sp>
        <p:nvSpPr>
          <p:cNvPr id="3" name="Content Placeholder 2"/>
          <p:cNvSpPr>
            <a:spLocks noGrp="1"/>
          </p:cNvSpPr>
          <p:nvPr>
            <p:ph idx="1"/>
          </p:nvPr>
        </p:nvSpPr>
        <p:spPr/>
        <p:txBody>
          <a:bodyPr/>
          <a:lstStyle/>
          <a:p>
            <a:pPr marL="0" indent="0">
              <a:buNone/>
            </a:pPr>
            <a:r>
              <a:rPr lang="en-US" dirty="0" smtClean="0"/>
              <a:t>At this point you should:</a:t>
            </a:r>
          </a:p>
          <a:p>
            <a:r>
              <a:rPr lang="en-US" dirty="0" smtClean="0"/>
              <a:t>Have enough information to determine what modules you should might want to implement or consume</a:t>
            </a:r>
          </a:p>
          <a:p>
            <a:r>
              <a:rPr lang="en-US" dirty="0" smtClean="0"/>
              <a:t>Have some idea what functions you would like to use to consume content</a:t>
            </a:r>
          </a:p>
          <a:p>
            <a:pPr marL="0" indent="0">
              <a:buNone/>
            </a:pPr>
            <a:r>
              <a:rPr lang="en-US" dirty="0" smtClean="0"/>
              <a:t>Next let’s examine how a project leader might coordinate such an implementation</a:t>
            </a:r>
            <a:endParaRPr lang="en-US" dirty="0"/>
          </a:p>
        </p:txBody>
      </p:sp>
    </p:spTree>
    <p:extLst>
      <p:ext uri="{BB962C8B-B14F-4D97-AF65-F5344CB8AC3E}">
        <p14:creationId xmlns:p14="http://schemas.microsoft.com/office/powerpoint/2010/main" val="33994765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High level decisions need to be made about:</a:t>
            </a:r>
          </a:p>
          <a:p>
            <a:r>
              <a:rPr lang="en-US" dirty="0" smtClean="0"/>
              <a:t>Whether you want to create a service</a:t>
            </a:r>
          </a:p>
          <a:p>
            <a:r>
              <a:rPr lang="en-US" dirty="0" smtClean="0"/>
              <a:t>Consume services </a:t>
            </a:r>
          </a:p>
          <a:p>
            <a:r>
              <a:rPr lang="en-US" dirty="0" smtClean="0"/>
              <a:t>Or both</a:t>
            </a:r>
            <a:endParaRPr lang="en-US" dirty="0"/>
          </a:p>
        </p:txBody>
      </p:sp>
    </p:spTree>
    <p:extLst>
      <p:ext uri="{BB962C8B-B14F-4D97-AF65-F5344CB8AC3E}">
        <p14:creationId xmlns:p14="http://schemas.microsoft.com/office/powerpoint/2010/main" val="10749825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High level decisions continued:</a:t>
            </a:r>
          </a:p>
          <a:p>
            <a:r>
              <a:rPr lang="en-US" dirty="0" smtClean="0"/>
              <a:t>If creating a service:</a:t>
            </a:r>
          </a:p>
          <a:p>
            <a:pPr lvl="1"/>
            <a:r>
              <a:rPr lang="en-US" dirty="0" smtClean="0"/>
              <a:t>Which modules do you want to implement</a:t>
            </a:r>
          </a:p>
          <a:p>
            <a:pPr lvl="1"/>
            <a:r>
              <a:rPr lang="en-US" dirty="0" smtClean="0"/>
              <a:t>Which module functions do you want to implement.</a:t>
            </a:r>
          </a:p>
          <a:p>
            <a:pPr marL="0" indent="0">
              <a:buNone/>
            </a:pPr>
            <a:endParaRPr lang="en-US" dirty="0"/>
          </a:p>
        </p:txBody>
      </p:sp>
    </p:spTree>
    <p:extLst>
      <p:ext uri="{BB962C8B-B14F-4D97-AF65-F5344CB8AC3E}">
        <p14:creationId xmlns:p14="http://schemas.microsoft.com/office/powerpoint/2010/main" val="41546311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Service creation requires:</a:t>
            </a:r>
          </a:p>
          <a:p>
            <a:r>
              <a:rPr lang="en-US" dirty="0"/>
              <a:t>O</a:t>
            </a:r>
            <a:r>
              <a:rPr lang="en-US" dirty="0" smtClean="0"/>
              <a:t>ntology and CTS2 expertise to create a map from source to CTS2 model elements</a:t>
            </a:r>
          </a:p>
          <a:p>
            <a:r>
              <a:rPr lang="en-US" dirty="0" smtClean="0"/>
              <a:t>Development staff with experience in Spring, REST and Java</a:t>
            </a:r>
          </a:p>
          <a:p>
            <a:r>
              <a:rPr lang="en-US" dirty="0" smtClean="0"/>
              <a:t>Server and system administration resources</a:t>
            </a:r>
          </a:p>
          <a:p>
            <a:pPr marL="0" indent="0">
              <a:buNone/>
            </a:pPr>
            <a:endParaRPr lang="en-US" dirty="0"/>
          </a:p>
        </p:txBody>
      </p:sp>
    </p:spTree>
    <p:extLst>
      <p:ext uri="{BB962C8B-B14F-4D97-AF65-F5344CB8AC3E}">
        <p14:creationId xmlns:p14="http://schemas.microsoft.com/office/powerpoint/2010/main" val="19342673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Service consumption:</a:t>
            </a:r>
          </a:p>
          <a:p>
            <a:r>
              <a:rPr lang="en-US" dirty="0"/>
              <a:t>Identify relevant terminology sources</a:t>
            </a:r>
            <a:endParaRPr lang="en-US" dirty="0" smtClean="0"/>
          </a:p>
          <a:p>
            <a:r>
              <a:rPr lang="en-US" dirty="0" smtClean="0"/>
              <a:t>Establish the range of services implemented at each service</a:t>
            </a:r>
          </a:p>
          <a:p>
            <a:r>
              <a:rPr lang="en-US" dirty="0" smtClean="0"/>
              <a:t>Satisfy licensing and authentication issues for any restricted sources</a:t>
            </a:r>
            <a:endParaRPr lang="en-US" dirty="0"/>
          </a:p>
        </p:txBody>
      </p:sp>
    </p:spTree>
    <p:extLst>
      <p:ext uri="{BB962C8B-B14F-4D97-AF65-F5344CB8AC3E}">
        <p14:creationId xmlns:p14="http://schemas.microsoft.com/office/powerpoint/2010/main" val="1651181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a:t>
            </a:r>
            <a:br>
              <a:rPr lang="en-US" dirty="0"/>
            </a:br>
            <a:endParaRPr lang="en-US" dirty="0"/>
          </a:p>
        </p:txBody>
      </p:sp>
      <p:sp>
        <p:nvSpPr>
          <p:cNvPr id="3" name="Content Placeholder 2"/>
          <p:cNvSpPr>
            <a:spLocks noGrp="1"/>
          </p:cNvSpPr>
          <p:nvPr>
            <p:ph idx="1"/>
          </p:nvPr>
        </p:nvSpPr>
        <p:spPr>
          <a:xfrm>
            <a:off x="609600" y="1447800"/>
            <a:ext cx="7826375" cy="4800600"/>
          </a:xfrm>
        </p:spPr>
        <p:txBody>
          <a:bodyPr/>
          <a:lstStyle/>
          <a:p>
            <a:pPr marL="0" indent="0">
              <a:buNone/>
            </a:pPr>
            <a:r>
              <a:rPr lang="en-US" dirty="0" smtClean="0"/>
              <a:t>A </a:t>
            </a:r>
            <a:r>
              <a:rPr lang="en-US" dirty="0"/>
              <a:t>generic “term” that covers a broad spectrum: </a:t>
            </a:r>
          </a:p>
          <a:p>
            <a:r>
              <a:rPr lang="en-US" dirty="0" smtClean="0"/>
              <a:t>Code </a:t>
            </a:r>
            <a:r>
              <a:rPr lang="en-US" dirty="0"/>
              <a:t>/ Value pairs – Country codes, airline codes, fare codes, ... </a:t>
            </a:r>
          </a:p>
          <a:p>
            <a:r>
              <a:rPr lang="en-US" dirty="0" smtClean="0"/>
              <a:t>Controlled </a:t>
            </a:r>
            <a:r>
              <a:rPr lang="en-US" dirty="0"/>
              <a:t>vocabularies – when United Airlines uses “confirmed reservation”, they mean “...” </a:t>
            </a:r>
          </a:p>
          <a:p>
            <a:r>
              <a:rPr lang="en-US" dirty="0" smtClean="0"/>
              <a:t>Thesauri </a:t>
            </a:r>
            <a:r>
              <a:rPr lang="en-US" dirty="0"/>
              <a:t>– if you’re are looking for information on the Tiger Swallowtail, you might also look at books with butterfly pictures, books about insect </a:t>
            </a:r>
            <a:r>
              <a:rPr lang="en-US" dirty="0" smtClean="0"/>
              <a:t>migration</a:t>
            </a:r>
            <a:r>
              <a:rPr lang="en-US" dirty="0"/>
              <a:t>.</a:t>
            </a:r>
          </a:p>
          <a:p>
            <a:endParaRPr lang="en-US" dirty="0"/>
          </a:p>
        </p:txBody>
      </p:sp>
    </p:spTree>
    <p:extLst>
      <p:ext uri="{BB962C8B-B14F-4D97-AF65-F5344CB8AC3E}">
        <p14:creationId xmlns:p14="http://schemas.microsoft.com/office/powerpoint/2010/main" val="52559194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Service consumption requires:</a:t>
            </a:r>
          </a:p>
          <a:p>
            <a:r>
              <a:rPr lang="en-US" dirty="0" smtClean="0"/>
              <a:t>Development staff with experience in REST, SOAP (limited), JSON or XML</a:t>
            </a:r>
            <a:endParaRPr lang="en-US" dirty="0"/>
          </a:p>
          <a:p>
            <a:r>
              <a:rPr lang="en-US" dirty="0" smtClean="0"/>
              <a:t>Implementation of some kind of http or https connection and parsers for JSON, XML or SOAP messaging</a:t>
            </a:r>
            <a:endParaRPr lang="en-US" dirty="0"/>
          </a:p>
        </p:txBody>
      </p:sp>
    </p:spTree>
    <p:extLst>
      <p:ext uri="{BB962C8B-B14F-4D97-AF65-F5344CB8AC3E}">
        <p14:creationId xmlns:p14="http://schemas.microsoft.com/office/powerpoint/2010/main" val="5163636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Service consumption:</a:t>
            </a:r>
          </a:p>
          <a:p>
            <a:r>
              <a:rPr lang="en-US" dirty="0" smtClean="0"/>
              <a:t>Development opportunities:</a:t>
            </a:r>
          </a:p>
          <a:p>
            <a:pPr lvl="1"/>
            <a:r>
              <a:rPr lang="en-US" dirty="0" smtClean="0"/>
              <a:t>Examples available for JavaScript, Java, </a:t>
            </a:r>
            <a:r>
              <a:rPr lang="en-US" dirty="0" err="1" smtClean="0"/>
              <a:t>Scala</a:t>
            </a:r>
            <a:r>
              <a:rPr lang="en-US" dirty="0" smtClean="0"/>
              <a:t>, and Python</a:t>
            </a:r>
          </a:p>
          <a:p>
            <a:r>
              <a:rPr lang="en-US" dirty="0" smtClean="0"/>
              <a:t>Platform and implementation strategies:</a:t>
            </a:r>
          </a:p>
          <a:p>
            <a:pPr lvl="1"/>
            <a:r>
              <a:rPr lang="en-US" dirty="0" smtClean="0"/>
              <a:t>Scope of the implementation</a:t>
            </a:r>
          </a:p>
          <a:p>
            <a:pPr lvl="1"/>
            <a:r>
              <a:rPr lang="en-US" dirty="0" smtClean="0"/>
              <a:t>Capability of the platform to connect to REST service</a:t>
            </a:r>
          </a:p>
          <a:p>
            <a:pPr lvl="1"/>
            <a:r>
              <a:rPr lang="en-US" dirty="0" smtClean="0"/>
              <a:t>Consume XML, SOAP, JSON</a:t>
            </a:r>
          </a:p>
          <a:p>
            <a:pPr marL="0" indent="0">
              <a:buNone/>
            </a:pPr>
            <a:endParaRPr lang="en-US" dirty="0"/>
          </a:p>
        </p:txBody>
      </p:sp>
    </p:spTree>
    <p:extLst>
      <p:ext uri="{BB962C8B-B14F-4D97-AF65-F5344CB8AC3E}">
        <p14:creationId xmlns:p14="http://schemas.microsoft.com/office/powerpoint/2010/main" val="40153334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Implementation</a:t>
            </a:r>
            <a:br>
              <a:rPr lang="en-US" dirty="0"/>
            </a:br>
            <a:r>
              <a:rPr lang="en-US" dirty="0">
                <a:solidFill>
                  <a:srgbClr val="FF0000"/>
                </a:solidFill>
              </a:rPr>
              <a:t>Project and Resource Planning</a:t>
            </a:r>
            <a:endParaRPr lang="en-US" dirty="0"/>
          </a:p>
        </p:txBody>
      </p:sp>
      <p:sp>
        <p:nvSpPr>
          <p:cNvPr id="3" name="Content Placeholder 2"/>
          <p:cNvSpPr>
            <a:spLocks noGrp="1"/>
          </p:cNvSpPr>
          <p:nvPr>
            <p:ph idx="1"/>
          </p:nvPr>
        </p:nvSpPr>
        <p:spPr/>
        <p:txBody>
          <a:bodyPr/>
          <a:lstStyle/>
          <a:p>
            <a:pPr marL="0" indent="0">
              <a:buNone/>
            </a:pPr>
            <a:r>
              <a:rPr lang="en-US" dirty="0" smtClean="0"/>
              <a:t>At this point you should be able to:</a:t>
            </a:r>
          </a:p>
          <a:p>
            <a:r>
              <a:rPr lang="en-US" dirty="0" smtClean="0"/>
              <a:t>Make a decision as to whether you want to provide a service or a client</a:t>
            </a:r>
          </a:p>
          <a:p>
            <a:r>
              <a:rPr lang="en-US" dirty="0" smtClean="0"/>
              <a:t>Understand what resources are required</a:t>
            </a:r>
          </a:p>
          <a:p>
            <a:r>
              <a:rPr lang="en-US" dirty="0" smtClean="0"/>
              <a:t>Have a sense of which modules and which module functions you want to implement</a:t>
            </a:r>
          </a:p>
        </p:txBody>
      </p:sp>
    </p:spTree>
    <p:extLst>
      <p:ext uri="{BB962C8B-B14F-4D97-AF65-F5344CB8AC3E}">
        <p14:creationId xmlns:p14="http://schemas.microsoft.com/office/powerpoint/2010/main" val="9772106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Summary</a:t>
            </a:r>
            <a:br>
              <a:rPr lang="en-US" dirty="0" smtClean="0"/>
            </a:br>
            <a:endParaRPr lang="en-US" dirty="0"/>
          </a:p>
        </p:txBody>
      </p:sp>
      <p:sp>
        <p:nvSpPr>
          <p:cNvPr id="3" name="Content Placeholder 2"/>
          <p:cNvSpPr>
            <a:spLocks noGrp="1"/>
          </p:cNvSpPr>
          <p:nvPr>
            <p:ph idx="1"/>
          </p:nvPr>
        </p:nvSpPr>
        <p:spPr/>
        <p:txBody>
          <a:bodyPr/>
          <a:lstStyle/>
          <a:p>
            <a:r>
              <a:rPr lang="en-US" sz="2400" dirty="0" smtClean="0"/>
              <a:t>We’ve had an introduction to the purpose and scope of CTS2</a:t>
            </a:r>
          </a:p>
          <a:p>
            <a:r>
              <a:rPr lang="en-US" sz="2400" dirty="0" smtClean="0"/>
              <a:t>Described its history and provenance</a:t>
            </a:r>
          </a:p>
          <a:p>
            <a:r>
              <a:rPr lang="en-US" sz="2400" dirty="0" smtClean="0"/>
              <a:t>Discussed its technical representations as both Platform Independent Model and Platform Specific Model</a:t>
            </a:r>
          </a:p>
          <a:p>
            <a:r>
              <a:rPr lang="en-US" sz="2400" dirty="0" smtClean="0"/>
              <a:t>Given an overview of all specification modules and their functions</a:t>
            </a:r>
          </a:p>
          <a:p>
            <a:r>
              <a:rPr lang="en-US" sz="2400" dirty="0" smtClean="0"/>
              <a:t>We’ll now proceed to discuss and demonstrate current CTS2 Implementations</a:t>
            </a:r>
          </a:p>
        </p:txBody>
      </p:sp>
    </p:spTree>
    <p:extLst>
      <p:ext uri="{BB962C8B-B14F-4D97-AF65-F5344CB8AC3E}">
        <p14:creationId xmlns:p14="http://schemas.microsoft.com/office/powerpoint/2010/main" val="15178564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Development Framework and Implementations</a:t>
            </a:r>
            <a:endParaRPr lang="en-US" dirty="0"/>
          </a:p>
        </p:txBody>
      </p:sp>
      <p:sp>
        <p:nvSpPr>
          <p:cNvPr id="3" name="Text Placeholder 2"/>
          <p:cNvSpPr>
            <a:spLocks noGrp="1"/>
          </p:cNvSpPr>
          <p:nvPr>
            <p:ph type="body" idx="1"/>
          </p:nvPr>
        </p:nvSpPr>
        <p:spPr/>
        <p:txBody>
          <a:bodyPr/>
          <a:lstStyle/>
          <a:p>
            <a:r>
              <a:rPr lang="en-US" dirty="0" smtClean="0"/>
              <a:t>Cory Endle</a:t>
            </a:r>
            <a:endParaRPr lang="en-US" dirty="0"/>
          </a:p>
        </p:txBody>
      </p:sp>
    </p:spTree>
    <p:extLst>
      <p:ext uri="{BB962C8B-B14F-4D97-AF65-F5344CB8AC3E}">
        <p14:creationId xmlns:p14="http://schemas.microsoft.com/office/powerpoint/2010/main" val="21007208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br>
              <a:rPr lang="en-US" dirty="0" smtClean="0"/>
            </a:br>
            <a:endParaRPr lang="en-US" dirty="0"/>
          </a:p>
        </p:txBody>
      </p:sp>
      <p:sp>
        <p:nvSpPr>
          <p:cNvPr id="3" name="Content Placeholder 2"/>
          <p:cNvSpPr>
            <a:spLocks noGrp="1"/>
          </p:cNvSpPr>
          <p:nvPr>
            <p:ph idx="1"/>
          </p:nvPr>
        </p:nvSpPr>
        <p:spPr/>
        <p:txBody>
          <a:bodyPr/>
          <a:lstStyle/>
          <a:p>
            <a:r>
              <a:rPr lang="en-US" dirty="0" smtClean="0"/>
              <a:t>CTS2 Development Framework Overview</a:t>
            </a:r>
          </a:p>
          <a:p>
            <a:r>
              <a:rPr lang="en-US" dirty="0" smtClean="0"/>
              <a:t>CTS2 Development Framework </a:t>
            </a:r>
            <a:r>
              <a:rPr lang="en-US" dirty="0"/>
              <a:t>Implementations</a:t>
            </a:r>
          </a:p>
          <a:p>
            <a:pPr lvl="1"/>
            <a:r>
              <a:rPr lang="en-US" dirty="0"/>
              <a:t>eXist </a:t>
            </a:r>
            <a:r>
              <a:rPr lang="en-US" dirty="0" smtClean="0"/>
              <a:t>DB</a:t>
            </a:r>
          </a:p>
          <a:p>
            <a:pPr lvl="1"/>
            <a:r>
              <a:rPr lang="en-US" dirty="0"/>
              <a:t>MU Quality Measure Value Set </a:t>
            </a:r>
            <a:r>
              <a:rPr lang="en-US" dirty="0" smtClean="0"/>
              <a:t>Service</a:t>
            </a:r>
            <a:endParaRPr lang="en-US" dirty="0"/>
          </a:p>
          <a:p>
            <a:pPr lvl="1"/>
            <a:r>
              <a:rPr lang="en-US" dirty="0"/>
              <a:t>NCBO BioPortal REST</a:t>
            </a:r>
          </a:p>
          <a:p>
            <a:pPr lvl="1"/>
            <a:r>
              <a:rPr lang="en-US" dirty="0"/>
              <a:t>NCBO BioPortal </a:t>
            </a:r>
            <a:r>
              <a:rPr lang="en-US" dirty="0" smtClean="0"/>
              <a:t>RDF</a:t>
            </a: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125</a:t>
            </a:fld>
            <a:endParaRPr lang="en-US"/>
          </a:p>
        </p:txBody>
      </p:sp>
    </p:spTree>
    <p:extLst>
      <p:ext uri="{BB962C8B-B14F-4D97-AF65-F5344CB8AC3E}">
        <p14:creationId xmlns:p14="http://schemas.microsoft.com/office/powerpoint/2010/main" val="3502558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r>
              <a:rPr lang="en-US" dirty="0" smtClean="0"/>
              <a:t>continued)</a:t>
            </a:r>
            <a:br>
              <a:rPr lang="en-US" dirty="0" smtClean="0"/>
            </a:br>
            <a:endParaRPr lang="en-US" dirty="0"/>
          </a:p>
        </p:txBody>
      </p:sp>
      <p:sp>
        <p:nvSpPr>
          <p:cNvPr id="3" name="Content Placeholder 2"/>
          <p:cNvSpPr>
            <a:spLocks noGrp="1"/>
          </p:cNvSpPr>
          <p:nvPr>
            <p:ph idx="1"/>
          </p:nvPr>
        </p:nvSpPr>
        <p:spPr/>
        <p:txBody>
          <a:bodyPr/>
          <a:lstStyle/>
          <a:p>
            <a:r>
              <a:rPr lang="en-US" dirty="0"/>
              <a:t>CTS2 Implementation (not </a:t>
            </a:r>
            <a:r>
              <a:rPr lang="en-US" dirty="0" smtClean="0"/>
              <a:t>created with the Development Framework)</a:t>
            </a:r>
            <a:endParaRPr lang="en-US" dirty="0"/>
          </a:p>
          <a:p>
            <a:pPr lvl="1"/>
            <a:r>
              <a:rPr lang="en-US" dirty="0"/>
              <a:t>SNOMED CT RF2 (py4cts2) </a:t>
            </a:r>
          </a:p>
          <a:p>
            <a:r>
              <a:rPr lang="en-US" dirty="0" smtClean="0"/>
              <a:t>GUI Implementations</a:t>
            </a:r>
            <a:endParaRPr lang="en-US" dirty="0"/>
          </a:p>
          <a:p>
            <a:pPr lvl="1"/>
            <a:r>
              <a:rPr lang="en-US" dirty="0"/>
              <a:t>CTS2 </a:t>
            </a:r>
            <a:r>
              <a:rPr lang="en-US" dirty="0" smtClean="0"/>
              <a:t>Value Set Viewer </a:t>
            </a:r>
            <a:r>
              <a:rPr lang="en-US" dirty="0"/>
              <a:t> </a:t>
            </a:r>
            <a:endParaRPr lang="en-US" dirty="0" smtClean="0"/>
          </a:p>
          <a:p>
            <a:pPr lvl="1"/>
            <a:r>
              <a:rPr lang="en-US" dirty="0"/>
              <a:t>High-Throughput Phenotyping (HTP</a:t>
            </a:r>
            <a:r>
              <a:rPr lang="en-US" dirty="0" smtClean="0"/>
              <a:t>)</a:t>
            </a:r>
          </a:p>
          <a:p>
            <a:r>
              <a:rPr lang="en-US" dirty="0" smtClean="0"/>
              <a:t>UI Widgets</a:t>
            </a: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126</a:t>
            </a:fld>
            <a:endParaRPr lang="en-US"/>
          </a:p>
        </p:txBody>
      </p:sp>
    </p:spTree>
    <p:extLst>
      <p:ext uri="{BB962C8B-B14F-4D97-AF65-F5344CB8AC3E}">
        <p14:creationId xmlns:p14="http://schemas.microsoft.com/office/powerpoint/2010/main" val="154136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Development Framework Overview</a:t>
            </a:r>
            <a:br>
              <a:rPr lang="en-US" dirty="0" smtClean="0"/>
            </a:b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7022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Development Framework Overview</a:t>
            </a:r>
            <a:br>
              <a:rPr lang="en-US" dirty="0" smtClean="0"/>
            </a:br>
            <a:endParaRPr lang="en-US" dirty="0"/>
          </a:p>
        </p:txBody>
      </p:sp>
      <p:sp>
        <p:nvSpPr>
          <p:cNvPr id="3" name="Content Placeholder 2"/>
          <p:cNvSpPr>
            <a:spLocks noGrp="1"/>
          </p:cNvSpPr>
          <p:nvPr>
            <p:ph idx="1"/>
          </p:nvPr>
        </p:nvSpPr>
        <p:spPr/>
        <p:txBody>
          <a:bodyPr/>
          <a:lstStyle/>
          <a:p>
            <a:r>
              <a:rPr lang="en-US" dirty="0"/>
              <a:t>A framework </a:t>
            </a:r>
            <a:r>
              <a:rPr lang="en-US" dirty="0" smtClean="0"/>
              <a:t>or development kit for </a:t>
            </a:r>
            <a:r>
              <a:rPr lang="en-US" dirty="0"/>
              <a:t>rapidly creating CTS2 compliant </a:t>
            </a:r>
            <a:r>
              <a:rPr lang="en-US" dirty="0" smtClean="0"/>
              <a:t>applications</a:t>
            </a:r>
            <a:endParaRPr lang="en-US" dirty="0"/>
          </a:p>
          <a:p>
            <a:r>
              <a:rPr lang="en-US" dirty="0"/>
              <a:t>Allows users to create plugins which may be loaded into the Development Framework to provide REST s</a:t>
            </a:r>
            <a:r>
              <a:rPr lang="en-US" dirty="0" smtClean="0"/>
              <a:t>ervices </a:t>
            </a:r>
            <a:r>
              <a:rPr lang="en-US" dirty="0"/>
              <a:t>that use CTS2 compliant </a:t>
            </a:r>
            <a:r>
              <a:rPr lang="en-US" dirty="0" smtClean="0"/>
              <a:t>paths </a:t>
            </a:r>
            <a:r>
              <a:rPr lang="en-US" dirty="0"/>
              <a:t>and model </a:t>
            </a:r>
            <a:r>
              <a:rPr lang="en-US" dirty="0" smtClean="0"/>
              <a:t>objects</a:t>
            </a:r>
            <a:endParaRPr lang="en-US" dirty="0"/>
          </a:p>
          <a:p>
            <a:pPr marL="0" indent="0">
              <a:buNone/>
            </a:pP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128</a:t>
            </a:fld>
            <a:endParaRPr lang="en-US"/>
          </a:p>
        </p:txBody>
      </p:sp>
    </p:spTree>
    <p:extLst>
      <p:ext uri="{BB962C8B-B14F-4D97-AF65-F5344CB8AC3E}">
        <p14:creationId xmlns:p14="http://schemas.microsoft.com/office/powerpoint/2010/main" val="2148316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Development Framework Overview</a:t>
            </a:r>
            <a:br>
              <a:rPr lang="en-US" dirty="0" smtClean="0"/>
            </a:br>
            <a:endParaRPr lang="en-US" dirty="0"/>
          </a:p>
        </p:txBody>
      </p:sp>
      <p:sp>
        <p:nvSpPr>
          <p:cNvPr id="3" name="Content Placeholder 2"/>
          <p:cNvSpPr>
            <a:spLocks noGrp="1"/>
          </p:cNvSpPr>
          <p:nvPr>
            <p:ph idx="1"/>
          </p:nvPr>
        </p:nvSpPr>
        <p:spPr/>
        <p:txBody>
          <a:bodyPr/>
          <a:lstStyle/>
          <a:p>
            <a:r>
              <a:rPr lang="en-US" dirty="0"/>
              <a:t>Developers are required only to implement the functionality that is exclusive to their environment. </a:t>
            </a:r>
          </a:p>
          <a:p>
            <a:pPr lvl="1"/>
            <a:r>
              <a:rPr lang="en-US" dirty="0"/>
              <a:t>This code may retrieve data from a database, read data from a file system, aggregate two more other </a:t>
            </a:r>
            <a:r>
              <a:rPr lang="en-US" dirty="0" smtClean="0"/>
              <a:t>services</a:t>
            </a: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129</a:t>
            </a:fld>
            <a:endParaRPr lang="en-US"/>
          </a:p>
        </p:txBody>
      </p:sp>
    </p:spTree>
    <p:extLst>
      <p:ext uri="{BB962C8B-B14F-4D97-AF65-F5344CB8AC3E}">
        <p14:creationId xmlns:p14="http://schemas.microsoft.com/office/powerpoint/2010/main" val="2366952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(continued) </a:t>
            </a:r>
            <a:br>
              <a:rPr lang="en-US" dirty="0"/>
            </a:br>
            <a:endParaRPr lang="en-US" dirty="0"/>
          </a:p>
        </p:txBody>
      </p:sp>
      <p:sp>
        <p:nvSpPr>
          <p:cNvPr id="3" name="Content Placeholder 2"/>
          <p:cNvSpPr>
            <a:spLocks noGrp="1"/>
          </p:cNvSpPr>
          <p:nvPr>
            <p:ph idx="1"/>
          </p:nvPr>
        </p:nvSpPr>
        <p:spPr/>
        <p:txBody>
          <a:bodyPr/>
          <a:lstStyle/>
          <a:p>
            <a:r>
              <a:rPr lang="en-US" dirty="0" smtClean="0"/>
              <a:t>Classifications </a:t>
            </a:r>
            <a:r>
              <a:rPr lang="en-US" dirty="0"/>
              <a:t>– “buckets” for various statistical and information gathering purposes. Example: ICD-9-CM – 250.01 “Diabetes Mellitus with complication, type 1, not stated as uncontrolled” </a:t>
            </a:r>
          </a:p>
          <a:p>
            <a:r>
              <a:rPr lang="en-US" dirty="0" smtClean="0"/>
              <a:t>Formal </a:t>
            </a:r>
            <a:r>
              <a:rPr lang="en-US" dirty="0"/>
              <a:t>Logic Systems – Web Ontology Language (OWL), OBO, Common Logic, .... Classes, individuals relationships. SNOMED-CT, Gene Ontology, FMA, CYC, SUMO, ... </a:t>
            </a:r>
          </a:p>
          <a:p>
            <a:endParaRPr lang="en-US" dirty="0"/>
          </a:p>
        </p:txBody>
      </p:sp>
    </p:spTree>
    <p:extLst>
      <p:ext uri="{BB962C8B-B14F-4D97-AF65-F5344CB8AC3E}">
        <p14:creationId xmlns:p14="http://schemas.microsoft.com/office/powerpoint/2010/main" val="2550434166"/>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Development Framework Overview</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dirty="0"/>
              <a:t>CTS2 Development Framework</a:t>
            </a:r>
          </a:p>
          <a:p>
            <a:pPr lvl="1"/>
            <a:r>
              <a:rPr lang="en-US" sz="1600" dirty="0">
                <a:hlinkClick r:id="rId3"/>
              </a:rPr>
              <a:t>http://informatics.mayo.edu/cts2/framework/</a:t>
            </a:r>
            <a:r>
              <a:rPr lang="en-US" sz="1600" dirty="0"/>
              <a:t> </a:t>
            </a:r>
          </a:p>
          <a:p>
            <a:endParaRPr lang="en-US" dirty="0"/>
          </a:p>
          <a:p>
            <a:endParaRPr lang="en-US" dirty="0"/>
          </a:p>
        </p:txBody>
      </p:sp>
      <p:pic>
        <p:nvPicPr>
          <p:cNvPr id="4" name="Picture 3"/>
          <p:cNvPicPr>
            <a:picLocks noChangeAspect="1"/>
          </p:cNvPicPr>
          <p:nvPr/>
        </p:nvPicPr>
        <p:blipFill>
          <a:blip r:embed="rId4"/>
          <a:stretch>
            <a:fillRect/>
          </a:stretch>
        </p:blipFill>
        <p:spPr>
          <a:xfrm>
            <a:off x="914400" y="2514600"/>
            <a:ext cx="7315200" cy="3588005"/>
          </a:xfrm>
          <a:prstGeom prst="rect">
            <a:avLst/>
          </a:prstGeom>
        </p:spPr>
      </p:pic>
      <p:sp>
        <p:nvSpPr>
          <p:cNvPr id="7"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130</a:t>
            </a:fld>
            <a:endParaRPr lang="en-US"/>
          </a:p>
        </p:txBody>
      </p:sp>
    </p:spTree>
    <p:extLst>
      <p:ext uri="{BB962C8B-B14F-4D97-AF65-F5344CB8AC3E}">
        <p14:creationId xmlns:p14="http://schemas.microsoft.com/office/powerpoint/2010/main" val="4111042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Implementations</a:t>
            </a:r>
            <a:br>
              <a:rPr lang="en-US" dirty="0" smtClean="0"/>
            </a:br>
            <a:endParaRPr lang="en-US" dirty="0"/>
          </a:p>
        </p:txBody>
      </p:sp>
      <p:sp>
        <p:nvSpPr>
          <p:cNvPr id="3" name="Text Placeholder 2"/>
          <p:cNvSpPr>
            <a:spLocks noGrp="1"/>
          </p:cNvSpPr>
          <p:nvPr>
            <p:ph type="body" idx="1"/>
          </p:nvPr>
        </p:nvSpPr>
        <p:spPr/>
        <p:txBody>
          <a:bodyPr/>
          <a:lstStyle/>
          <a:p>
            <a:endParaRPr lang="en-US" dirty="0" smtClean="0"/>
          </a:p>
          <a:p>
            <a:endParaRPr lang="en-US" dirty="0"/>
          </a:p>
        </p:txBody>
      </p:sp>
    </p:spTree>
    <p:extLst>
      <p:ext uri="{BB962C8B-B14F-4D97-AF65-F5344CB8AC3E}">
        <p14:creationId xmlns:p14="http://schemas.microsoft.com/office/powerpoint/2010/main" val="13025024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smtClean="0"/>
              <a:t>CTS2 Development </a:t>
            </a:r>
            <a:r>
              <a:rPr lang="en-US" dirty="0"/>
              <a:t>Framework </a:t>
            </a:r>
            <a:r>
              <a:rPr lang="en-US" dirty="0" smtClean="0"/>
              <a:t>Implementations</a:t>
            </a:r>
            <a:br>
              <a:rPr lang="en-US" dirty="0" smtClean="0"/>
            </a:br>
            <a:r>
              <a:rPr lang="en-US" sz="2800" b="0" dirty="0" smtClean="0">
                <a:solidFill>
                  <a:srgbClr val="FF0000"/>
                </a:solidFill>
              </a:rPr>
              <a:t>eXist DB</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a:t>eXist XML Database Plugin:</a:t>
            </a:r>
          </a:p>
          <a:p>
            <a:pPr lvl="1"/>
            <a:r>
              <a:rPr lang="en-US" dirty="0"/>
              <a:t>A CTS2 implementation based on the eXist Database (an Open Source Native XML Database).</a:t>
            </a:r>
          </a:p>
          <a:p>
            <a:pPr lvl="1"/>
            <a:r>
              <a:rPr lang="en-US" dirty="0"/>
              <a:t>Supports:</a:t>
            </a:r>
          </a:p>
          <a:p>
            <a:pPr lvl="2"/>
            <a:r>
              <a:rPr lang="en-US" dirty="0"/>
              <a:t>READ</a:t>
            </a:r>
          </a:p>
          <a:p>
            <a:pPr lvl="2"/>
            <a:r>
              <a:rPr lang="en-US" dirty="0"/>
              <a:t>QUERY</a:t>
            </a:r>
          </a:p>
          <a:p>
            <a:pPr lvl="2"/>
            <a:r>
              <a:rPr lang="en-US" dirty="0" smtClean="0"/>
              <a:t>MAINTENANCE</a:t>
            </a: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132</a:t>
            </a:fld>
            <a:endParaRPr lang="en-US"/>
          </a:p>
        </p:txBody>
      </p:sp>
    </p:spTree>
    <p:extLst>
      <p:ext uri="{BB962C8B-B14F-4D97-AF65-F5344CB8AC3E}">
        <p14:creationId xmlns:p14="http://schemas.microsoft.com/office/powerpoint/2010/main" val="4294326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CTS2 Development Framework Implementations</a:t>
            </a:r>
            <a:br>
              <a:rPr lang="en-US" dirty="0"/>
            </a:br>
            <a:r>
              <a:rPr lang="en-US" sz="2800" b="0" dirty="0">
                <a:solidFill>
                  <a:srgbClr val="FF0000"/>
                </a:solidFill>
              </a:rPr>
              <a:t>MU Quality Measure Value Set </a:t>
            </a:r>
            <a:r>
              <a:rPr lang="en-US" sz="2800" b="0" dirty="0" smtClean="0">
                <a:solidFill>
                  <a:srgbClr val="FF0000"/>
                </a:solidFill>
              </a:rPr>
              <a:t>Service</a:t>
            </a:r>
            <a:endParaRPr lang="en-US" sz="2800" b="0" dirty="0">
              <a:solidFill>
                <a:srgbClr val="FF0000"/>
              </a:solidFill>
            </a:endParaRPr>
          </a:p>
        </p:txBody>
      </p:sp>
      <p:sp>
        <p:nvSpPr>
          <p:cNvPr id="3" name="Content Placeholder 2"/>
          <p:cNvSpPr>
            <a:spLocks noGrp="1"/>
          </p:cNvSpPr>
          <p:nvPr>
            <p:ph idx="1"/>
          </p:nvPr>
        </p:nvSpPr>
        <p:spPr/>
        <p:txBody>
          <a:bodyPr/>
          <a:lstStyle/>
          <a:p>
            <a:r>
              <a:rPr lang="en-US" dirty="0"/>
              <a:t>A CTS2 </a:t>
            </a:r>
            <a:r>
              <a:rPr lang="en-US" altLang="ja-JP" dirty="0">
                <a:solidFill>
                  <a:srgbClr val="000000"/>
                </a:solidFill>
                <a:ea typeface="MS PGothic" pitchFamily="34" charset="-128"/>
              </a:rPr>
              <a:t>Query implementation of Value Sets based on Meaningful Use 2 Standards for NQF </a:t>
            </a:r>
            <a:r>
              <a:rPr lang="en-US" altLang="ja-JP" dirty="0" err="1" smtClean="0">
                <a:solidFill>
                  <a:srgbClr val="000000"/>
                </a:solidFill>
                <a:ea typeface="MS PGothic" pitchFamily="34" charset="-128"/>
              </a:rPr>
              <a:t>eMeasures</a:t>
            </a:r>
            <a:endParaRPr lang="en-US" altLang="ja-JP" dirty="0">
              <a:solidFill>
                <a:srgbClr val="000000"/>
              </a:solidFill>
              <a:ea typeface="MS PGothic" pitchFamily="34" charset="-128"/>
            </a:endParaRPr>
          </a:p>
          <a:p>
            <a:r>
              <a:rPr lang="en-US" altLang="ja-JP" dirty="0">
                <a:solidFill>
                  <a:srgbClr val="000000"/>
                </a:solidFill>
                <a:ea typeface="MS PGothic" pitchFamily="34" charset="-128"/>
              </a:rPr>
              <a:t>Value Sets provided by US National Library of </a:t>
            </a:r>
            <a:r>
              <a:rPr lang="en-US" altLang="ja-JP" dirty="0" smtClean="0">
                <a:solidFill>
                  <a:srgbClr val="000000"/>
                </a:solidFill>
                <a:ea typeface="MS PGothic" pitchFamily="34" charset="-128"/>
              </a:rPr>
              <a:t>Medicine (NLM) </a:t>
            </a:r>
          </a:p>
          <a:p>
            <a:r>
              <a:rPr lang="en-US" dirty="0"/>
              <a:t>Supports:</a:t>
            </a:r>
          </a:p>
          <a:p>
            <a:pPr lvl="2"/>
            <a:r>
              <a:rPr lang="en-US" dirty="0"/>
              <a:t>READ</a:t>
            </a:r>
          </a:p>
          <a:p>
            <a:pPr lvl="2"/>
            <a:r>
              <a:rPr lang="en-US" dirty="0"/>
              <a:t>QUERY</a:t>
            </a:r>
          </a:p>
          <a:p>
            <a:endParaRPr lang="en-US" altLang="ja-JP" dirty="0">
              <a:solidFill>
                <a:srgbClr val="000000"/>
              </a:solidFill>
              <a:ea typeface="MS PGothic" pitchFamily="34" charset="-128"/>
            </a:endParaRPr>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133</a:t>
            </a:fld>
            <a:endParaRPr lang="en-US"/>
          </a:p>
        </p:txBody>
      </p:sp>
    </p:spTree>
    <p:extLst>
      <p:ext uri="{BB962C8B-B14F-4D97-AF65-F5344CB8AC3E}">
        <p14:creationId xmlns:p14="http://schemas.microsoft.com/office/powerpoint/2010/main" val="4047659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CTS2 Development Framework Implementations</a:t>
            </a:r>
            <a:br>
              <a:rPr lang="en-US" dirty="0"/>
            </a:br>
            <a:r>
              <a:rPr lang="en-US" sz="2800" b="0" dirty="0">
                <a:solidFill>
                  <a:srgbClr val="FF0000"/>
                </a:solidFill>
              </a:rPr>
              <a:t>NCBO </a:t>
            </a:r>
            <a:r>
              <a:rPr lang="en-US" sz="2800" b="0" dirty="0" smtClean="0">
                <a:solidFill>
                  <a:srgbClr val="FF0000"/>
                </a:solidFill>
              </a:rPr>
              <a:t>BioPortal</a:t>
            </a:r>
            <a:endParaRPr lang="en-US" sz="2800" dirty="0">
              <a:solidFill>
                <a:srgbClr val="FF0000"/>
              </a:solidFill>
            </a:endParaRPr>
          </a:p>
        </p:txBody>
      </p:sp>
      <p:sp>
        <p:nvSpPr>
          <p:cNvPr id="5" name="Content Placeholder 4"/>
          <p:cNvSpPr>
            <a:spLocks noGrp="1"/>
          </p:cNvSpPr>
          <p:nvPr>
            <p:ph idx="1"/>
          </p:nvPr>
        </p:nvSpPr>
        <p:spPr/>
        <p:txBody>
          <a:bodyPr/>
          <a:lstStyle/>
          <a:p>
            <a:pPr marL="0" indent="0">
              <a:buNone/>
            </a:pPr>
            <a:r>
              <a:rPr lang="en-US" dirty="0" smtClean="0"/>
              <a:t>Component of the National Center for Biomedical Ontologies (NCBO)</a:t>
            </a:r>
          </a:p>
          <a:p>
            <a:pPr marL="0" indent="0">
              <a:buNone/>
            </a:pPr>
            <a:r>
              <a:rPr lang="en-US" dirty="0" smtClean="0"/>
              <a:t>Mission:</a:t>
            </a:r>
          </a:p>
          <a:p>
            <a:pPr marL="0" indent="0">
              <a:buNone/>
            </a:pPr>
            <a:r>
              <a:rPr lang="en-US" sz="2800" dirty="0" smtClean="0"/>
              <a:t>Create software and support services for the application of principled ontologies in biomedical science and clinical care, ranging from tools for application developers to software for end-users.</a:t>
            </a:r>
          </a:p>
          <a:p>
            <a:pPr marL="0" indent="0">
              <a:buNone/>
            </a:pPr>
            <a:endParaRPr lang="en-US" dirty="0"/>
          </a:p>
        </p:txBody>
      </p:sp>
      <p:sp>
        <p:nvSpPr>
          <p:cNvPr id="15"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134</a:t>
            </a:fld>
            <a:endParaRPr lang="en-US"/>
          </a:p>
        </p:txBody>
      </p:sp>
    </p:spTree>
    <p:extLst>
      <p:ext uri="{BB962C8B-B14F-4D97-AF65-F5344CB8AC3E}">
        <p14:creationId xmlns:p14="http://schemas.microsoft.com/office/powerpoint/2010/main" val="1536444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ioportal_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295400"/>
            <a:ext cx="1828800" cy="1080654"/>
          </a:xfrm>
          <a:prstGeom prst="rect">
            <a:avLst/>
          </a:prstGeom>
        </p:spPr>
      </p:pic>
      <p:sp>
        <p:nvSpPr>
          <p:cNvPr id="2" name="Title 1"/>
          <p:cNvSpPr>
            <a:spLocks noGrp="1"/>
          </p:cNvSpPr>
          <p:nvPr>
            <p:ph type="title"/>
          </p:nvPr>
        </p:nvSpPr>
        <p:spPr/>
        <p:txBody>
          <a:bodyPr/>
          <a:lstStyle/>
          <a:p>
            <a:r>
              <a:rPr lang="en-US" dirty="0"/>
              <a:t>CTS2 Development Framework Implementations</a:t>
            </a:r>
            <a:br>
              <a:rPr lang="en-US" dirty="0"/>
            </a:br>
            <a:r>
              <a:rPr lang="en-US" sz="2800" b="0" dirty="0">
                <a:solidFill>
                  <a:srgbClr val="FF0000"/>
                </a:solidFill>
              </a:rPr>
              <a:t>NCBO BioPortal</a:t>
            </a:r>
            <a:endParaRPr lang="en-US" sz="2800" dirty="0">
              <a:solidFill>
                <a:srgbClr val="FF0000"/>
              </a:solidFill>
            </a:endParaRPr>
          </a:p>
        </p:txBody>
      </p:sp>
      <p:sp>
        <p:nvSpPr>
          <p:cNvPr id="3" name="Content Placeholder 2"/>
          <p:cNvSpPr>
            <a:spLocks noGrp="1"/>
          </p:cNvSpPr>
          <p:nvPr>
            <p:ph idx="1"/>
          </p:nvPr>
        </p:nvSpPr>
        <p:spPr>
          <a:xfrm>
            <a:off x="685800" y="2286000"/>
            <a:ext cx="7315200" cy="4037012"/>
          </a:xfrm>
        </p:spPr>
        <p:txBody>
          <a:bodyPr/>
          <a:lstStyle/>
          <a:p>
            <a:r>
              <a:rPr lang="en-US" sz="2400" dirty="0" smtClean="0"/>
              <a:t>Web-based application for accessing and sharing biomedical ontologies </a:t>
            </a:r>
            <a:endParaRPr lang="en-US" sz="2400" dirty="0"/>
          </a:p>
          <a:p>
            <a:pPr lvl="1"/>
            <a:r>
              <a:rPr lang="en-US" sz="2400" dirty="0" smtClean="0"/>
              <a:t>Search for terms</a:t>
            </a:r>
          </a:p>
          <a:p>
            <a:pPr lvl="1"/>
            <a:r>
              <a:rPr lang="en-US" sz="2400" dirty="0" smtClean="0"/>
              <a:t>Submit a new ontology to </a:t>
            </a:r>
            <a:r>
              <a:rPr lang="en-US" sz="2400" dirty="0" err="1" smtClean="0"/>
              <a:t>BioPortal</a:t>
            </a:r>
            <a:r>
              <a:rPr lang="en-US" sz="2400" dirty="0" smtClean="0"/>
              <a:t> library</a:t>
            </a:r>
          </a:p>
          <a:p>
            <a:pPr lvl="1"/>
            <a:r>
              <a:rPr lang="en-US" sz="2400" dirty="0" smtClean="0"/>
              <a:t>Views on large ontologies</a:t>
            </a:r>
          </a:p>
          <a:p>
            <a:pPr lvl="1"/>
            <a:r>
              <a:rPr lang="en-US" sz="2400" dirty="0" smtClean="0"/>
              <a:t>Explore mappings between ontologies</a:t>
            </a:r>
          </a:p>
          <a:p>
            <a:r>
              <a:rPr lang="en-US" sz="2400" dirty="0" smtClean="0"/>
              <a:t>REST based API </a:t>
            </a:r>
          </a:p>
          <a:p>
            <a:r>
              <a:rPr lang="en-US" sz="2400" dirty="0" smtClean="0"/>
              <a:t>Many useful viewing, browsing and access widgets</a:t>
            </a:r>
          </a:p>
          <a:p>
            <a:endParaRPr lang="en-US" dirty="0"/>
          </a:p>
        </p:txBody>
      </p:sp>
      <p:sp>
        <p:nvSpPr>
          <p:cNvPr id="10"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135</a:t>
            </a:fld>
            <a:endParaRPr lang="en-US"/>
          </a:p>
        </p:txBody>
      </p:sp>
    </p:spTree>
    <p:extLst>
      <p:ext uri="{BB962C8B-B14F-4D97-AF65-F5344CB8AC3E}">
        <p14:creationId xmlns:p14="http://schemas.microsoft.com/office/powerpoint/2010/main" val="3821501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CTS2 Development Framework Implementations</a:t>
            </a:r>
            <a:br>
              <a:rPr lang="en-US" dirty="0"/>
            </a:br>
            <a:r>
              <a:rPr lang="en-US" sz="2800" b="0" dirty="0">
                <a:solidFill>
                  <a:srgbClr val="FF0000"/>
                </a:solidFill>
              </a:rPr>
              <a:t>NCBO BioPortal </a:t>
            </a:r>
            <a:r>
              <a:rPr lang="en-US" sz="2800" b="0" dirty="0" smtClean="0">
                <a:solidFill>
                  <a:srgbClr val="FF0000"/>
                </a:solidFill>
              </a:rPr>
              <a:t>REST</a:t>
            </a:r>
            <a:endParaRPr lang="en-US" sz="2800" b="0" dirty="0">
              <a:solidFill>
                <a:srgbClr val="FF0000"/>
              </a:solidFill>
            </a:endParaRPr>
          </a:p>
        </p:txBody>
      </p:sp>
      <p:sp>
        <p:nvSpPr>
          <p:cNvPr id="3" name="Content Placeholder 2"/>
          <p:cNvSpPr>
            <a:spLocks noGrp="1"/>
          </p:cNvSpPr>
          <p:nvPr>
            <p:ph idx="1"/>
          </p:nvPr>
        </p:nvSpPr>
        <p:spPr/>
        <p:txBody>
          <a:bodyPr/>
          <a:lstStyle/>
          <a:p>
            <a:r>
              <a:rPr lang="en-US" sz="2800" dirty="0"/>
              <a:t>NCBO BioPortal Wrapper</a:t>
            </a:r>
          </a:p>
          <a:p>
            <a:pPr lvl="1"/>
            <a:r>
              <a:rPr lang="en-US" sz="2800" dirty="0"/>
              <a:t>A CTS2 Implementation based on the NCBO BioPortal </a:t>
            </a:r>
            <a:r>
              <a:rPr lang="en-US" sz="2800" dirty="0" smtClean="0"/>
              <a:t>REST service</a:t>
            </a:r>
            <a:endParaRPr lang="en-US" sz="2800" dirty="0"/>
          </a:p>
          <a:p>
            <a:r>
              <a:rPr lang="en-US" dirty="0"/>
              <a:t>Supports:</a:t>
            </a:r>
          </a:p>
          <a:p>
            <a:pPr lvl="1"/>
            <a:r>
              <a:rPr lang="en-US" dirty="0"/>
              <a:t>READ</a:t>
            </a:r>
          </a:p>
          <a:p>
            <a:pPr lvl="1"/>
            <a:r>
              <a:rPr lang="en-US" dirty="0"/>
              <a:t>QUERY</a:t>
            </a:r>
          </a:p>
          <a:p>
            <a:r>
              <a:rPr lang="en-US" dirty="0">
                <a:hlinkClick r:id="rId3"/>
              </a:rPr>
              <a:t>http://informatics.mayo.edu/cts2/rest/valuesets</a:t>
            </a:r>
            <a:endParaRPr lang="en-US" dirty="0"/>
          </a:p>
          <a:p>
            <a:pPr marL="0" indent="0">
              <a:buNone/>
            </a:pP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136</a:t>
            </a:fld>
            <a:endParaRPr lang="en-US"/>
          </a:p>
        </p:txBody>
      </p:sp>
    </p:spTree>
    <p:extLst>
      <p:ext uri="{BB962C8B-B14F-4D97-AF65-F5344CB8AC3E}">
        <p14:creationId xmlns:p14="http://schemas.microsoft.com/office/powerpoint/2010/main" val="2838947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CTS2 Framework Implementations</a:t>
            </a:r>
            <a:br>
              <a:rPr lang="en-US" dirty="0"/>
            </a:br>
            <a:r>
              <a:rPr lang="en-US" sz="2800" b="0" dirty="0">
                <a:solidFill>
                  <a:srgbClr val="FF0000"/>
                </a:solidFill>
              </a:rPr>
              <a:t>NCBO BioPortal </a:t>
            </a:r>
            <a:r>
              <a:rPr lang="en-US" sz="2800" b="0" dirty="0" smtClean="0">
                <a:solidFill>
                  <a:srgbClr val="FF0000"/>
                </a:solidFill>
              </a:rPr>
              <a:t>RDF</a:t>
            </a:r>
            <a:endParaRPr lang="en-US" sz="2800" dirty="0">
              <a:solidFill>
                <a:srgbClr val="FF0000"/>
              </a:solidFill>
            </a:endParaRPr>
          </a:p>
        </p:txBody>
      </p:sp>
      <p:sp>
        <p:nvSpPr>
          <p:cNvPr id="3" name="Content Placeholder 2"/>
          <p:cNvSpPr>
            <a:spLocks noGrp="1"/>
          </p:cNvSpPr>
          <p:nvPr>
            <p:ph idx="1"/>
          </p:nvPr>
        </p:nvSpPr>
        <p:spPr/>
        <p:txBody>
          <a:bodyPr/>
          <a:lstStyle/>
          <a:p>
            <a:r>
              <a:rPr lang="en-US" sz="2800" dirty="0" smtClean="0"/>
              <a:t>RDF </a:t>
            </a:r>
            <a:r>
              <a:rPr lang="en-US" sz="2800" dirty="0"/>
              <a:t>Triplestore Wrapper</a:t>
            </a:r>
          </a:p>
          <a:p>
            <a:pPr lvl="1"/>
            <a:r>
              <a:rPr lang="en-US" sz="2800" dirty="0" smtClean="0"/>
              <a:t>A </a:t>
            </a:r>
            <a:r>
              <a:rPr lang="en-US" sz="2800" dirty="0"/>
              <a:t>CTS2 implementation based on the NCBO BioPortal SPARQL </a:t>
            </a:r>
            <a:r>
              <a:rPr lang="en-US" sz="2800" dirty="0" smtClean="0"/>
              <a:t>endpoint</a:t>
            </a:r>
            <a:endParaRPr lang="en-US" dirty="0"/>
          </a:p>
          <a:p>
            <a:r>
              <a:rPr lang="en-US" dirty="0"/>
              <a:t>Supports:</a:t>
            </a:r>
          </a:p>
          <a:p>
            <a:pPr lvl="1"/>
            <a:r>
              <a:rPr lang="en-US" dirty="0"/>
              <a:t>READ</a:t>
            </a:r>
          </a:p>
          <a:p>
            <a:pPr lvl="1"/>
            <a:r>
              <a:rPr lang="en-US" dirty="0" smtClean="0"/>
              <a:t>QUERY</a:t>
            </a:r>
          </a:p>
          <a:p>
            <a:r>
              <a:rPr lang="en-US" dirty="0">
                <a:hlinkClick r:id="rId3"/>
              </a:rPr>
              <a:t>http://informatics.mayo.edu/cts2/services/bioportal-rdf/valuesets</a:t>
            </a:r>
            <a:endParaRPr lang="en-US" dirty="0"/>
          </a:p>
          <a:p>
            <a:pPr marL="0" indent="0">
              <a:buNone/>
            </a:pP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137</a:t>
            </a:fld>
            <a:endParaRPr lang="en-US"/>
          </a:p>
        </p:txBody>
      </p:sp>
    </p:spTree>
    <p:extLst>
      <p:ext uri="{BB962C8B-B14F-4D97-AF65-F5344CB8AC3E}">
        <p14:creationId xmlns:p14="http://schemas.microsoft.com/office/powerpoint/2010/main" val="2530994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7826375" cy="1371600"/>
          </a:xfrm>
        </p:spPr>
        <p:txBody>
          <a:bodyPr/>
          <a:lstStyle/>
          <a:p>
            <a:r>
              <a:rPr lang="en-US" dirty="0"/>
              <a:t>CTS2 </a:t>
            </a:r>
            <a:r>
              <a:rPr lang="en-US" dirty="0" smtClean="0"/>
              <a:t>Implementations</a:t>
            </a:r>
            <a:br>
              <a:rPr lang="en-US" dirty="0" smtClean="0"/>
            </a:b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SNOMED </a:t>
            </a:r>
            <a:r>
              <a:rPr lang="en-US" dirty="0"/>
              <a:t>CT </a:t>
            </a:r>
            <a:r>
              <a:rPr lang="en-US" dirty="0" smtClean="0"/>
              <a:t>RF2 </a:t>
            </a:r>
            <a:r>
              <a:rPr lang="en-US" dirty="0"/>
              <a:t>(py4cts2</a:t>
            </a:r>
            <a:r>
              <a:rPr lang="en-US" dirty="0" smtClean="0"/>
              <a:t>)</a:t>
            </a:r>
          </a:p>
          <a:p>
            <a:pPr lvl="1"/>
            <a:r>
              <a:rPr lang="en-US" dirty="0"/>
              <a:t>A Python implementation of CTS2 to expose the the contents of the SNOMED CT RF2 </a:t>
            </a:r>
            <a:r>
              <a:rPr lang="en-US" dirty="0" smtClean="0"/>
              <a:t>distribution</a:t>
            </a:r>
            <a:endParaRPr lang="en-US" dirty="0"/>
          </a:p>
          <a:p>
            <a:pPr lvl="1"/>
            <a:r>
              <a:rPr lang="en-US" dirty="0"/>
              <a:t>This service provides REST based access to </a:t>
            </a:r>
            <a:r>
              <a:rPr lang="en-US" dirty="0" smtClean="0"/>
              <a:t>the </a:t>
            </a:r>
            <a:r>
              <a:rPr lang="en-US" dirty="0"/>
              <a:t>SNOMED CT RF2 tables and their equivalent CTS2 rendering. </a:t>
            </a:r>
            <a:endParaRPr lang="en-US" dirty="0" smtClean="0"/>
          </a:p>
          <a:p>
            <a:pPr lvl="1"/>
            <a:r>
              <a:rPr lang="en-US" dirty="0" smtClean="0"/>
              <a:t>Supports READ and QUERY</a:t>
            </a: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138</a:t>
            </a:fld>
            <a:endParaRPr lang="en-US"/>
          </a:p>
        </p:txBody>
      </p:sp>
    </p:spTree>
    <p:extLst>
      <p:ext uri="{BB962C8B-B14F-4D97-AF65-F5344CB8AC3E}">
        <p14:creationId xmlns:p14="http://schemas.microsoft.com/office/powerpoint/2010/main" val="423880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Client (using py4cts2) </a:t>
            </a:r>
            <a:br>
              <a:rPr lang="en-US" dirty="0" smtClean="0"/>
            </a:br>
            <a:endParaRPr lang="en-US" dirty="0"/>
          </a:p>
        </p:txBody>
      </p:sp>
      <p:sp>
        <p:nvSpPr>
          <p:cNvPr id="3" name="Content Placeholder 2"/>
          <p:cNvSpPr>
            <a:spLocks noGrp="1"/>
          </p:cNvSpPr>
          <p:nvPr>
            <p:ph idx="1"/>
          </p:nvPr>
        </p:nvSpPr>
        <p:spPr/>
        <p:txBody>
          <a:bodyPr/>
          <a:lstStyle/>
          <a:p>
            <a:r>
              <a:rPr lang="en-US" dirty="0" smtClean="0"/>
              <a:t>Examples</a:t>
            </a:r>
          </a:p>
          <a:p>
            <a:pPr lvl="1"/>
            <a:r>
              <a:rPr lang="en-US" dirty="0" smtClean="0"/>
              <a:t>CTS2 Viewer – Entity Details Window</a:t>
            </a:r>
          </a:p>
          <a:p>
            <a:pPr lvl="2"/>
            <a:r>
              <a:rPr lang="en-US" u="sng" dirty="0">
                <a:hlinkClick r:id="rId3"/>
              </a:rPr>
              <a:t>https://informatics.mayo.edu/vsmc</a:t>
            </a:r>
            <a:r>
              <a:rPr lang="en-US" u="sng" dirty="0" smtClean="0">
                <a:hlinkClick r:id="rId3"/>
              </a:rPr>
              <a:t>/</a:t>
            </a:r>
            <a:endParaRPr lang="en-US" u="sng" dirty="0" smtClean="0"/>
          </a:p>
          <a:p>
            <a:pPr lvl="1"/>
            <a:r>
              <a:rPr lang="en-US" dirty="0">
                <a:hlinkClick r:id="rId4"/>
              </a:rPr>
              <a:t>http://informatics.mayo.edu/cts2/services/py4cts2/</a:t>
            </a:r>
            <a:r>
              <a:rPr lang="en-US" dirty="0" smtClean="0">
                <a:hlinkClick r:id="rId4"/>
              </a:rPr>
              <a:t>cts2</a:t>
            </a:r>
            <a:endParaRPr lang="en-US" dirty="0" smtClean="0"/>
          </a:p>
          <a:p>
            <a:pPr marL="457200" lvl="1" indent="0">
              <a:buNone/>
            </a:pP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139</a:t>
            </a:fld>
            <a:endParaRPr lang="en-US"/>
          </a:p>
        </p:txBody>
      </p:sp>
    </p:spTree>
    <p:extLst>
      <p:ext uri="{BB962C8B-B14F-4D97-AF65-F5344CB8AC3E}">
        <p14:creationId xmlns:p14="http://schemas.microsoft.com/office/powerpoint/2010/main" val="1896461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marL="0" indent="0">
              <a:buNone/>
            </a:pPr>
            <a:r>
              <a:rPr lang="en-US" dirty="0" smtClean="0"/>
              <a:t>Start </a:t>
            </a:r>
            <a:r>
              <a:rPr lang="en-US" dirty="0"/>
              <a:t>with a simple example – the ISO Country Codes: </a:t>
            </a:r>
          </a:p>
          <a:p>
            <a:r>
              <a:rPr lang="en-US" dirty="0" smtClean="0"/>
              <a:t>Where </a:t>
            </a:r>
            <a:r>
              <a:rPr lang="en-US" dirty="0"/>
              <a:t>can you download them? </a:t>
            </a:r>
          </a:p>
          <a:p>
            <a:r>
              <a:rPr lang="en-US" dirty="0" smtClean="0"/>
              <a:t>What </a:t>
            </a:r>
            <a:r>
              <a:rPr lang="en-US" dirty="0"/>
              <a:t>formats are they available in? </a:t>
            </a:r>
          </a:p>
          <a:p>
            <a:r>
              <a:rPr lang="en-US" dirty="0" smtClean="0"/>
              <a:t>How </a:t>
            </a:r>
            <a:r>
              <a:rPr lang="en-US" dirty="0"/>
              <a:t>are they organized? How do I list just EU countries? Countries in Africa? </a:t>
            </a:r>
          </a:p>
          <a:p>
            <a:r>
              <a:rPr lang="en-US" dirty="0" smtClean="0"/>
              <a:t>Oh </a:t>
            </a:r>
            <a:r>
              <a:rPr lang="en-US" dirty="0"/>
              <a:t>– they change???? How do I know when a change occurs? How do I know what happened? </a:t>
            </a:r>
          </a:p>
          <a:p>
            <a:endParaRPr lang="en-US" dirty="0"/>
          </a:p>
        </p:txBody>
      </p:sp>
    </p:spTree>
    <p:extLst>
      <p:ext uri="{BB962C8B-B14F-4D97-AF65-F5344CB8AC3E}">
        <p14:creationId xmlns:p14="http://schemas.microsoft.com/office/powerpoint/2010/main" val="300898862"/>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Applications using the CTS2 Service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8060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Applications</a:t>
            </a:r>
            <a:r>
              <a:rPr lang="en-US" dirty="0"/>
              <a:t/>
            </a:r>
            <a:br>
              <a:rPr lang="en-US" dirty="0"/>
            </a:br>
            <a:r>
              <a:rPr lang="en-US" sz="2800" b="0" dirty="0" smtClean="0">
                <a:solidFill>
                  <a:srgbClr val="FF0000"/>
                </a:solidFill>
              </a:rPr>
              <a:t>CTS2 Value Set Viewer</a:t>
            </a:r>
            <a:endParaRPr lang="en-US" sz="2800" b="0" dirty="0">
              <a:solidFill>
                <a:srgbClr val="FF0000"/>
              </a:solidFill>
            </a:endParaRPr>
          </a:p>
        </p:txBody>
      </p:sp>
      <p:sp>
        <p:nvSpPr>
          <p:cNvPr id="3" name="Content Placeholder 2"/>
          <p:cNvSpPr>
            <a:spLocks noGrp="1"/>
          </p:cNvSpPr>
          <p:nvPr>
            <p:ph idx="1"/>
          </p:nvPr>
        </p:nvSpPr>
        <p:spPr/>
        <p:txBody>
          <a:bodyPr/>
          <a:lstStyle/>
          <a:p>
            <a:r>
              <a:rPr lang="en-US" dirty="0"/>
              <a:t>Generic Value Set Browser/export </a:t>
            </a:r>
            <a:endParaRPr lang="en-US" dirty="0" smtClean="0"/>
          </a:p>
          <a:p>
            <a:r>
              <a:rPr lang="en-US" dirty="0" smtClean="0"/>
              <a:t>Initially created for Meaningful Use (MU) </a:t>
            </a:r>
            <a:r>
              <a:rPr lang="en-US" dirty="0"/>
              <a:t>Quality Measure Value Set </a:t>
            </a:r>
            <a:r>
              <a:rPr lang="en-US" dirty="0" smtClean="0"/>
              <a:t>Service to serve NLM Value Sets.  </a:t>
            </a:r>
            <a:endParaRPr lang="en-US" dirty="0"/>
          </a:p>
          <a:p>
            <a:pPr lvl="1"/>
            <a:r>
              <a:rPr lang="en-US" dirty="0" smtClean="0"/>
              <a:t>Can view any CTS2 compliant Value </a:t>
            </a:r>
            <a:r>
              <a:rPr lang="en-US" dirty="0"/>
              <a:t>Set service (</a:t>
            </a:r>
            <a:r>
              <a:rPr lang="en-US" dirty="0" smtClean="0"/>
              <a:t>NCBO,PHINVADS CDC,VSAC)</a:t>
            </a:r>
            <a:endParaRPr lang="en-US" dirty="0"/>
          </a:p>
          <a:p>
            <a:r>
              <a:rPr lang="en-US" dirty="0">
                <a:hlinkClick r:id="rId3"/>
              </a:rPr>
              <a:t>https://informatics.mayo.edu/</a:t>
            </a:r>
            <a:r>
              <a:rPr lang="en-US" dirty="0" smtClean="0">
                <a:hlinkClick r:id="rId3"/>
              </a:rPr>
              <a:t>vsmc</a:t>
            </a:r>
            <a:endParaRPr lang="en-US" dirty="0" smtClean="0"/>
          </a:p>
          <a:p>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141</a:t>
            </a:fld>
            <a:endParaRPr lang="en-US"/>
          </a:p>
        </p:txBody>
      </p:sp>
    </p:spTree>
    <p:extLst>
      <p:ext uri="{BB962C8B-B14F-4D97-AF65-F5344CB8AC3E}">
        <p14:creationId xmlns:p14="http://schemas.microsoft.com/office/powerpoint/2010/main" val="1221534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br>
              <a:rPr lang="en-US" dirty="0"/>
            </a:br>
            <a:r>
              <a:rPr lang="en-US" dirty="0">
                <a:solidFill>
                  <a:srgbClr val="FF0000"/>
                </a:solidFill>
              </a:rPr>
              <a:t>CTS2 Value Set Viewer</a:t>
            </a:r>
            <a:endParaRPr lang="en-US" sz="2800" dirty="0">
              <a:solidFill>
                <a:srgbClr val="FF0000"/>
              </a:solidFill>
            </a:endParaRPr>
          </a:p>
        </p:txBody>
      </p:sp>
      <p:pic>
        <p:nvPicPr>
          <p:cNvPr id="4" name="Content Placeholder 5"/>
          <p:cNvPicPr>
            <a:picLocks noGrp="1" noChangeAspect="1"/>
          </p:cNvPicPr>
          <p:nvPr>
            <p:ph idx="1"/>
          </p:nvPr>
        </p:nvPicPr>
        <p:blipFill rotWithShape="1">
          <a:blip r:embed="rId2"/>
          <a:srcRect l="-4583" t="-970" r="-3731" b="-2430"/>
          <a:stretch/>
        </p:blipFill>
        <p:spPr>
          <a:xfrm>
            <a:off x="-304800" y="1676400"/>
            <a:ext cx="9660466" cy="4606749"/>
          </a:xfrm>
          <a:prstGeom prst="rect">
            <a:avLst/>
          </a:prstGeom>
        </p:spPr>
      </p:pic>
      <p:sp>
        <p:nvSpPr>
          <p:cNvPr id="7"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142</a:t>
            </a:fld>
            <a:endParaRPr lang="en-US"/>
          </a:p>
        </p:txBody>
      </p:sp>
    </p:spTree>
    <p:extLst>
      <p:ext uri="{BB962C8B-B14F-4D97-AF65-F5344CB8AC3E}">
        <p14:creationId xmlns:p14="http://schemas.microsoft.com/office/powerpoint/2010/main" val="1487524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br>
              <a:rPr lang="en-US" dirty="0"/>
            </a:br>
            <a:r>
              <a:rPr lang="en-US" dirty="0">
                <a:solidFill>
                  <a:srgbClr val="FF0000"/>
                </a:solidFill>
              </a:rPr>
              <a:t>CTS2 Value Set Viewer</a:t>
            </a:r>
            <a:endParaRPr lang="en-US" sz="2800" dirty="0">
              <a:solidFill>
                <a:srgbClr val="FF0000"/>
              </a:solidFill>
            </a:endParaRPr>
          </a:p>
        </p:txBody>
      </p:sp>
      <p:pic>
        <p:nvPicPr>
          <p:cNvPr id="4" name="Content Placeholder 4"/>
          <p:cNvPicPr>
            <a:picLocks noGrp="1" noChangeAspect="1"/>
          </p:cNvPicPr>
          <p:nvPr>
            <p:ph idx="1"/>
          </p:nvPr>
        </p:nvPicPr>
        <p:blipFill rotWithShape="1">
          <a:blip r:embed="rId2"/>
          <a:srcRect l="-311" t="-574" b="-179"/>
          <a:stretch/>
        </p:blipFill>
        <p:spPr>
          <a:xfrm>
            <a:off x="76200" y="1447800"/>
            <a:ext cx="8966200" cy="4749800"/>
          </a:xfrm>
        </p:spPr>
      </p:pic>
      <p:sp>
        <p:nvSpPr>
          <p:cNvPr id="7"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143</a:t>
            </a:fld>
            <a:endParaRPr lang="en-US"/>
          </a:p>
        </p:txBody>
      </p:sp>
      <p:sp>
        <p:nvSpPr>
          <p:cNvPr id="5" name="TextBox 4"/>
          <p:cNvSpPr txBox="1"/>
          <p:nvPr/>
        </p:nvSpPr>
        <p:spPr>
          <a:xfrm>
            <a:off x="2438400" y="4724400"/>
            <a:ext cx="4114800"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smtClean="0">
                <a:solidFill>
                  <a:srgbClr val="FF042E"/>
                </a:solidFill>
              </a:rPr>
              <a:t>Using py4cts2 implementation to retrieve entities and their associations</a:t>
            </a:r>
            <a:endParaRPr lang="en-US" dirty="0">
              <a:solidFill>
                <a:srgbClr val="FF042E"/>
              </a:solidFill>
            </a:endParaRPr>
          </a:p>
        </p:txBody>
      </p:sp>
    </p:spTree>
    <p:extLst>
      <p:ext uri="{BB962C8B-B14F-4D97-AF65-F5344CB8AC3E}">
        <p14:creationId xmlns:p14="http://schemas.microsoft.com/office/powerpoint/2010/main" val="2978951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Web Applications</a:t>
            </a:r>
            <a:br>
              <a:rPr lang="en-US" dirty="0"/>
            </a:br>
            <a:r>
              <a:rPr lang="en-US" sz="2800" b="0" dirty="0">
                <a:solidFill>
                  <a:srgbClr val="FF0000"/>
                </a:solidFill>
              </a:rPr>
              <a:t>High-Throughput Phenotyping (HTP</a:t>
            </a:r>
            <a:r>
              <a:rPr lang="en-US" sz="2800" b="0" dirty="0" smtClean="0">
                <a:solidFill>
                  <a:srgbClr val="FF0000"/>
                </a:solidFill>
              </a:rPr>
              <a:t>)</a:t>
            </a:r>
            <a:endParaRPr lang="en-US" sz="2800" b="0" dirty="0">
              <a:solidFill>
                <a:srgbClr val="FF0000"/>
              </a:solidFill>
            </a:endParaRPr>
          </a:p>
        </p:txBody>
      </p:sp>
      <p:sp>
        <p:nvSpPr>
          <p:cNvPr id="3" name="Content Placeholder 2"/>
          <p:cNvSpPr>
            <a:spLocks noGrp="1"/>
          </p:cNvSpPr>
          <p:nvPr>
            <p:ph idx="1"/>
          </p:nvPr>
        </p:nvSpPr>
        <p:spPr/>
        <p:txBody>
          <a:bodyPr/>
          <a:lstStyle/>
          <a:p>
            <a:r>
              <a:rPr lang="en-US" altLang="ja-JP" dirty="0">
                <a:ea typeface="MS PGothic" pitchFamily="34" charset="-128"/>
              </a:rPr>
              <a:t>A tool to help identify patient cohorts using electronic health record (EHR) data by leveraging informatics-based </a:t>
            </a:r>
            <a:r>
              <a:rPr lang="en-US" altLang="ja-JP" dirty="0" err="1">
                <a:ea typeface="MS PGothic" pitchFamily="34" charset="-128"/>
              </a:rPr>
              <a:t>phenotyping</a:t>
            </a:r>
            <a:r>
              <a:rPr lang="en-US" altLang="ja-JP" dirty="0">
                <a:ea typeface="MS PGothic" pitchFamily="34" charset="-128"/>
              </a:rPr>
              <a:t> </a:t>
            </a:r>
            <a:r>
              <a:rPr lang="en-US" altLang="ja-JP" dirty="0" smtClean="0">
                <a:ea typeface="MS PGothic" pitchFamily="34" charset="-128"/>
              </a:rPr>
              <a:t>processes</a:t>
            </a:r>
            <a:endParaRPr lang="en-US" dirty="0"/>
          </a:p>
          <a:p>
            <a:r>
              <a:rPr lang="en-US" dirty="0"/>
              <a:t>Rules from the </a:t>
            </a:r>
            <a:r>
              <a:rPr lang="en-US" dirty="0" smtClean="0"/>
              <a:t>National Quality Forum (NQF) </a:t>
            </a:r>
            <a:r>
              <a:rPr lang="en-US" dirty="0"/>
              <a:t>Quality Data Model (QDM) files can be uploaded to the Phenotype </a:t>
            </a:r>
            <a:r>
              <a:rPr lang="en-US" dirty="0" smtClean="0"/>
              <a:t>Portal</a:t>
            </a:r>
            <a:endParaRPr lang="en-US" dirty="0"/>
          </a:p>
          <a:p>
            <a:pPr marL="0" indent="0">
              <a:buNone/>
            </a:pP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144</a:t>
            </a:fld>
            <a:endParaRPr lang="en-US"/>
          </a:p>
        </p:txBody>
      </p:sp>
    </p:spTree>
    <p:extLst>
      <p:ext uri="{BB962C8B-B14F-4D97-AF65-F5344CB8AC3E}">
        <p14:creationId xmlns:p14="http://schemas.microsoft.com/office/powerpoint/2010/main" val="574639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br>
              <a:rPr lang="en-US" dirty="0"/>
            </a:br>
            <a:r>
              <a:rPr lang="en-US" sz="2800" b="0" dirty="0">
                <a:solidFill>
                  <a:srgbClr val="FF0000"/>
                </a:solidFill>
              </a:rPr>
              <a:t>High-Throughput Phenotyping (HTP)</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a:t>Convert structured phenotype criteria into executable queries using </a:t>
            </a:r>
            <a:r>
              <a:rPr lang="en-US" dirty="0" err="1" smtClean="0"/>
              <a:t>JBoss</a:t>
            </a:r>
            <a:r>
              <a:rPr lang="en-US" dirty="0" smtClean="0"/>
              <a:t> </a:t>
            </a:r>
            <a:r>
              <a:rPr lang="en-US" dirty="0"/>
              <a:t>Drools </a:t>
            </a:r>
            <a:r>
              <a:rPr lang="en-US" dirty="0" smtClean="0"/>
              <a:t>Rules</a:t>
            </a:r>
            <a:endParaRPr lang="en-US" dirty="0"/>
          </a:p>
          <a:p>
            <a:r>
              <a:rPr lang="en-US" dirty="0"/>
              <a:t>Runs against Clinical Element Model (CEM) DB and </a:t>
            </a:r>
            <a:r>
              <a:rPr lang="en-US" dirty="0" smtClean="0"/>
              <a:t>EHRs </a:t>
            </a:r>
            <a:r>
              <a:rPr lang="en-US" dirty="0"/>
              <a:t>to find cohorts that match the given </a:t>
            </a:r>
            <a:r>
              <a:rPr lang="en-US" dirty="0" smtClean="0"/>
              <a:t>criteria</a:t>
            </a:r>
            <a:endParaRPr lang="en-US" dirty="0"/>
          </a:p>
          <a:p>
            <a:pPr marL="0" indent="0">
              <a:buNone/>
            </a:pPr>
            <a:endParaRPr lang="en-US" dirty="0"/>
          </a:p>
        </p:txBody>
      </p:sp>
      <p:sp>
        <p:nvSpPr>
          <p:cNvPr id="4" name="Footer Placeholder 1"/>
          <p:cNvSpPr>
            <a:spLocks noGrp="1"/>
          </p:cNvSpPr>
          <p:nvPr>
            <p:ph type="ftr" sz="quarter" idx="11"/>
          </p:nvPr>
        </p:nvSpPr>
        <p:spPr>
          <a:xfrm>
            <a:off x="3124200" y="6553200"/>
            <a:ext cx="2895600" cy="152400"/>
          </a:xfrm>
        </p:spPr>
        <p:txBody>
          <a:bodyPr/>
          <a:lstStyle/>
          <a:p>
            <a:r>
              <a:rPr lang="en-US" dirty="0" smtClean="0"/>
              <a:t>© Mayo Clinic 2012 </a:t>
            </a:r>
            <a:endParaRPr lang="en-US" dirty="0"/>
          </a:p>
        </p:txBody>
      </p:sp>
      <p:sp>
        <p:nvSpPr>
          <p:cNvPr id="5" name="Date Placeholder 2"/>
          <p:cNvSpPr>
            <a:spLocks noGrp="1"/>
          </p:cNvSpPr>
          <p:nvPr>
            <p:ph type="dt" sz="half" idx="10"/>
          </p:nvPr>
        </p:nvSpPr>
        <p:spPr>
          <a:xfrm>
            <a:off x="228600" y="6553200"/>
            <a:ext cx="1905000" cy="152400"/>
          </a:xfrm>
        </p:spPr>
        <p:txBody>
          <a:bodyPr/>
          <a:lstStyle/>
          <a:p>
            <a:r>
              <a:rPr lang="en-US" dirty="0" smtClean="0"/>
              <a:t>December 11, 2012</a:t>
            </a: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145</a:t>
            </a:fld>
            <a:endParaRPr lang="en-US"/>
          </a:p>
        </p:txBody>
      </p:sp>
    </p:spTree>
    <p:extLst>
      <p:ext uri="{BB962C8B-B14F-4D97-AF65-F5344CB8AC3E}">
        <p14:creationId xmlns:p14="http://schemas.microsoft.com/office/powerpoint/2010/main" val="3823691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br>
              <a:rPr lang="en-US" dirty="0"/>
            </a:br>
            <a:r>
              <a:rPr lang="en-US" sz="2800" b="0" dirty="0">
                <a:solidFill>
                  <a:srgbClr val="FF0000"/>
                </a:solidFill>
              </a:rPr>
              <a:t>High-Throughput Phenotyping (HTP)</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a:t>Users can currently view Value Sets and their entities via the CTS2 </a:t>
            </a:r>
            <a:r>
              <a:rPr lang="en-US" dirty="0" smtClean="0"/>
              <a:t>service</a:t>
            </a:r>
            <a:endParaRPr lang="en-US" dirty="0"/>
          </a:p>
          <a:p>
            <a:r>
              <a:rPr lang="en-US" dirty="0" smtClean="0"/>
              <a:t>Planned availability </a:t>
            </a:r>
            <a:r>
              <a:rPr lang="en-US" dirty="0"/>
              <a:t>to add/remove </a:t>
            </a:r>
            <a:r>
              <a:rPr lang="en-US" dirty="0" smtClean="0"/>
              <a:t>entries from </a:t>
            </a:r>
            <a:r>
              <a:rPr lang="en-US" dirty="0"/>
              <a:t>Value Sets and save them. This will allow the user to execute the phenotypes with modified criteria to see how it affects the </a:t>
            </a:r>
            <a:r>
              <a:rPr lang="en-US" dirty="0" smtClean="0"/>
              <a:t>results</a:t>
            </a:r>
            <a:endParaRPr lang="en-US" dirty="0"/>
          </a:p>
          <a:p>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146</a:t>
            </a:fld>
            <a:endParaRPr lang="en-US"/>
          </a:p>
        </p:txBody>
      </p:sp>
    </p:spTree>
    <p:extLst>
      <p:ext uri="{BB962C8B-B14F-4D97-AF65-F5344CB8AC3E}">
        <p14:creationId xmlns:p14="http://schemas.microsoft.com/office/powerpoint/2010/main" val="4179642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br>
              <a:rPr lang="en-US" dirty="0"/>
            </a:br>
            <a:r>
              <a:rPr lang="en-US" sz="2800" b="0" dirty="0">
                <a:solidFill>
                  <a:srgbClr val="FF0000"/>
                </a:solidFill>
              </a:rPr>
              <a:t>High-Throughput Phenotyping (HTP)</a:t>
            </a:r>
            <a:endParaRPr lang="en-US" sz="2800" dirty="0">
              <a:solidFill>
                <a:srgbClr val="FF0000"/>
              </a:solidFill>
            </a:endParaRPr>
          </a:p>
        </p:txBody>
      </p:sp>
      <p:sp>
        <p:nvSpPr>
          <p:cNvPr id="3" name="Content Placeholder 2"/>
          <p:cNvSpPr>
            <a:spLocks noGrp="1"/>
          </p:cNvSpPr>
          <p:nvPr>
            <p:ph idx="1"/>
          </p:nvPr>
        </p:nvSpPr>
        <p:spPr>
          <a:xfrm>
            <a:off x="685800" y="1371600"/>
            <a:ext cx="7620000" cy="4203700"/>
          </a:xfrm>
        </p:spPr>
        <p:txBody>
          <a:bodyPr/>
          <a:lstStyle/>
          <a:p>
            <a:r>
              <a:rPr lang="en-US" dirty="0">
                <a:hlinkClick r:id="rId2"/>
              </a:rPr>
              <a:t>http://</a:t>
            </a:r>
            <a:r>
              <a:rPr lang="en-US" dirty="0" err="1">
                <a:hlinkClick r:id="rId2"/>
              </a:rPr>
              <a:t>phenotypeportal.org</a:t>
            </a:r>
            <a:r>
              <a:rPr lang="en-US" dirty="0">
                <a:hlinkClick r:id="rId2"/>
              </a:rPr>
              <a:t>/</a:t>
            </a:r>
            <a:endParaRPr lang="en-US" dirty="0"/>
          </a:p>
          <a:p>
            <a:endParaRPr lang="en-US" dirty="0" smtClean="0">
              <a:solidFill>
                <a:srgbClr val="FF0000"/>
              </a:solidFill>
            </a:endParaRPr>
          </a:p>
        </p:txBody>
      </p:sp>
      <p:pic>
        <p:nvPicPr>
          <p:cNvPr id="4" name="Picture 3"/>
          <p:cNvPicPr>
            <a:picLocks noChangeAspect="1"/>
          </p:cNvPicPr>
          <p:nvPr/>
        </p:nvPicPr>
        <p:blipFill>
          <a:blip r:embed="rId3"/>
          <a:stretch>
            <a:fillRect/>
          </a:stretch>
        </p:blipFill>
        <p:spPr>
          <a:xfrm>
            <a:off x="76200" y="2438400"/>
            <a:ext cx="9037332" cy="3438274"/>
          </a:xfrm>
          <a:prstGeom prst="rect">
            <a:avLst/>
          </a:prstGeom>
        </p:spPr>
      </p:pic>
      <p:sp>
        <p:nvSpPr>
          <p:cNvPr id="7"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147</a:t>
            </a:fld>
            <a:endParaRPr lang="en-US"/>
          </a:p>
        </p:txBody>
      </p:sp>
    </p:spTree>
    <p:extLst>
      <p:ext uri="{BB962C8B-B14F-4D97-AF65-F5344CB8AC3E}">
        <p14:creationId xmlns:p14="http://schemas.microsoft.com/office/powerpoint/2010/main" val="1826115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Enabled UI Widgets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53018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dirty="0">
                <a:solidFill>
                  <a:schemeClr val="accent2">
                    <a:lumMod val="75000"/>
                  </a:schemeClr>
                </a:solidFill>
              </a:rPr>
              <a:t>Overview</a:t>
            </a:r>
            <a:endParaRPr lang="en-US" dirty="0"/>
          </a:p>
        </p:txBody>
      </p:sp>
      <p:sp>
        <p:nvSpPr>
          <p:cNvPr id="3" name="Content Placeholder 2"/>
          <p:cNvSpPr>
            <a:spLocks noGrp="1"/>
          </p:cNvSpPr>
          <p:nvPr>
            <p:ph idx="1"/>
          </p:nvPr>
        </p:nvSpPr>
        <p:spPr/>
        <p:txBody>
          <a:bodyPr/>
          <a:lstStyle/>
          <a:p>
            <a:r>
              <a:rPr lang="en-US" dirty="0" smtClean="0"/>
              <a:t>Tooltips</a:t>
            </a:r>
            <a:endParaRPr lang="en-US" dirty="0"/>
          </a:p>
          <a:p>
            <a:pPr lvl="1"/>
            <a:r>
              <a:rPr lang="en-US" dirty="0" err="1"/>
              <a:t>jQuery</a:t>
            </a:r>
            <a:r>
              <a:rPr lang="en-US" dirty="0"/>
              <a:t> tooltip widget used to display Value Sets and Code Systems when you mouse over </a:t>
            </a:r>
            <a:r>
              <a:rPr lang="en-US" dirty="0" smtClean="0"/>
              <a:t>text</a:t>
            </a:r>
            <a:endParaRPr lang="en-US" dirty="0"/>
          </a:p>
          <a:p>
            <a:r>
              <a:rPr lang="en-US" dirty="0"/>
              <a:t>Autocomplete</a:t>
            </a:r>
          </a:p>
          <a:p>
            <a:pPr lvl="1"/>
            <a:r>
              <a:rPr lang="en-US" dirty="0" err="1"/>
              <a:t>jQuery</a:t>
            </a:r>
            <a:r>
              <a:rPr lang="en-US" dirty="0"/>
              <a:t> autocomplete widget used to suggest Value Sets as you </a:t>
            </a:r>
            <a:r>
              <a:rPr lang="en-US" dirty="0" smtClean="0"/>
              <a:t>type</a:t>
            </a:r>
            <a:endParaRPr lang="en-US" dirty="0"/>
          </a:p>
          <a:p>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149</a:t>
            </a:fld>
            <a:endParaRPr lang="en-US"/>
          </a:p>
        </p:txBody>
      </p:sp>
    </p:spTree>
    <p:extLst>
      <p:ext uri="{BB962C8B-B14F-4D97-AF65-F5344CB8AC3E}">
        <p14:creationId xmlns:p14="http://schemas.microsoft.com/office/powerpoint/2010/main" val="96035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a:t>
            </a:r>
            <a:r>
              <a:rPr lang="en-US" dirty="0" smtClean="0"/>
              <a:t>?</a:t>
            </a:r>
            <a:br>
              <a:rPr lang="en-US" dirty="0" smtClean="0"/>
            </a:br>
            <a:r>
              <a:rPr lang="en-US" dirty="0" smtClean="0"/>
              <a:t> </a:t>
            </a:r>
            <a:endParaRPr lang="en-US" dirty="0"/>
          </a:p>
        </p:txBody>
      </p:sp>
      <p:sp>
        <p:nvSpPr>
          <p:cNvPr id="3" name="Content Placeholder 2"/>
          <p:cNvSpPr>
            <a:spLocks noGrp="1"/>
          </p:cNvSpPr>
          <p:nvPr>
            <p:ph idx="1"/>
          </p:nvPr>
        </p:nvSpPr>
        <p:spPr/>
        <p:txBody>
          <a:bodyPr/>
          <a:lstStyle/>
          <a:p>
            <a:r>
              <a:rPr lang="en-US" dirty="0" smtClean="0"/>
              <a:t>Ok </a:t>
            </a:r>
            <a:r>
              <a:rPr lang="en-US" dirty="0"/>
              <a:t>– I’ve downloaded them... </a:t>
            </a:r>
          </a:p>
          <a:p>
            <a:r>
              <a:rPr lang="en-US" dirty="0" smtClean="0"/>
              <a:t>I </a:t>
            </a:r>
            <a:r>
              <a:rPr lang="en-US" dirty="0"/>
              <a:t>create a set of SQL tables... </a:t>
            </a:r>
          </a:p>
          <a:p>
            <a:r>
              <a:rPr lang="en-US" dirty="0" smtClean="0"/>
              <a:t>.</a:t>
            </a:r>
            <a:r>
              <a:rPr lang="en-US" dirty="0"/>
              <a:t>.. construct some queries to create a dropdown list for a form </a:t>
            </a:r>
          </a:p>
          <a:p>
            <a:r>
              <a:rPr lang="en-US" dirty="0" smtClean="0"/>
              <a:t>.</a:t>
            </a:r>
            <a:r>
              <a:rPr lang="en-US" dirty="0"/>
              <a:t>.. write an Ajax application for my web page </a:t>
            </a:r>
          </a:p>
          <a:p>
            <a:r>
              <a:rPr lang="en-US" dirty="0" smtClean="0"/>
              <a:t>.</a:t>
            </a:r>
            <a:r>
              <a:rPr lang="en-US" dirty="0"/>
              <a:t>.. write some more queries to print the full names on a report </a:t>
            </a:r>
          </a:p>
          <a:p>
            <a:endParaRPr lang="en-US" dirty="0"/>
          </a:p>
        </p:txBody>
      </p:sp>
    </p:spTree>
    <p:extLst>
      <p:ext uri="{BB962C8B-B14F-4D97-AF65-F5344CB8AC3E}">
        <p14:creationId xmlns:p14="http://schemas.microsoft.com/office/powerpoint/2010/main" val="239721121"/>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Widgets</a:t>
            </a:r>
            <a:br>
              <a:rPr lang="en-US" dirty="0"/>
            </a:br>
            <a:r>
              <a:rPr lang="en-US" dirty="0">
                <a:solidFill>
                  <a:schemeClr val="accent2">
                    <a:lumMod val="75000"/>
                  </a:schemeClr>
                </a:solidFill>
              </a:rPr>
              <a:t>Overview</a:t>
            </a:r>
            <a:endParaRPr lang="en-US" dirty="0"/>
          </a:p>
        </p:txBody>
      </p:sp>
      <p:sp>
        <p:nvSpPr>
          <p:cNvPr id="3" name="Content Placeholder 2"/>
          <p:cNvSpPr>
            <a:spLocks noGrp="1"/>
          </p:cNvSpPr>
          <p:nvPr>
            <p:ph idx="1"/>
          </p:nvPr>
        </p:nvSpPr>
        <p:spPr/>
        <p:txBody>
          <a:bodyPr/>
          <a:lstStyle/>
          <a:p>
            <a:r>
              <a:rPr lang="en-US" dirty="0"/>
              <a:t>Dropdown</a:t>
            </a:r>
          </a:p>
          <a:p>
            <a:pPr lvl="1"/>
            <a:r>
              <a:rPr lang="en-US" dirty="0" err="1"/>
              <a:t>jQuery</a:t>
            </a:r>
            <a:r>
              <a:rPr lang="en-US" dirty="0"/>
              <a:t> example to fill a select (dropdown) with specific resolved Value </a:t>
            </a:r>
            <a:r>
              <a:rPr lang="en-US" dirty="0" smtClean="0"/>
              <a:t>Sets</a:t>
            </a: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150</a:t>
            </a:fld>
            <a:endParaRPr lang="en-US"/>
          </a:p>
        </p:txBody>
      </p:sp>
    </p:spTree>
    <p:extLst>
      <p:ext uri="{BB962C8B-B14F-4D97-AF65-F5344CB8AC3E}">
        <p14:creationId xmlns:p14="http://schemas.microsoft.com/office/powerpoint/2010/main" val="3474811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dirty="0" smtClean="0">
                <a:solidFill>
                  <a:schemeClr val="accent2">
                    <a:lumMod val="75000"/>
                  </a:schemeClr>
                </a:solidFill>
              </a:rPr>
              <a:t>Demonstration</a:t>
            </a:r>
            <a:endParaRPr lang="en-US" dirty="0"/>
          </a:p>
        </p:txBody>
      </p:sp>
      <p:sp>
        <p:nvSpPr>
          <p:cNvPr id="3" name="Content Placeholder 2"/>
          <p:cNvSpPr>
            <a:spLocks noGrp="1"/>
          </p:cNvSpPr>
          <p:nvPr>
            <p:ph idx="1"/>
          </p:nvPr>
        </p:nvSpPr>
        <p:spPr/>
        <p:txBody>
          <a:bodyPr/>
          <a:lstStyle/>
          <a:p>
            <a:r>
              <a:rPr lang="en-US" dirty="0">
                <a:hlinkClick r:id="rId3"/>
              </a:rPr>
              <a:t>http://informatics.mayo.edu/cts2widgets/</a:t>
            </a:r>
            <a:r>
              <a:rPr lang="en-US" dirty="0" smtClean="0">
                <a:hlinkClick r:id="rId3"/>
              </a:rPr>
              <a:t>widgets.html</a:t>
            </a:r>
            <a:endParaRPr lang="en-US" dirty="0"/>
          </a:p>
          <a:p>
            <a:r>
              <a:rPr lang="en-US" dirty="0"/>
              <a:t>Features and customization points of each widget. </a:t>
            </a:r>
          </a:p>
          <a:p>
            <a:pPr lvl="1"/>
            <a:r>
              <a:rPr lang="en-US" dirty="0"/>
              <a:t>Ability to set the Value Set ID/Code System ID to retrieve different values</a:t>
            </a:r>
          </a:p>
          <a:p>
            <a:pPr lvl="1"/>
            <a:r>
              <a:rPr lang="en-US" dirty="0"/>
              <a:t>Cascading Style Sheets (CSS) to change the look and </a:t>
            </a:r>
            <a:r>
              <a:rPr lang="en-US" dirty="0" smtClean="0"/>
              <a:t>feel</a:t>
            </a:r>
            <a:endParaRPr lang="en-US" dirty="0"/>
          </a:p>
          <a:p>
            <a:pPr lvl="1"/>
            <a:r>
              <a:rPr lang="en-US" dirty="0"/>
              <a:t>CTS2 </a:t>
            </a:r>
            <a:r>
              <a:rPr lang="en-US" dirty="0" smtClean="0"/>
              <a:t>parameterized </a:t>
            </a:r>
            <a:r>
              <a:rPr lang="en-US" dirty="0"/>
              <a:t>values to customize the </a:t>
            </a:r>
            <a:r>
              <a:rPr lang="en-US" dirty="0" smtClean="0"/>
              <a:t>query</a:t>
            </a:r>
            <a:endParaRPr lang="en-US" dirty="0"/>
          </a:p>
        </p:txBody>
      </p:sp>
    </p:spTree>
    <p:extLst>
      <p:ext uri="{BB962C8B-B14F-4D97-AF65-F5344CB8AC3E}">
        <p14:creationId xmlns:p14="http://schemas.microsoft.com/office/powerpoint/2010/main" val="228398736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br>
              <a:rPr lang="en-US" dirty="0" smtClean="0"/>
            </a:br>
            <a:endParaRPr lang="en-US" dirty="0"/>
          </a:p>
        </p:txBody>
      </p:sp>
      <p:sp>
        <p:nvSpPr>
          <p:cNvPr id="3" name="Content Placeholder 2"/>
          <p:cNvSpPr>
            <a:spLocks noGrp="1"/>
          </p:cNvSpPr>
          <p:nvPr>
            <p:ph idx="1"/>
          </p:nvPr>
        </p:nvSpPr>
        <p:spPr/>
        <p:txBody>
          <a:bodyPr/>
          <a:lstStyle/>
          <a:p>
            <a:r>
              <a:rPr lang="en-US" sz="1800" dirty="0" smtClean="0"/>
              <a:t>CTS</a:t>
            </a:r>
          </a:p>
          <a:p>
            <a:pPr lvl="1"/>
            <a:r>
              <a:rPr lang="en-US" sz="1800" dirty="0" smtClean="0">
                <a:hlinkClick r:id="rId2"/>
              </a:rPr>
              <a:t>http://informatics.mayo.edu/LexGrid/downloads/CTS/specification/ctsspec/cts.htm</a:t>
            </a:r>
            <a:r>
              <a:rPr lang="en-US" sz="1800" dirty="0" smtClean="0"/>
              <a:t> </a:t>
            </a:r>
          </a:p>
          <a:p>
            <a:r>
              <a:rPr lang="en-US" sz="1800" dirty="0" err="1" smtClean="0"/>
              <a:t>LexEVS</a:t>
            </a:r>
            <a:endParaRPr lang="en-US" sz="1800" dirty="0" smtClean="0"/>
          </a:p>
          <a:p>
            <a:pPr lvl="1"/>
            <a:r>
              <a:rPr lang="en-US" sz="1800" dirty="0" smtClean="0">
                <a:hlinkClick r:id="rId3"/>
              </a:rPr>
              <a:t>https://cabig-kc.nci.nih.gov/Vocab/KC/index.php/LexEVS</a:t>
            </a:r>
            <a:r>
              <a:rPr lang="en-US" sz="1800" dirty="0" smtClean="0"/>
              <a:t> </a:t>
            </a:r>
          </a:p>
          <a:p>
            <a:r>
              <a:rPr lang="en-US" sz="1800" dirty="0" err="1" smtClean="0"/>
              <a:t>BioPortal</a:t>
            </a:r>
            <a:endParaRPr lang="en-US" sz="1800" dirty="0" smtClean="0"/>
          </a:p>
          <a:p>
            <a:pPr lvl="1"/>
            <a:r>
              <a:rPr lang="en-US" sz="1800" dirty="0" smtClean="0">
                <a:hlinkClick r:id="rId4"/>
              </a:rPr>
              <a:t>http</a:t>
            </a:r>
            <a:r>
              <a:rPr lang="en-US" sz="1800" dirty="0">
                <a:hlinkClick r:id="rId4"/>
              </a:rPr>
              <a:t>://bioportal.bioontology.org/</a:t>
            </a:r>
            <a:r>
              <a:rPr lang="en-US" sz="1800" dirty="0"/>
              <a:t> </a:t>
            </a:r>
          </a:p>
          <a:p>
            <a:r>
              <a:rPr lang="en-US" sz="1800" dirty="0"/>
              <a:t>BioPortal REST </a:t>
            </a:r>
            <a:r>
              <a:rPr lang="en-US" sz="1800" dirty="0" smtClean="0"/>
              <a:t>Services</a:t>
            </a:r>
          </a:p>
          <a:p>
            <a:pPr lvl="1"/>
            <a:r>
              <a:rPr lang="en-US" sz="1800" dirty="0" smtClean="0">
                <a:hlinkClick r:id="rId5"/>
              </a:rPr>
              <a:t>http</a:t>
            </a:r>
            <a:r>
              <a:rPr lang="en-US" sz="1800" dirty="0">
                <a:hlinkClick r:id="rId5"/>
              </a:rPr>
              <a:t>://www.bioontology.org/wiki/index.php/BioPortal_REST_services</a:t>
            </a:r>
            <a:r>
              <a:rPr lang="en-US" sz="1800" dirty="0"/>
              <a:t> </a:t>
            </a:r>
            <a:endParaRPr lang="en-US" sz="1800" dirty="0" smtClean="0"/>
          </a:p>
          <a:p>
            <a:r>
              <a:rPr lang="en-US" sz="1800" dirty="0" smtClean="0"/>
              <a:t>CTS2</a:t>
            </a:r>
          </a:p>
          <a:p>
            <a:pPr lvl="1"/>
            <a:r>
              <a:rPr lang="en-US" sz="1800" dirty="0" smtClean="0">
                <a:hlinkClick r:id="rId6"/>
              </a:rPr>
              <a:t>http://informatics.mayo.edu/cts2</a:t>
            </a:r>
            <a:r>
              <a:rPr lang="en-US" sz="1800" dirty="0" smtClean="0"/>
              <a:t> </a:t>
            </a:r>
          </a:p>
          <a:p>
            <a:endParaRPr lang="en-US" sz="1800" dirty="0"/>
          </a:p>
          <a:p>
            <a:endParaRPr lang="en-US" dirty="0"/>
          </a:p>
        </p:txBody>
      </p:sp>
    </p:spTree>
    <p:extLst>
      <p:ext uri="{BB962C8B-B14F-4D97-AF65-F5344CB8AC3E}">
        <p14:creationId xmlns:p14="http://schemas.microsoft.com/office/powerpoint/2010/main" val="358391297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rPr>
              <a:t>References</a:t>
            </a:r>
            <a:br>
              <a:rPr lang="en-US" dirty="0" smtClean="0">
                <a:latin typeface="Arial" charset="0"/>
              </a:rPr>
            </a:br>
            <a:endParaRPr lang="en-US" dirty="0"/>
          </a:p>
        </p:txBody>
      </p:sp>
      <p:sp>
        <p:nvSpPr>
          <p:cNvPr id="3" name="Content Placeholder 2"/>
          <p:cNvSpPr>
            <a:spLocks noGrp="1"/>
          </p:cNvSpPr>
          <p:nvPr>
            <p:ph idx="1"/>
          </p:nvPr>
        </p:nvSpPr>
        <p:spPr/>
        <p:txBody>
          <a:bodyPr/>
          <a:lstStyle/>
          <a:p>
            <a:r>
              <a:rPr lang="en-US" sz="1600" dirty="0" smtClean="0"/>
              <a:t>CTS2 Development Framework</a:t>
            </a:r>
          </a:p>
          <a:p>
            <a:pPr lvl="1"/>
            <a:r>
              <a:rPr lang="en-US" sz="1600" dirty="0" smtClean="0">
                <a:hlinkClick r:id="rId2"/>
              </a:rPr>
              <a:t>http</a:t>
            </a:r>
            <a:r>
              <a:rPr lang="en-US" sz="1600" dirty="0">
                <a:hlinkClick r:id="rId2"/>
              </a:rPr>
              <a:t>://informatics.mayo.edu/cts2/framework</a:t>
            </a:r>
            <a:r>
              <a:rPr lang="en-US" sz="1600" dirty="0" smtClean="0">
                <a:hlinkClick r:id="rId2"/>
              </a:rPr>
              <a:t>/</a:t>
            </a:r>
            <a:endParaRPr lang="en-US" sz="1800" dirty="0"/>
          </a:p>
          <a:p>
            <a:r>
              <a:rPr lang="en-US" sz="1800" dirty="0" smtClean="0"/>
              <a:t>Healthcare Services Specification Program</a:t>
            </a:r>
          </a:p>
          <a:p>
            <a:pPr lvl="1"/>
            <a:r>
              <a:rPr lang="en-US" sz="1800" dirty="0" smtClean="0">
                <a:hlinkClick r:id="rId3"/>
              </a:rPr>
              <a:t>http://hssp.wikispaces.com/</a:t>
            </a:r>
            <a:endParaRPr lang="en-US" sz="1600" dirty="0" smtClean="0"/>
          </a:p>
          <a:p>
            <a:r>
              <a:rPr lang="en-US" sz="1600" dirty="0" err="1" smtClean="0"/>
              <a:t>BioPortal</a:t>
            </a:r>
            <a:r>
              <a:rPr lang="en-US" sz="1600" dirty="0" smtClean="0"/>
              <a:t> REST Wrapper</a:t>
            </a:r>
          </a:p>
          <a:p>
            <a:pPr lvl="1"/>
            <a:r>
              <a:rPr lang="en-US" sz="1600" dirty="0">
                <a:hlinkClick r:id="rId4"/>
              </a:rPr>
              <a:t>http://informatics.mayo.edu/cts2/rest/</a:t>
            </a:r>
            <a:r>
              <a:rPr lang="en-US" sz="1600" dirty="0" smtClean="0">
                <a:hlinkClick r:id="rId4"/>
              </a:rPr>
              <a:t>valuesets</a:t>
            </a:r>
            <a:endParaRPr lang="en-US" sz="1600" dirty="0" smtClean="0"/>
          </a:p>
          <a:p>
            <a:r>
              <a:rPr lang="en-US" sz="1600" dirty="0" smtClean="0"/>
              <a:t>BioPortal RDF Wrapper</a:t>
            </a:r>
          </a:p>
          <a:p>
            <a:pPr lvl="1"/>
            <a:r>
              <a:rPr lang="en-US" sz="1600" dirty="0">
                <a:hlinkClick r:id="rId5"/>
              </a:rPr>
              <a:t>http://informatics.mayo.edu/cts2/services/bioportal-rdf/</a:t>
            </a:r>
            <a:r>
              <a:rPr lang="en-US" sz="1600" dirty="0" smtClean="0">
                <a:hlinkClick r:id="rId5"/>
              </a:rPr>
              <a:t>valuesets</a:t>
            </a:r>
            <a:endParaRPr lang="en-US" sz="1600" dirty="0" smtClean="0">
              <a:latin typeface="Arial" charset="0"/>
            </a:endParaRPr>
          </a:p>
          <a:p>
            <a:r>
              <a:rPr lang="en-US" sz="1600" dirty="0" smtClean="0">
                <a:latin typeface="Arial" charset="0"/>
              </a:rPr>
              <a:t>BioPortal </a:t>
            </a:r>
            <a:r>
              <a:rPr lang="en-US" sz="1600" dirty="0"/>
              <a:t>SPARQL endpoint</a:t>
            </a:r>
            <a:r>
              <a:rPr lang="en-US" sz="1600" dirty="0" smtClean="0">
                <a:latin typeface="Arial" charset="0"/>
              </a:rPr>
              <a:t>:</a:t>
            </a:r>
          </a:p>
          <a:p>
            <a:pPr lvl="1"/>
            <a:r>
              <a:rPr lang="en-US" sz="1600" dirty="0">
                <a:latin typeface="Arial" charset="0"/>
                <a:hlinkClick r:id="rId6"/>
              </a:rPr>
              <a:t>http://sparql.bioontology.org</a:t>
            </a:r>
            <a:r>
              <a:rPr lang="en-US" sz="1600" dirty="0" smtClean="0">
                <a:latin typeface="Arial" charset="0"/>
                <a:hlinkClick r:id="rId6"/>
              </a:rPr>
              <a:t>/</a:t>
            </a:r>
            <a:endParaRPr lang="en-US" sz="1600" dirty="0" smtClean="0">
              <a:latin typeface="Arial" charset="0"/>
            </a:endParaRPr>
          </a:p>
          <a:p>
            <a:pPr marL="457200" lvl="1" indent="0">
              <a:buNone/>
            </a:pPr>
            <a:endParaRPr lang="en-US" sz="1600" dirty="0" smtClean="0"/>
          </a:p>
          <a:p>
            <a:pPr lvl="1"/>
            <a:endParaRPr lang="en-US" sz="1600" dirty="0"/>
          </a:p>
        </p:txBody>
      </p:sp>
    </p:spTree>
    <p:extLst>
      <p:ext uri="{BB962C8B-B14F-4D97-AF65-F5344CB8AC3E}">
        <p14:creationId xmlns:p14="http://schemas.microsoft.com/office/powerpoint/2010/main" val="618598187"/>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br>
              <a:rPr lang="en-US" dirty="0" smtClean="0"/>
            </a:br>
            <a:r>
              <a:rPr lang="en-US" dirty="0" smtClean="0"/>
              <a:t> </a:t>
            </a:r>
            <a:endParaRPr lang="en-US" dirty="0"/>
          </a:p>
        </p:txBody>
      </p:sp>
      <p:sp>
        <p:nvSpPr>
          <p:cNvPr id="3" name="Content Placeholder 2"/>
          <p:cNvSpPr>
            <a:spLocks noGrp="1"/>
          </p:cNvSpPr>
          <p:nvPr>
            <p:ph idx="1"/>
          </p:nvPr>
        </p:nvSpPr>
        <p:spPr/>
        <p:txBody>
          <a:bodyPr/>
          <a:lstStyle/>
          <a:p>
            <a:pPr marL="228600" lvl="1" indent="-228600">
              <a:spcBef>
                <a:spcPts val="1500"/>
              </a:spcBef>
              <a:buClr>
                <a:schemeClr val="tx2"/>
              </a:buClr>
            </a:pPr>
            <a:r>
              <a:rPr lang="en-US" sz="1600" dirty="0"/>
              <a:t>MU </a:t>
            </a:r>
            <a:r>
              <a:rPr lang="en-US" sz="1600" dirty="0">
                <a:cs typeface="Arial"/>
              </a:rPr>
              <a:t>Quality</a:t>
            </a:r>
            <a:r>
              <a:rPr lang="en-US" sz="1600" dirty="0"/>
              <a:t> Measure Value Set Service</a:t>
            </a:r>
          </a:p>
          <a:p>
            <a:pPr lvl="1"/>
            <a:r>
              <a:rPr lang="en-US" sz="1600" dirty="0">
                <a:latin typeface="Arial" charset="0"/>
                <a:hlinkClick r:id="rId2"/>
              </a:rPr>
              <a:t>https://informatics.mayo.edu/cts2/services/mat/valuesets</a:t>
            </a:r>
            <a:endParaRPr lang="en-US" sz="1600" dirty="0">
              <a:latin typeface="Arial" charset="0"/>
            </a:endParaRPr>
          </a:p>
          <a:p>
            <a:r>
              <a:rPr lang="en-US" sz="1600" dirty="0">
                <a:latin typeface="Arial" charset="0"/>
              </a:rPr>
              <a:t>GUIs that display CTS2 Content:</a:t>
            </a:r>
          </a:p>
          <a:p>
            <a:pPr lvl="1"/>
            <a:r>
              <a:rPr lang="en-US" sz="1600" dirty="0">
                <a:hlinkClick r:id="rId3"/>
              </a:rPr>
              <a:t>https://informatics.mayo.edu/vsmc/?showAll=true</a:t>
            </a:r>
            <a:r>
              <a:rPr lang="en-US" sz="1600" dirty="0"/>
              <a:t> </a:t>
            </a:r>
          </a:p>
          <a:p>
            <a:pPr lvl="1"/>
            <a:r>
              <a:rPr lang="en-US" sz="1600" dirty="0">
                <a:latin typeface="Arial" charset="0"/>
                <a:hlinkClick r:id="rId4"/>
              </a:rPr>
              <a:t>http://www.phenotypeportal.org/</a:t>
            </a:r>
            <a:endParaRPr lang="en-US" sz="1600" dirty="0">
              <a:latin typeface="Arial" charset="0"/>
            </a:endParaRPr>
          </a:p>
          <a:p>
            <a:r>
              <a:rPr lang="en-US" sz="1600" dirty="0">
                <a:latin typeface="Arial" charset="0"/>
              </a:rPr>
              <a:t>UI Widgets Example:  </a:t>
            </a:r>
          </a:p>
          <a:p>
            <a:pPr lvl="1"/>
            <a:r>
              <a:rPr lang="en-US" sz="1600" dirty="0">
                <a:hlinkClick r:id="rId5"/>
              </a:rPr>
              <a:t>http://informatics.mayo.edu/cts2widgets/widgets.html</a:t>
            </a:r>
            <a:endParaRPr lang="en-US" sz="1600" dirty="0"/>
          </a:p>
          <a:p>
            <a:r>
              <a:rPr lang="en-US" sz="1600" dirty="0" smtClean="0"/>
              <a:t>UI </a:t>
            </a:r>
            <a:r>
              <a:rPr lang="en-US" sz="1600" dirty="0"/>
              <a:t>Widgets in </a:t>
            </a:r>
            <a:r>
              <a:rPr lang="en-US" sz="1600" dirty="0" err="1"/>
              <a:t>GitHub</a:t>
            </a:r>
            <a:r>
              <a:rPr lang="en-US" sz="1600" dirty="0"/>
              <a:t>:</a:t>
            </a:r>
          </a:p>
          <a:p>
            <a:pPr lvl="1"/>
            <a:r>
              <a:rPr lang="en-US" sz="1600" dirty="0">
                <a:hlinkClick r:id="rId6"/>
              </a:rPr>
              <a:t>https://github.com/cts2/</a:t>
            </a:r>
            <a:endParaRPr lang="en-US" sz="1600" dirty="0"/>
          </a:p>
          <a:p>
            <a:pPr lvl="1"/>
            <a:r>
              <a:rPr lang="en-US" sz="1600" dirty="0">
                <a:hlinkClick r:id="rId7"/>
              </a:rPr>
              <a:t>https://github.com/cts2/cts2autocomplete</a:t>
            </a:r>
            <a:endParaRPr lang="en-US" sz="1600" dirty="0"/>
          </a:p>
          <a:p>
            <a:pPr lvl="1"/>
            <a:r>
              <a:rPr lang="en-US" sz="1600" dirty="0">
                <a:hlinkClick r:id="rId8"/>
              </a:rPr>
              <a:t>https://github.com/cts2/cts2tooltip</a:t>
            </a:r>
            <a:endParaRPr lang="en-US" sz="1600" dirty="0"/>
          </a:p>
          <a:p>
            <a:pPr lvl="1"/>
            <a:r>
              <a:rPr lang="en-US" sz="1600" dirty="0">
                <a:hlinkClick r:id="rId9"/>
              </a:rPr>
              <a:t>https://github.com/cts2/cts2dropdown</a:t>
            </a:r>
            <a:endParaRPr lang="en-US" sz="1600" dirty="0"/>
          </a:p>
          <a:p>
            <a:pPr marL="457200" lvl="1" indent="0">
              <a:buNone/>
            </a:pPr>
            <a:endParaRPr lang="en-US" sz="1600" dirty="0" smtClean="0"/>
          </a:p>
        </p:txBody>
      </p:sp>
    </p:spTree>
    <p:extLst>
      <p:ext uri="{BB962C8B-B14F-4D97-AF65-F5344CB8AC3E}">
        <p14:creationId xmlns:p14="http://schemas.microsoft.com/office/powerpoint/2010/main" val="13152454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2"/>
          <p:cNvSpPr>
            <a:spLocks noGrp="1"/>
          </p:cNvSpPr>
          <p:nvPr>
            <p:ph type="title"/>
          </p:nvPr>
        </p:nvSpPr>
        <p:spPr/>
        <p:txBody>
          <a:bodyPr/>
          <a:lstStyle/>
          <a:p>
            <a:r>
              <a:rPr lang="en-US">
                <a:latin typeface="Arial" charset="0"/>
              </a:rPr>
              <a:t>Questions &amp; Discussion</a:t>
            </a: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br>
              <a:rPr lang="en-US" dirty="0"/>
            </a:br>
            <a:endParaRPr lang="en-US" dirty="0"/>
          </a:p>
        </p:txBody>
      </p:sp>
      <p:sp>
        <p:nvSpPr>
          <p:cNvPr id="3" name="Content Placeholder 2"/>
          <p:cNvSpPr>
            <a:spLocks noGrp="1"/>
          </p:cNvSpPr>
          <p:nvPr>
            <p:ph idx="1"/>
          </p:nvPr>
        </p:nvSpPr>
        <p:spPr/>
        <p:txBody>
          <a:bodyPr/>
          <a:lstStyle/>
          <a:p>
            <a:r>
              <a:rPr lang="en-US" dirty="0" smtClean="0"/>
              <a:t>Discover </a:t>
            </a:r>
            <a:r>
              <a:rPr lang="en-US" dirty="0"/>
              <a:t>the accounting package needs three character codes </a:t>
            </a:r>
          </a:p>
          <a:p>
            <a:r>
              <a:rPr lang="en-US" dirty="0" err="1" smtClean="0"/>
              <a:t>Ack</a:t>
            </a:r>
            <a:r>
              <a:rPr lang="en-US" dirty="0" smtClean="0"/>
              <a:t> </a:t>
            </a:r>
            <a:r>
              <a:rPr lang="en-US" dirty="0"/>
              <a:t>– I repeat the download and write a conversion </a:t>
            </a:r>
          </a:p>
          <a:p>
            <a:r>
              <a:rPr lang="en-US" dirty="0" smtClean="0"/>
              <a:t>Discover </a:t>
            </a:r>
            <a:r>
              <a:rPr lang="en-US" dirty="0"/>
              <a:t>the accounting package hasn’t updated their tables since 1990... - what do we do with “YU” </a:t>
            </a:r>
          </a:p>
          <a:p>
            <a:r>
              <a:rPr lang="en-US" dirty="0" smtClean="0"/>
              <a:t>Discover </a:t>
            </a:r>
            <a:r>
              <a:rPr lang="en-US" dirty="0"/>
              <a:t>ISO </a:t>
            </a:r>
            <a:r>
              <a:rPr lang="en-US" i="1" dirty="0"/>
              <a:t>reuses </a:t>
            </a:r>
            <a:r>
              <a:rPr lang="en-US" dirty="0"/>
              <a:t>codes (!!!) </a:t>
            </a:r>
          </a:p>
          <a:p>
            <a:endParaRPr lang="en-US" dirty="0"/>
          </a:p>
        </p:txBody>
      </p:sp>
    </p:spTree>
    <p:extLst>
      <p:ext uri="{BB962C8B-B14F-4D97-AF65-F5344CB8AC3E}">
        <p14:creationId xmlns:p14="http://schemas.microsoft.com/office/powerpoint/2010/main" val="399095773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br>
              <a:rPr lang="en-US" dirty="0"/>
            </a:br>
            <a:endParaRPr lang="en-US" dirty="0"/>
          </a:p>
        </p:txBody>
      </p:sp>
      <p:sp>
        <p:nvSpPr>
          <p:cNvPr id="3" name="Content Placeholder 2"/>
          <p:cNvSpPr>
            <a:spLocks noGrp="1"/>
          </p:cNvSpPr>
          <p:nvPr>
            <p:ph idx="1"/>
          </p:nvPr>
        </p:nvSpPr>
        <p:spPr/>
        <p:txBody>
          <a:bodyPr/>
          <a:lstStyle/>
          <a:p>
            <a:r>
              <a:rPr lang="en-US" dirty="0" smtClean="0"/>
              <a:t>We’ve </a:t>
            </a:r>
            <a:r>
              <a:rPr lang="en-US" dirty="0"/>
              <a:t>just been bought... our new owner doesn’t use ISO codes </a:t>
            </a:r>
          </a:p>
          <a:p>
            <a:r>
              <a:rPr lang="en-US" dirty="0" smtClean="0"/>
              <a:t>.</a:t>
            </a:r>
            <a:r>
              <a:rPr lang="en-US" dirty="0"/>
              <a:t>.. we’ve got to start translating between ISO codes and 01-299 codes </a:t>
            </a:r>
          </a:p>
          <a:p>
            <a:r>
              <a:rPr lang="en-US" dirty="0" smtClean="0"/>
              <a:t>.</a:t>
            </a:r>
            <a:r>
              <a:rPr lang="en-US" dirty="0"/>
              <a:t>.. and they’ve got “YU”... </a:t>
            </a:r>
          </a:p>
          <a:p>
            <a:r>
              <a:rPr lang="en-US" dirty="0" smtClean="0"/>
              <a:t>.</a:t>
            </a:r>
            <a:r>
              <a:rPr lang="en-US" dirty="0"/>
              <a:t>.. and they now need to know what currencies are (and were) used in a given country... </a:t>
            </a:r>
          </a:p>
          <a:p>
            <a:endParaRPr lang="en-US" dirty="0"/>
          </a:p>
        </p:txBody>
      </p:sp>
    </p:spTree>
    <p:extLst>
      <p:ext uri="{BB962C8B-B14F-4D97-AF65-F5344CB8AC3E}">
        <p14:creationId xmlns:p14="http://schemas.microsoft.com/office/powerpoint/2010/main" val="243424835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br>
              <a:rPr lang="en-US" dirty="0"/>
            </a:br>
            <a:endParaRPr lang="en-US" dirty="0"/>
          </a:p>
        </p:txBody>
      </p:sp>
      <p:sp>
        <p:nvSpPr>
          <p:cNvPr id="3" name="Content Placeholder 2"/>
          <p:cNvSpPr>
            <a:spLocks noGrp="1"/>
          </p:cNvSpPr>
          <p:nvPr>
            <p:ph idx="1"/>
          </p:nvPr>
        </p:nvSpPr>
        <p:spPr>
          <a:xfrm>
            <a:off x="533400" y="1143000"/>
            <a:ext cx="7826375" cy="4800600"/>
          </a:xfrm>
        </p:spPr>
        <p:txBody>
          <a:bodyPr/>
          <a:lstStyle/>
          <a:p>
            <a:r>
              <a:rPr lang="en-US" sz="2400" dirty="0" smtClean="0"/>
              <a:t>Take </a:t>
            </a:r>
            <a:r>
              <a:rPr lang="en-US" sz="2400" dirty="0"/>
              <a:t>the scenario above and figure that a reasonably complex business such as a medical practice may have to deal with </a:t>
            </a:r>
          </a:p>
          <a:p>
            <a:r>
              <a:rPr lang="en-US" sz="2400" dirty="0"/>
              <a:t>.... </a:t>
            </a:r>
            <a:r>
              <a:rPr lang="en-US" sz="2400" i="1" dirty="0"/>
              <a:t>hundreds </a:t>
            </a:r>
            <a:r>
              <a:rPr lang="en-US" sz="2400" dirty="0"/>
              <a:t>of tables / classifications / relationships each with its own formats, labels, release cycles, rules </a:t>
            </a:r>
          </a:p>
          <a:p>
            <a:r>
              <a:rPr lang="en-US" sz="2400" dirty="0"/>
              <a:t>... </a:t>
            </a:r>
            <a:r>
              <a:rPr lang="en-US" sz="2400" i="1" dirty="0"/>
              <a:t>many </a:t>
            </a:r>
            <a:r>
              <a:rPr lang="en-US" sz="2400" dirty="0"/>
              <a:t>applications that define, create and consume these terminologies </a:t>
            </a:r>
          </a:p>
          <a:p>
            <a:r>
              <a:rPr lang="en-US" sz="2400" dirty="0"/>
              <a:t>... other businesses with the same information but different codes and formats </a:t>
            </a:r>
          </a:p>
          <a:p>
            <a:r>
              <a:rPr lang="en-US" sz="2400" dirty="0"/>
              <a:t>.... An ever increasing load of reporting / analysis / billing requirements ... </a:t>
            </a:r>
          </a:p>
          <a:p>
            <a:endParaRPr lang="en-US" dirty="0"/>
          </a:p>
        </p:txBody>
      </p:sp>
    </p:spTree>
    <p:extLst>
      <p:ext uri="{BB962C8B-B14F-4D97-AF65-F5344CB8AC3E}">
        <p14:creationId xmlns:p14="http://schemas.microsoft.com/office/powerpoint/2010/main" val="388109699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a:t>
            </a:r>
            <a:r>
              <a:rPr lang="en-US" dirty="0" smtClean="0"/>
              <a:t>Services</a:t>
            </a:r>
            <a:r>
              <a:rPr lang="en-US" dirty="0"/>
              <a:t>? </a:t>
            </a:r>
            <a:br>
              <a:rPr lang="en-US" dirty="0"/>
            </a:br>
            <a:r>
              <a:rPr lang="en-US" sz="2800" dirty="0" smtClean="0">
                <a:solidFill>
                  <a:srgbClr val="FF0000"/>
                </a:solidFill>
              </a:rPr>
              <a:t>Terminology Service Requirements</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At </a:t>
            </a:r>
            <a:r>
              <a:rPr lang="en-US" dirty="0"/>
              <a:t>some point, it begins to make sense to try to come up with: </a:t>
            </a:r>
          </a:p>
          <a:p>
            <a:r>
              <a:rPr lang="en-US" dirty="0" smtClean="0"/>
              <a:t>A </a:t>
            </a:r>
            <a:r>
              <a:rPr lang="en-US" dirty="0"/>
              <a:t>catalog of terminologies </a:t>
            </a:r>
          </a:p>
          <a:p>
            <a:r>
              <a:rPr lang="en-US" dirty="0" smtClean="0"/>
              <a:t>Who </a:t>
            </a:r>
            <a:r>
              <a:rPr lang="en-US" dirty="0"/>
              <a:t>maintains them, what they are for, how often they are updated, what they cost, ... </a:t>
            </a:r>
          </a:p>
          <a:p>
            <a:r>
              <a:rPr lang="en-US" dirty="0" smtClean="0"/>
              <a:t>A </a:t>
            </a:r>
            <a:r>
              <a:rPr lang="en-US" dirty="0"/>
              <a:t>simple way to download, deploy and update their content </a:t>
            </a:r>
          </a:p>
          <a:p>
            <a:endParaRPr lang="en-US" dirty="0"/>
          </a:p>
        </p:txBody>
      </p:sp>
    </p:spTree>
    <p:extLst>
      <p:ext uri="{BB962C8B-B14F-4D97-AF65-F5344CB8AC3E}">
        <p14:creationId xmlns:p14="http://schemas.microsoft.com/office/powerpoint/2010/main" val="219650166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and Outline</a:t>
            </a:r>
            <a:endParaRPr lang="en-US" dirty="0"/>
          </a:p>
        </p:txBody>
      </p:sp>
      <p:sp>
        <p:nvSpPr>
          <p:cNvPr id="3" name="Content Placeholder 2"/>
          <p:cNvSpPr>
            <a:spLocks noGrp="1"/>
          </p:cNvSpPr>
          <p:nvPr>
            <p:ph idx="1"/>
          </p:nvPr>
        </p:nvSpPr>
        <p:spPr/>
        <p:txBody>
          <a:bodyPr/>
          <a:lstStyle/>
          <a:p>
            <a:r>
              <a:rPr lang="en-US" dirty="0" smtClean="0"/>
              <a:t>Provide a background to Terminology Services</a:t>
            </a:r>
          </a:p>
          <a:p>
            <a:r>
              <a:rPr lang="en-US" dirty="0" smtClean="0"/>
              <a:t>Outline the process and history culminating in the completion of the specification</a:t>
            </a:r>
          </a:p>
          <a:p>
            <a:r>
              <a:rPr lang="en-US" dirty="0" smtClean="0"/>
              <a:t>Describe the artifacts of this process and their purpose</a:t>
            </a:r>
          </a:p>
          <a:p>
            <a:r>
              <a:rPr lang="en-US" dirty="0" smtClean="0"/>
              <a:t>Discuss the architecture of the API and how it can be implemented</a:t>
            </a:r>
          </a:p>
          <a:p>
            <a:r>
              <a:rPr lang="en-US" dirty="0" smtClean="0"/>
              <a:t>Report on and demonstrate current implementations</a:t>
            </a:r>
          </a:p>
          <a:p>
            <a:endParaRPr lang="en-US" dirty="0" smtClean="0"/>
          </a:p>
          <a:p>
            <a:endParaRPr lang="en-US" dirty="0"/>
          </a:p>
        </p:txBody>
      </p:sp>
    </p:spTree>
    <p:extLst>
      <p:ext uri="{BB962C8B-B14F-4D97-AF65-F5344CB8AC3E}">
        <p14:creationId xmlns:p14="http://schemas.microsoft.com/office/powerpoint/2010/main" val="18226172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br>
              <a:rPr lang="en-US" dirty="0"/>
            </a:br>
            <a:r>
              <a:rPr lang="en-US" sz="2800" dirty="0">
                <a:solidFill>
                  <a:srgbClr val="FF0000"/>
                </a:solidFill>
              </a:rPr>
              <a:t>Terminology Service Requirements</a:t>
            </a:r>
          </a:p>
        </p:txBody>
      </p:sp>
      <p:sp>
        <p:nvSpPr>
          <p:cNvPr id="3" name="Content Placeholder 2"/>
          <p:cNvSpPr>
            <a:spLocks noGrp="1"/>
          </p:cNvSpPr>
          <p:nvPr>
            <p:ph idx="1"/>
          </p:nvPr>
        </p:nvSpPr>
        <p:spPr/>
        <p:txBody>
          <a:bodyPr/>
          <a:lstStyle/>
          <a:p>
            <a:pPr marL="0" indent="0">
              <a:buNone/>
            </a:pPr>
            <a:r>
              <a:rPr lang="en-US" dirty="0" smtClean="0"/>
              <a:t>A </a:t>
            </a:r>
            <a:r>
              <a:rPr lang="en-US" dirty="0"/>
              <a:t>way to ask similar queries in the same way: </a:t>
            </a:r>
          </a:p>
          <a:p>
            <a:r>
              <a:rPr lang="en-US" dirty="0" smtClean="0"/>
              <a:t>By </a:t>
            </a:r>
            <a:r>
              <a:rPr lang="en-US" dirty="0"/>
              <a:t>textual content – “All currencies that use the ‘$’ symbol” </a:t>
            </a:r>
          </a:p>
          <a:p>
            <a:r>
              <a:rPr lang="en-US" dirty="0" smtClean="0"/>
              <a:t>By </a:t>
            </a:r>
            <a:r>
              <a:rPr lang="en-US" dirty="0"/>
              <a:t>organization – “All EU countries” </a:t>
            </a:r>
          </a:p>
          <a:p>
            <a:r>
              <a:rPr lang="en-US" dirty="0" smtClean="0"/>
              <a:t>By </a:t>
            </a:r>
            <a:r>
              <a:rPr lang="en-US" dirty="0"/>
              <a:t>relationship – “All countries that share </a:t>
            </a:r>
            <a:r>
              <a:rPr lang="en-US" dirty="0" smtClean="0"/>
              <a:t>a </a:t>
            </a:r>
            <a:r>
              <a:rPr lang="en-US" dirty="0"/>
              <a:t>border with France” </a:t>
            </a:r>
          </a:p>
          <a:p>
            <a:r>
              <a:rPr lang="en-US" dirty="0" smtClean="0"/>
              <a:t>By </a:t>
            </a:r>
            <a:r>
              <a:rPr lang="en-US" dirty="0"/>
              <a:t>secondary set – “All countries that are HL7 members” </a:t>
            </a:r>
          </a:p>
          <a:p>
            <a:endParaRPr lang="en-US" dirty="0"/>
          </a:p>
        </p:txBody>
      </p:sp>
    </p:spTree>
    <p:extLst>
      <p:ext uri="{BB962C8B-B14F-4D97-AF65-F5344CB8AC3E}">
        <p14:creationId xmlns:p14="http://schemas.microsoft.com/office/powerpoint/2010/main" val="292469645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br>
              <a:rPr lang="en-US" dirty="0"/>
            </a:br>
            <a:r>
              <a:rPr lang="en-US" sz="2800" dirty="0">
                <a:solidFill>
                  <a:srgbClr val="FF0000"/>
                </a:solidFill>
              </a:rPr>
              <a:t>Terminology Service Requirements</a:t>
            </a:r>
          </a:p>
        </p:txBody>
      </p:sp>
      <p:sp>
        <p:nvSpPr>
          <p:cNvPr id="3" name="Content Placeholder 2"/>
          <p:cNvSpPr>
            <a:spLocks noGrp="1"/>
          </p:cNvSpPr>
          <p:nvPr>
            <p:ph idx="1"/>
          </p:nvPr>
        </p:nvSpPr>
        <p:spPr/>
        <p:txBody>
          <a:bodyPr/>
          <a:lstStyle/>
          <a:p>
            <a:r>
              <a:rPr lang="en-US" dirty="0" smtClean="0"/>
              <a:t>Reasoning</a:t>
            </a:r>
          </a:p>
          <a:p>
            <a:r>
              <a:rPr lang="en-US" dirty="0" smtClean="0"/>
              <a:t>maps </a:t>
            </a:r>
            <a:r>
              <a:rPr lang="en-US" dirty="0"/>
              <a:t>between terminologies </a:t>
            </a:r>
            <a:endParaRPr lang="en-US" dirty="0" smtClean="0"/>
          </a:p>
          <a:p>
            <a:r>
              <a:rPr lang="en-US" dirty="0" smtClean="0"/>
              <a:t>incremental updates</a:t>
            </a:r>
          </a:p>
          <a:p>
            <a:r>
              <a:rPr lang="en-US" dirty="0" smtClean="0"/>
              <a:t>local extensions</a:t>
            </a:r>
          </a:p>
          <a:p>
            <a:r>
              <a:rPr lang="en-US" dirty="0" smtClean="0"/>
              <a:t>“</a:t>
            </a:r>
            <a:r>
              <a:rPr lang="en-US" dirty="0"/>
              <a:t>binding” to data elements </a:t>
            </a:r>
            <a:endParaRPr lang="en-US" dirty="0" smtClean="0"/>
          </a:p>
          <a:p>
            <a:r>
              <a:rPr lang="en-US" dirty="0" smtClean="0"/>
              <a:t>different </a:t>
            </a:r>
            <a:r>
              <a:rPr lang="en-US" dirty="0"/>
              <a:t>output formats </a:t>
            </a:r>
          </a:p>
          <a:p>
            <a:endParaRPr lang="en-US" dirty="0"/>
          </a:p>
        </p:txBody>
      </p:sp>
    </p:spTree>
    <p:extLst>
      <p:ext uri="{BB962C8B-B14F-4D97-AF65-F5344CB8AC3E}">
        <p14:creationId xmlns:p14="http://schemas.microsoft.com/office/powerpoint/2010/main" val="33110277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br>
              <a:rPr lang="en-US" dirty="0"/>
            </a:br>
            <a:r>
              <a:rPr lang="en-US" sz="2800" dirty="0" smtClean="0">
                <a:solidFill>
                  <a:srgbClr val="FF0000"/>
                </a:solidFill>
              </a:rPr>
              <a:t>Summary</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SOA </a:t>
            </a:r>
            <a:r>
              <a:rPr lang="en-US" dirty="0"/>
              <a:t>and information exchange require shared semantics (terminology) </a:t>
            </a:r>
          </a:p>
          <a:p>
            <a:r>
              <a:rPr lang="en-US" dirty="0" smtClean="0"/>
              <a:t>Shared </a:t>
            </a:r>
            <a:r>
              <a:rPr lang="en-US" dirty="0"/>
              <a:t>semantics, in turn, requires shared terminology </a:t>
            </a:r>
          </a:p>
          <a:p>
            <a:r>
              <a:rPr lang="en-US" dirty="0" smtClean="0"/>
              <a:t>No </a:t>
            </a:r>
            <a:r>
              <a:rPr lang="en-US" dirty="0"/>
              <a:t>one can afford to do their own research, write their own importers, access methods, Ajax widgets, update mechanisms, etc. </a:t>
            </a:r>
          </a:p>
          <a:p>
            <a:endParaRPr lang="en-US" dirty="0"/>
          </a:p>
        </p:txBody>
      </p:sp>
    </p:spTree>
    <p:extLst>
      <p:ext uri="{BB962C8B-B14F-4D97-AF65-F5344CB8AC3E}">
        <p14:creationId xmlns:p14="http://schemas.microsoft.com/office/powerpoint/2010/main" val="1344127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br>
              <a:rPr lang="en-US" dirty="0"/>
            </a:br>
            <a:r>
              <a:rPr lang="en-US" sz="2800" dirty="0" smtClean="0">
                <a:solidFill>
                  <a:srgbClr val="FF0000"/>
                </a:solidFill>
              </a:rPr>
              <a:t>Summary</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Terminology </a:t>
            </a:r>
            <a:r>
              <a:rPr lang="en-US" dirty="0"/>
              <a:t>Service </a:t>
            </a:r>
            <a:r>
              <a:rPr lang="en-US" i="1" dirty="0"/>
              <a:t>Standards </a:t>
            </a:r>
            <a:r>
              <a:rPr lang="en-US" dirty="0"/>
              <a:t>provide: </a:t>
            </a:r>
          </a:p>
          <a:p>
            <a:r>
              <a:rPr lang="en-US" dirty="0" smtClean="0"/>
              <a:t>Semantics </a:t>
            </a:r>
            <a:r>
              <a:rPr lang="en-US" dirty="0"/>
              <a:t>for </a:t>
            </a:r>
            <a:r>
              <a:rPr lang="en-US" dirty="0" smtClean="0"/>
              <a:t>terminology</a:t>
            </a:r>
          </a:p>
          <a:p>
            <a:r>
              <a:rPr lang="en-US" dirty="0" smtClean="0"/>
              <a:t>Shared </a:t>
            </a:r>
            <a:r>
              <a:rPr lang="en-US" dirty="0"/>
              <a:t>exchange models </a:t>
            </a:r>
            <a:endParaRPr lang="en-US" dirty="0" smtClean="0"/>
          </a:p>
          <a:p>
            <a:r>
              <a:rPr lang="en-US" dirty="0" smtClean="0"/>
              <a:t>Complete </a:t>
            </a:r>
            <a:r>
              <a:rPr lang="en-US" dirty="0"/>
              <a:t>and robust requirements </a:t>
            </a:r>
            <a:endParaRPr lang="en-US" dirty="0" smtClean="0"/>
          </a:p>
          <a:p>
            <a:r>
              <a:rPr lang="en-US" dirty="0" smtClean="0"/>
              <a:t>Common </a:t>
            </a:r>
            <a:r>
              <a:rPr lang="en-US" dirty="0"/>
              <a:t>API’s </a:t>
            </a:r>
          </a:p>
        </p:txBody>
      </p:sp>
    </p:spTree>
    <p:extLst>
      <p:ext uri="{BB962C8B-B14F-4D97-AF65-F5344CB8AC3E}">
        <p14:creationId xmlns:p14="http://schemas.microsoft.com/office/powerpoint/2010/main" val="47180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 Services</a:t>
            </a:r>
            <a:br>
              <a:rPr lang="en-US" dirty="0" smtClean="0"/>
            </a:br>
            <a:r>
              <a:rPr lang="en-US" sz="2800" dirty="0" smtClean="0">
                <a:solidFill>
                  <a:srgbClr val="FF0000"/>
                </a:solidFill>
              </a:rPr>
              <a:t>A Short History</a:t>
            </a:r>
            <a:endParaRPr lang="en-US" sz="2800" dirty="0">
              <a:solidFill>
                <a:srgbClr val="FF0000"/>
              </a:solidFill>
            </a:endParaRP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6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lstStyle/>
          <a:p>
            <a:r>
              <a:rPr lang="en-US" dirty="0"/>
              <a:t>Common Terminology </a:t>
            </a:r>
            <a:r>
              <a:rPr lang="en-US" dirty="0" smtClean="0"/>
              <a:t>Services</a:t>
            </a:r>
            <a:r>
              <a:rPr lang="en-US" sz="3600" b="1" dirty="0" smtClean="0"/>
              <a:t/>
            </a:r>
            <a:br>
              <a:rPr lang="en-US" sz="3600" b="1" dirty="0" smtClean="0"/>
            </a:br>
            <a:r>
              <a:rPr lang="en-US" sz="2800" dirty="0" smtClean="0">
                <a:solidFill>
                  <a:srgbClr val="FF0000"/>
                </a:solidFill>
              </a:rPr>
              <a:t>A Short History: OMG and CTS</a:t>
            </a:r>
            <a:endParaRPr lang="en-US" sz="2800" dirty="0">
              <a:solidFill>
                <a:srgbClr val="FF0000"/>
              </a:solidFill>
            </a:endParaRPr>
          </a:p>
        </p:txBody>
      </p:sp>
      <p:sp>
        <p:nvSpPr>
          <p:cNvPr id="14338" name="Content Placeholder 2"/>
          <p:cNvSpPr>
            <a:spLocks noGrp="1"/>
          </p:cNvSpPr>
          <p:nvPr>
            <p:ph idx="1"/>
          </p:nvPr>
        </p:nvSpPr>
        <p:spPr/>
        <p:txBody>
          <a:bodyPr/>
          <a:lstStyle/>
          <a:p>
            <a:pPr marL="0" indent="0">
              <a:buNone/>
            </a:pPr>
            <a:r>
              <a:rPr lang="en-US" dirty="0" smtClean="0"/>
              <a:t>CTS2 Derives from:</a:t>
            </a:r>
            <a:endParaRPr lang="en-US" dirty="0"/>
          </a:p>
          <a:p>
            <a:r>
              <a:rPr lang="en-US" dirty="0" smtClean="0"/>
              <a:t>OMG Lexical Query Service (LQS) </a:t>
            </a:r>
            <a:r>
              <a:rPr lang="en-US" dirty="0"/>
              <a:t>Standard (1999) </a:t>
            </a:r>
          </a:p>
          <a:p>
            <a:pPr lvl="1"/>
            <a:r>
              <a:rPr lang="en-US" dirty="0" smtClean="0"/>
              <a:t>OO </a:t>
            </a:r>
            <a:r>
              <a:rPr lang="en-US" dirty="0"/>
              <a:t>Model, read only, but laid most of the foundation for subsequent efforts </a:t>
            </a:r>
          </a:p>
          <a:p>
            <a:r>
              <a:rPr lang="en-US" dirty="0" smtClean="0"/>
              <a:t>HL7 </a:t>
            </a:r>
            <a:r>
              <a:rPr lang="en-US" dirty="0"/>
              <a:t>CTS Specification (2004) </a:t>
            </a:r>
          </a:p>
          <a:p>
            <a:pPr lvl="1"/>
            <a:r>
              <a:rPr lang="en-US" dirty="0" smtClean="0"/>
              <a:t> </a:t>
            </a:r>
            <a:r>
              <a:rPr lang="en-US" dirty="0"/>
              <a:t>ANSI and ISO Standard </a:t>
            </a:r>
          </a:p>
          <a:p>
            <a:pPr lvl="1"/>
            <a:r>
              <a:rPr lang="en-US" dirty="0" smtClean="0"/>
              <a:t>SOA </a:t>
            </a:r>
            <a:r>
              <a:rPr lang="en-US" dirty="0"/>
              <a:t>Model, read only, reduced scope from LQS </a:t>
            </a:r>
          </a:p>
          <a:p>
            <a:pPr marL="0" indent="0">
              <a:buFont typeface="Arial" charset="0"/>
              <a:buNone/>
            </a:pPr>
            <a:endParaRPr lang="en-US"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Terminology Services</a:t>
            </a:r>
            <a:r>
              <a:rPr lang="en-US" sz="3600" b="1" dirty="0"/>
              <a:t/>
            </a:r>
            <a:br>
              <a:rPr lang="en-US" sz="3600" b="1" dirty="0"/>
            </a:br>
            <a:r>
              <a:rPr lang="en-US" sz="2800" dirty="0" smtClean="0">
                <a:solidFill>
                  <a:srgbClr val="FF0000"/>
                </a:solidFill>
              </a:rPr>
              <a:t>A Short History: CTS</a:t>
            </a:r>
            <a:endParaRPr lang="en-US" dirty="0"/>
          </a:p>
        </p:txBody>
      </p:sp>
      <p:sp>
        <p:nvSpPr>
          <p:cNvPr id="3" name="Content Placeholder 2"/>
          <p:cNvSpPr>
            <a:spLocks noGrp="1"/>
          </p:cNvSpPr>
          <p:nvPr>
            <p:ph idx="1"/>
          </p:nvPr>
        </p:nvSpPr>
        <p:spPr/>
        <p:txBody>
          <a:bodyPr/>
          <a:lstStyle/>
          <a:p>
            <a:r>
              <a:rPr lang="en-US" dirty="0" smtClean="0"/>
              <a:t>Developed to meet HL7 requirements:</a:t>
            </a:r>
          </a:p>
          <a:p>
            <a:r>
              <a:rPr lang="en-US" dirty="0" smtClean="0"/>
              <a:t>LQS was deemed too big to implement</a:t>
            </a:r>
          </a:p>
          <a:p>
            <a:r>
              <a:rPr lang="en-US" dirty="0" smtClean="0"/>
              <a:t>Designed to be read only</a:t>
            </a:r>
          </a:p>
          <a:p>
            <a:r>
              <a:rPr lang="en-US" dirty="0" smtClean="0"/>
              <a:t>Versioning and revisions not included in the specification</a:t>
            </a:r>
            <a:endParaRPr lang="en-US" dirty="0"/>
          </a:p>
        </p:txBody>
      </p:sp>
    </p:spTree>
    <p:extLst>
      <p:ext uri="{BB962C8B-B14F-4D97-AF65-F5344CB8AC3E}">
        <p14:creationId xmlns:p14="http://schemas.microsoft.com/office/powerpoint/2010/main" val="253171338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Terminology Services</a:t>
            </a:r>
            <a:r>
              <a:rPr lang="en-US" sz="3600" b="1" dirty="0"/>
              <a:t/>
            </a:r>
            <a:br>
              <a:rPr lang="en-US" sz="3600" b="1" dirty="0"/>
            </a:br>
            <a:r>
              <a:rPr lang="en-US" sz="2800" dirty="0">
                <a:solidFill>
                  <a:srgbClr val="FF0000"/>
                </a:solidFill>
              </a:rPr>
              <a:t>A Short History: CTS</a:t>
            </a:r>
            <a:endParaRPr lang="en-US" dirty="0"/>
          </a:p>
        </p:txBody>
      </p:sp>
      <p:sp>
        <p:nvSpPr>
          <p:cNvPr id="3" name="Content Placeholder 2"/>
          <p:cNvSpPr>
            <a:spLocks noGrp="1"/>
          </p:cNvSpPr>
          <p:nvPr>
            <p:ph idx="1"/>
          </p:nvPr>
        </p:nvSpPr>
        <p:spPr/>
        <p:txBody>
          <a:bodyPr/>
          <a:lstStyle/>
          <a:p>
            <a:pPr marL="0" indent="0">
              <a:buNone/>
            </a:pPr>
            <a:r>
              <a:rPr lang="en-US" dirty="0" smtClean="0"/>
              <a:t>Formal Specification in:</a:t>
            </a:r>
          </a:p>
          <a:p>
            <a:r>
              <a:rPr lang="en-US" dirty="0" smtClean="0"/>
              <a:t>UML model</a:t>
            </a:r>
          </a:p>
          <a:p>
            <a:r>
              <a:rPr lang="en-US" dirty="0" smtClean="0"/>
              <a:t>OMG IDL language</a:t>
            </a:r>
          </a:p>
          <a:p>
            <a:pPr marL="0" indent="0">
              <a:buNone/>
            </a:pPr>
            <a:r>
              <a:rPr lang="en-US" dirty="0" smtClean="0"/>
              <a:t>This was released prior to convenient Model Driven Architecture tools</a:t>
            </a:r>
          </a:p>
          <a:p>
            <a:r>
              <a:rPr lang="en-US" dirty="0" smtClean="0"/>
              <a:t>No clean way to get from UML to Java</a:t>
            </a:r>
          </a:p>
          <a:p>
            <a:r>
              <a:rPr lang="en-US" dirty="0" smtClean="0"/>
              <a:t>Instead Apache Axis was used to produce a WSDL and Java Beans were derived from that WSDL</a:t>
            </a:r>
            <a:endParaRPr lang="en-US" dirty="0"/>
          </a:p>
        </p:txBody>
      </p:sp>
    </p:spTree>
    <p:extLst>
      <p:ext uri="{BB962C8B-B14F-4D97-AF65-F5344CB8AC3E}">
        <p14:creationId xmlns:p14="http://schemas.microsoft.com/office/powerpoint/2010/main" val="92788780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Terminology Services</a:t>
            </a:r>
            <a:r>
              <a:rPr lang="en-US" sz="3600" b="1" dirty="0"/>
              <a:t/>
            </a:r>
            <a:br>
              <a:rPr lang="en-US" sz="3600" b="1" dirty="0"/>
            </a:br>
            <a:r>
              <a:rPr lang="en-US" sz="2800" dirty="0">
                <a:solidFill>
                  <a:srgbClr val="FF0000"/>
                </a:solidFill>
              </a:rPr>
              <a:t>A Short History: CTS</a:t>
            </a:r>
            <a:endParaRPr lang="en-US" dirty="0"/>
          </a:p>
        </p:txBody>
      </p:sp>
      <p:sp>
        <p:nvSpPr>
          <p:cNvPr id="3" name="Content Placeholder 2"/>
          <p:cNvSpPr>
            <a:spLocks noGrp="1"/>
          </p:cNvSpPr>
          <p:nvPr>
            <p:ph idx="1"/>
          </p:nvPr>
        </p:nvSpPr>
        <p:spPr/>
        <p:txBody>
          <a:bodyPr/>
          <a:lstStyle/>
          <a:p>
            <a:pPr marL="0" indent="0">
              <a:buNone/>
            </a:pPr>
            <a:r>
              <a:rPr lang="en-US" dirty="0" smtClean="0"/>
              <a:t>The specification was designed in two distinct layers</a:t>
            </a:r>
            <a:endParaRPr lang="en-US" dirty="0"/>
          </a:p>
          <a:p>
            <a:r>
              <a:rPr lang="en-US" dirty="0" smtClean="0"/>
              <a:t>A message API meant to be HL7 V3 specific</a:t>
            </a:r>
          </a:p>
          <a:p>
            <a:r>
              <a:rPr lang="en-US" dirty="0" smtClean="0"/>
              <a:t>A vocabulary API designed to be generic</a:t>
            </a:r>
          </a:p>
          <a:p>
            <a:r>
              <a:rPr lang="en-US" dirty="0" smtClean="0"/>
              <a:t>Runtime API designed for performance and production</a:t>
            </a:r>
          </a:p>
          <a:p>
            <a:r>
              <a:rPr lang="en-US" dirty="0" smtClean="0"/>
              <a:t>Browser API designed for high functionality, low use </a:t>
            </a:r>
            <a:endParaRPr lang="en-US" dirty="0"/>
          </a:p>
        </p:txBody>
      </p:sp>
    </p:spTree>
    <p:extLst>
      <p:ext uri="{BB962C8B-B14F-4D97-AF65-F5344CB8AC3E}">
        <p14:creationId xmlns:p14="http://schemas.microsoft.com/office/powerpoint/2010/main" val="378224457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Terminology Services</a:t>
            </a:r>
            <a:r>
              <a:rPr lang="en-US" sz="3600" b="1" dirty="0"/>
              <a:t/>
            </a:r>
            <a:br>
              <a:rPr lang="en-US" sz="3600" b="1" dirty="0"/>
            </a:br>
            <a:r>
              <a:rPr lang="en-US" sz="2800" dirty="0">
                <a:solidFill>
                  <a:srgbClr val="FF0000"/>
                </a:solidFill>
              </a:rPr>
              <a:t>A Short History: CTS</a:t>
            </a:r>
            <a:endParaRPr lang="en-US" dirty="0"/>
          </a:p>
        </p:txBody>
      </p:sp>
      <p:sp>
        <p:nvSpPr>
          <p:cNvPr id="3" name="Content Placeholder 2"/>
          <p:cNvSpPr>
            <a:spLocks noGrp="1"/>
          </p:cNvSpPr>
          <p:nvPr>
            <p:ph idx="1"/>
          </p:nvPr>
        </p:nvSpPr>
        <p:spPr/>
        <p:txBody>
          <a:bodyPr/>
          <a:lstStyle/>
          <a:p>
            <a:pPr marL="0" indent="0">
              <a:buNone/>
            </a:pPr>
            <a:r>
              <a:rPr lang="en-US" dirty="0" smtClean="0"/>
              <a:t>Additional Vocabulary API’s</a:t>
            </a:r>
          </a:p>
          <a:p>
            <a:r>
              <a:rPr lang="en-US" dirty="0" smtClean="0"/>
              <a:t>Vocabulary Translation Layer</a:t>
            </a:r>
          </a:p>
          <a:p>
            <a:r>
              <a:rPr lang="en-US" dirty="0" smtClean="0"/>
              <a:t>Code mapping (minimal one-to-one code system level mappings)</a:t>
            </a:r>
            <a:endParaRPr lang="en-US" dirty="0"/>
          </a:p>
        </p:txBody>
      </p:sp>
    </p:spTree>
    <p:extLst>
      <p:ext uri="{BB962C8B-B14F-4D97-AF65-F5344CB8AC3E}">
        <p14:creationId xmlns:p14="http://schemas.microsoft.com/office/powerpoint/2010/main" val="331711608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smtClean="0"/>
              <a:t>Communication is about Language</a:t>
            </a:r>
            <a:br>
              <a:rPr lang="en-US" dirty="0" smtClean="0"/>
            </a:br>
            <a:endParaRPr lang="en-US" dirty="0"/>
          </a:p>
        </p:txBody>
      </p:sp>
      <p:sp>
        <p:nvSpPr>
          <p:cNvPr id="45059" name="Rectangle 3"/>
          <p:cNvSpPr>
            <a:spLocks noGrp="1" noChangeArrowheads="1"/>
          </p:cNvSpPr>
          <p:nvPr>
            <p:ph idx="1"/>
          </p:nvPr>
        </p:nvSpPr>
        <p:spPr/>
        <p:txBody>
          <a:bodyPr/>
          <a:lstStyle/>
          <a:p>
            <a:pPr marL="0" indent="0">
              <a:buNone/>
            </a:pPr>
            <a:r>
              <a:rPr lang="en-US" sz="2800" dirty="0"/>
              <a:t>Language - a </a:t>
            </a:r>
            <a:r>
              <a:rPr lang="ja-JP" altLang="en-US" sz="2800" dirty="0">
                <a:latin typeface="Arial"/>
              </a:rPr>
              <a:t>“</a:t>
            </a:r>
            <a:r>
              <a:rPr lang="en-US" sz="2800" dirty="0"/>
              <a:t>specification</a:t>
            </a:r>
            <a:r>
              <a:rPr lang="ja-JP" altLang="en-US" sz="2800" dirty="0">
                <a:latin typeface="Arial"/>
              </a:rPr>
              <a:t>”</a:t>
            </a:r>
            <a:r>
              <a:rPr lang="en-US" sz="2800" dirty="0"/>
              <a:t> that enables communication</a:t>
            </a:r>
          </a:p>
          <a:p>
            <a:pPr lvl="1"/>
            <a:r>
              <a:rPr lang="en-US" sz="2800" u="sng" dirty="0"/>
              <a:t>Semantics </a:t>
            </a:r>
            <a:r>
              <a:rPr lang="en-US" sz="2800" dirty="0"/>
              <a:t>- the association between signs or symbols and their intended </a:t>
            </a:r>
            <a:r>
              <a:rPr lang="ja-JP" altLang="en-US" sz="2800" dirty="0">
                <a:latin typeface="Arial"/>
              </a:rPr>
              <a:t>“</a:t>
            </a:r>
            <a:r>
              <a:rPr lang="en-US" sz="2800" dirty="0"/>
              <a:t>meaning</a:t>
            </a:r>
            <a:r>
              <a:rPr lang="ja-JP" altLang="en-US" sz="2800" dirty="0">
                <a:latin typeface="Arial"/>
              </a:rPr>
              <a:t>”</a:t>
            </a:r>
            <a:r>
              <a:rPr lang="en-US" sz="2800" dirty="0"/>
              <a:t> </a:t>
            </a:r>
          </a:p>
          <a:p>
            <a:pPr lvl="1"/>
            <a:r>
              <a:rPr lang="en-US" sz="2800" u="sng" dirty="0"/>
              <a:t>Syntax</a:t>
            </a:r>
            <a:r>
              <a:rPr lang="en-US" sz="2800" dirty="0"/>
              <a:t> - the rules for ordering and structuring the signs into phrases and sentences</a:t>
            </a:r>
          </a:p>
          <a:p>
            <a:pPr lvl="1"/>
            <a:r>
              <a:rPr lang="en-US" sz="2800" u="sng" dirty="0"/>
              <a:t>Pragmatics</a:t>
            </a:r>
            <a:r>
              <a:rPr lang="en-US" sz="2800" dirty="0"/>
              <a:t> - the relationship between signs and symbols and the  recipient. Broadly, the shared </a:t>
            </a:r>
            <a:r>
              <a:rPr lang="en-US" sz="2800" i="1" dirty="0"/>
              <a:t>context</a:t>
            </a:r>
            <a:r>
              <a:rPr lang="en-US" sz="2800" dirty="0"/>
              <a:t>.</a:t>
            </a:r>
          </a:p>
        </p:txBody>
      </p:sp>
      <p:sp>
        <p:nvSpPr>
          <p:cNvPr id="3" name="Footer Placeholder 2"/>
          <p:cNvSpPr>
            <a:spLocks noGrp="1"/>
          </p:cNvSpPr>
          <p:nvPr>
            <p:ph type="ftr" sz="quarter" idx="11"/>
          </p:nvPr>
        </p:nvSpPr>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B872683D-E02A-AE43-B763-B6334918E055}" type="slidenum">
              <a:rPr lang="en-US" smtClean="0"/>
              <a:pPr/>
              <a:t>3</a:t>
            </a:fld>
            <a:endParaRPr lang="en-US"/>
          </a:p>
        </p:txBody>
      </p:sp>
    </p:spTree>
    <p:extLst>
      <p:ext uri="{BB962C8B-B14F-4D97-AF65-F5344CB8AC3E}">
        <p14:creationId xmlns:p14="http://schemas.microsoft.com/office/powerpoint/2010/main" val="306551002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Terminology Services </a:t>
            </a:r>
            <a:r>
              <a:rPr lang="en-US" dirty="0" smtClean="0"/>
              <a:t>2 </a:t>
            </a:r>
            <a:br>
              <a:rPr lang="en-US" dirty="0" smtClean="0"/>
            </a:br>
            <a:r>
              <a:rPr lang="en-US" sz="2800" dirty="0">
                <a:solidFill>
                  <a:srgbClr val="FF0000"/>
                </a:solidFill>
              </a:rPr>
              <a:t>A Short History: </a:t>
            </a:r>
            <a:r>
              <a:rPr lang="en-US" sz="2800" dirty="0" smtClean="0">
                <a:solidFill>
                  <a:srgbClr val="FF0000"/>
                </a:solidFill>
              </a:rPr>
              <a:t>CTS2</a:t>
            </a:r>
            <a:endParaRPr lang="en-US" sz="2800" dirty="0"/>
          </a:p>
        </p:txBody>
      </p:sp>
      <p:sp>
        <p:nvSpPr>
          <p:cNvPr id="3" name="Content Placeholder 2"/>
          <p:cNvSpPr>
            <a:spLocks noGrp="1"/>
          </p:cNvSpPr>
          <p:nvPr>
            <p:ph idx="1"/>
          </p:nvPr>
        </p:nvSpPr>
        <p:spPr/>
        <p:txBody>
          <a:bodyPr/>
          <a:lstStyle/>
          <a:p>
            <a:pPr marL="0" indent="0">
              <a:buNone/>
            </a:pPr>
            <a:r>
              <a:rPr lang="en-US" dirty="0" smtClean="0"/>
              <a:t>CTS2 Derives </a:t>
            </a:r>
            <a:r>
              <a:rPr lang="en-US" dirty="0"/>
              <a:t>from (continued)</a:t>
            </a:r>
            <a:r>
              <a:rPr lang="en-US" dirty="0" smtClean="0"/>
              <a:t>:</a:t>
            </a:r>
          </a:p>
          <a:p>
            <a:r>
              <a:rPr lang="en-US" dirty="0" smtClean="0"/>
              <a:t>Mayo </a:t>
            </a:r>
            <a:r>
              <a:rPr lang="en-US" dirty="0" err="1"/>
              <a:t>LexGrid</a:t>
            </a:r>
            <a:r>
              <a:rPr lang="en-US" dirty="0"/>
              <a:t> information model </a:t>
            </a:r>
            <a:r>
              <a:rPr lang="en-US" dirty="0" smtClean="0"/>
              <a:t>(</a:t>
            </a:r>
            <a:r>
              <a:rPr lang="en-US" dirty="0"/>
              <a:t>2002 – present</a:t>
            </a:r>
            <a:r>
              <a:rPr lang="en-US" dirty="0" smtClean="0"/>
              <a:t>)</a:t>
            </a:r>
          </a:p>
          <a:p>
            <a:r>
              <a:rPr lang="en-US" dirty="0" smtClean="0"/>
              <a:t>National Cancer Institute NCI </a:t>
            </a:r>
            <a:r>
              <a:rPr lang="en-US" dirty="0" err="1"/>
              <a:t>LexEVS</a:t>
            </a:r>
            <a:r>
              <a:rPr lang="en-US" dirty="0"/>
              <a:t> (2005 – present) </a:t>
            </a:r>
            <a:endParaRPr lang="en-US" dirty="0" smtClean="0"/>
          </a:p>
          <a:p>
            <a:r>
              <a:rPr lang="en-US" dirty="0" smtClean="0"/>
              <a:t>HL7 </a:t>
            </a:r>
            <a:r>
              <a:rPr lang="en-US" dirty="0"/>
              <a:t>Service Functional </a:t>
            </a:r>
            <a:r>
              <a:rPr lang="en-US" dirty="0" smtClean="0"/>
              <a:t>Model (SFM)</a:t>
            </a:r>
          </a:p>
          <a:p>
            <a:r>
              <a:rPr lang="en-US" dirty="0" smtClean="0"/>
              <a:t>Work </a:t>
            </a:r>
            <a:r>
              <a:rPr lang="en-US" dirty="0"/>
              <a:t>and insights of </a:t>
            </a:r>
            <a:r>
              <a:rPr lang="en-US" i="1" dirty="0"/>
              <a:t>many </a:t>
            </a:r>
            <a:r>
              <a:rPr lang="en-US" dirty="0"/>
              <a:t>individuals and organizations... </a:t>
            </a:r>
          </a:p>
          <a:p>
            <a:endParaRPr lang="en-US" dirty="0"/>
          </a:p>
        </p:txBody>
      </p:sp>
    </p:spTree>
    <p:extLst>
      <p:ext uri="{BB962C8B-B14F-4D97-AF65-F5344CB8AC3E}">
        <p14:creationId xmlns:p14="http://schemas.microsoft.com/office/powerpoint/2010/main" val="221344801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Common Terminology Services 2</a:t>
            </a:r>
            <a:br>
              <a:rPr lang="en-US" dirty="0" smtClean="0"/>
            </a:br>
            <a:r>
              <a:rPr lang="en-US" sz="2800" dirty="0" smtClean="0">
                <a:solidFill>
                  <a:srgbClr val="FF0000"/>
                </a:solidFill>
              </a:rPr>
              <a:t>Approach</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Developed via the </a:t>
            </a:r>
            <a:r>
              <a:rPr lang="en-US" dirty="0"/>
              <a:t>Healthcare Services Specification Program </a:t>
            </a:r>
            <a:r>
              <a:rPr lang="en-US" dirty="0" smtClean="0"/>
              <a:t>or HSSP process:</a:t>
            </a:r>
          </a:p>
          <a:p>
            <a:r>
              <a:rPr lang="en-US" dirty="0" smtClean="0"/>
              <a:t>HL7 issued the starting requirements document (HL7 SFM) </a:t>
            </a:r>
          </a:p>
          <a:p>
            <a:r>
              <a:rPr lang="en-US" dirty="0" smtClean="0"/>
              <a:t>Requirements transferred to Object Management Group (OMG), which issued </a:t>
            </a:r>
            <a:r>
              <a:rPr lang="en-US" dirty="0"/>
              <a:t>a Request for Proposal </a:t>
            </a:r>
            <a:r>
              <a:rPr lang="en-US" dirty="0" smtClean="0"/>
              <a:t>through the Ontology Platform Committee</a:t>
            </a:r>
          </a:p>
          <a:p>
            <a:r>
              <a:rPr lang="en-US" dirty="0" smtClean="0"/>
              <a:t>Participants drawn from W3C, Healthcare, XML, Space, Finance and other communities</a:t>
            </a:r>
          </a:p>
        </p:txBody>
      </p:sp>
    </p:spTree>
    <p:extLst>
      <p:ext uri="{BB962C8B-B14F-4D97-AF65-F5344CB8AC3E}">
        <p14:creationId xmlns:p14="http://schemas.microsoft.com/office/powerpoint/2010/main" val="274935918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Common Terminology Services 2</a:t>
            </a:r>
            <a:br>
              <a:rPr lang="en-US" dirty="0" smtClean="0"/>
            </a:br>
            <a:r>
              <a:rPr lang="en-US" sz="2800" dirty="0" smtClean="0">
                <a:solidFill>
                  <a:srgbClr val="FF0000"/>
                </a:solidFill>
              </a:rPr>
              <a:t>Approach</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Developed via the HSSP process (continued)</a:t>
            </a:r>
          </a:p>
          <a:p>
            <a:r>
              <a:rPr lang="en-US" dirty="0" smtClean="0"/>
              <a:t>Specification submitted to OMG and balloted June 2011.  Issued as a “Beta” spec</a:t>
            </a:r>
          </a:p>
          <a:p>
            <a:r>
              <a:rPr lang="en-US" dirty="0" smtClean="0"/>
              <a:t>Implementations developed, issues submitted to CTS2 Finalization Task Force</a:t>
            </a:r>
          </a:p>
          <a:p>
            <a:r>
              <a:rPr lang="en-US" dirty="0" smtClean="0"/>
              <a:t>Accepted for adoption by the OMG in August 2012 – available on OMG web site</a:t>
            </a:r>
          </a:p>
        </p:txBody>
      </p:sp>
    </p:spTree>
    <p:extLst>
      <p:ext uri="{BB962C8B-B14F-4D97-AF65-F5344CB8AC3E}">
        <p14:creationId xmlns:p14="http://schemas.microsoft.com/office/powerpoint/2010/main" val="177671705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defRPr/>
            </a:pPr>
            <a:r>
              <a:rPr lang="en-US" dirty="0" smtClean="0">
                <a:cs typeface="+mj-cs"/>
              </a:rPr>
              <a:t>Healthcare Services Specification Project </a:t>
            </a:r>
            <a:r>
              <a:rPr lang="en-US" sz="2800" dirty="0" smtClean="0">
                <a:solidFill>
                  <a:srgbClr val="FF0000"/>
                </a:solidFill>
                <a:cs typeface="+mj-cs"/>
              </a:rPr>
              <a:t>Approach: (HSSP)  Workflow</a:t>
            </a:r>
            <a:endParaRPr lang="en-US" sz="2800" dirty="0">
              <a:solidFill>
                <a:srgbClr val="FF0000"/>
              </a:solidFill>
              <a:cs typeface="+mj-cs"/>
            </a:endParaRPr>
          </a:p>
        </p:txBody>
      </p:sp>
      <p:sp>
        <p:nvSpPr>
          <p:cNvPr id="54" name="Slide Number Placeholder 4"/>
          <p:cNvSpPr>
            <a:spLocks noGrp="1"/>
          </p:cNvSpPr>
          <p:nvPr>
            <p:ph type="sldNum" sz="quarter" idx="12"/>
          </p:nvPr>
        </p:nvSpPr>
        <p:spPr/>
        <p:txBody>
          <a:bodyPr/>
          <a:lstStyle/>
          <a:p>
            <a:pPr>
              <a:defRPr/>
            </a:pPr>
            <a:fld id="{FB8F73F3-DFB1-6E41-BC16-59F149302154}" type="slidenum">
              <a:rPr lang="en-US" smtClean="0"/>
              <a:pPr>
                <a:defRPr/>
              </a:pPr>
              <a:t>33</a:t>
            </a:fld>
            <a:endParaRPr lang="en-US" dirty="0"/>
          </a:p>
        </p:txBody>
      </p:sp>
      <p:sp>
        <p:nvSpPr>
          <p:cNvPr id="5" name="Document 4"/>
          <p:cNvSpPr/>
          <p:nvPr/>
        </p:nvSpPr>
        <p:spPr bwMode="auto">
          <a:xfrm>
            <a:off x="990600" y="2667000"/>
            <a:ext cx="914400" cy="612775"/>
          </a:xfrm>
          <a:prstGeom prst="flowChartDocumen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r>
              <a:rPr lang="en-US" sz="2400" dirty="0">
                <a:cs typeface="+mn-cs"/>
              </a:rPr>
              <a:t>SFM</a:t>
            </a:r>
            <a:endParaRPr lang="en-US" dirty="0">
              <a:cs typeface="+mn-cs"/>
            </a:endParaRPr>
          </a:p>
        </p:txBody>
      </p:sp>
      <p:sp>
        <p:nvSpPr>
          <p:cNvPr id="32771" name="Rectangle 5"/>
          <p:cNvSpPr>
            <a:spLocks noChangeArrowheads="1"/>
          </p:cNvSpPr>
          <p:nvPr/>
        </p:nvSpPr>
        <p:spPr bwMode="auto">
          <a:xfrm>
            <a:off x="609600" y="1981200"/>
            <a:ext cx="1828800" cy="4495800"/>
          </a:xfrm>
          <a:prstGeom prst="rect">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32772" name="Rectangle 6"/>
          <p:cNvSpPr>
            <a:spLocks noChangeArrowheads="1"/>
          </p:cNvSpPr>
          <p:nvPr/>
        </p:nvSpPr>
        <p:spPr bwMode="auto">
          <a:xfrm>
            <a:off x="2819400" y="1981200"/>
            <a:ext cx="1676400" cy="4495800"/>
          </a:xfrm>
          <a:prstGeom prst="rect">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32773" name="Rectangle 7"/>
          <p:cNvSpPr>
            <a:spLocks noChangeArrowheads="1"/>
          </p:cNvSpPr>
          <p:nvPr/>
        </p:nvSpPr>
        <p:spPr bwMode="auto">
          <a:xfrm>
            <a:off x="4953000" y="1981200"/>
            <a:ext cx="1828800" cy="4495800"/>
          </a:xfrm>
          <a:prstGeom prst="rect">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32774" name="TextBox 8"/>
          <p:cNvSpPr txBox="1">
            <a:spLocks noChangeArrowheads="1"/>
          </p:cNvSpPr>
          <p:nvPr/>
        </p:nvSpPr>
        <p:spPr bwMode="auto">
          <a:xfrm>
            <a:off x="1066800" y="1981200"/>
            <a:ext cx="766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2400">
                <a:solidFill>
                  <a:schemeClr val="accent1"/>
                </a:solidFill>
              </a:rPr>
              <a:t>HL7</a:t>
            </a:r>
            <a:endParaRPr lang="en-US">
              <a:solidFill>
                <a:schemeClr val="accent1"/>
              </a:solidFill>
            </a:endParaRPr>
          </a:p>
        </p:txBody>
      </p:sp>
      <p:sp>
        <p:nvSpPr>
          <p:cNvPr id="10" name="TextBox 9"/>
          <p:cNvSpPr txBox="1"/>
          <p:nvPr/>
        </p:nvSpPr>
        <p:spPr>
          <a:xfrm>
            <a:off x="3124200" y="1981200"/>
            <a:ext cx="919163" cy="461963"/>
          </a:xfrm>
          <a:prstGeom prst="rect">
            <a:avLst/>
          </a:prstGeom>
          <a:noFill/>
        </p:spPr>
        <p:txBody>
          <a:bodyPr wrap="none">
            <a:spAutoFit/>
          </a:bodyPr>
          <a:lstStyle/>
          <a:p>
            <a:pPr eaLnBrk="0" hangingPunct="0">
              <a:defRPr/>
            </a:pPr>
            <a:r>
              <a:rPr lang="en-US" sz="2400" dirty="0">
                <a:solidFill>
                  <a:schemeClr val="accent6">
                    <a:lumMod val="60000"/>
                    <a:lumOff val="40000"/>
                  </a:schemeClr>
                </a:solidFill>
                <a:cs typeface="+mn-cs"/>
              </a:rPr>
              <a:t>OMG</a:t>
            </a:r>
          </a:p>
        </p:txBody>
      </p:sp>
      <p:sp>
        <p:nvSpPr>
          <p:cNvPr id="32776" name="Document 12"/>
          <p:cNvSpPr>
            <a:spLocks noChangeArrowheads="1"/>
          </p:cNvSpPr>
          <p:nvPr/>
        </p:nvSpPr>
        <p:spPr bwMode="auto">
          <a:xfrm>
            <a:off x="5181600" y="3657600"/>
            <a:ext cx="1371600" cy="762000"/>
          </a:xfrm>
          <a:prstGeom prst="flowChartDocument">
            <a:avLst/>
          </a:prstGeom>
          <a:solidFill>
            <a:srgbClr val="008000"/>
          </a:solidFill>
          <a:ln w="12700">
            <a:solidFill>
              <a:schemeClr val="tx1"/>
            </a:solidFill>
            <a:round/>
            <a:headEnd/>
            <a:tailEnd/>
          </a:ln>
        </p:spPr>
        <p:txBody>
          <a:bodyPr/>
          <a:lstStyle/>
          <a:p>
            <a:pPr eaLnBrk="0" hangingPunct="0"/>
            <a:r>
              <a:rPr lang="en-US" sz="2000"/>
              <a:t>Proposed</a:t>
            </a:r>
          </a:p>
          <a:p>
            <a:pPr eaLnBrk="0" hangingPunct="0"/>
            <a:r>
              <a:rPr lang="en-US" sz="2000"/>
              <a:t>Standard</a:t>
            </a:r>
          </a:p>
        </p:txBody>
      </p:sp>
      <p:sp>
        <p:nvSpPr>
          <p:cNvPr id="32777" name="TextBox 14"/>
          <p:cNvSpPr txBox="1">
            <a:spLocks noChangeArrowheads="1"/>
          </p:cNvSpPr>
          <p:nvPr/>
        </p:nvSpPr>
        <p:spPr bwMode="auto">
          <a:xfrm>
            <a:off x="4953000" y="1981200"/>
            <a:ext cx="18907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pPr algn="ctr"/>
            <a:r>
              <a:rPr lang="en-US" sz="2400">
                <a:solidFill>
                  <a:srgbClr val="008000"/>
                </a:solidFill>
              </a:rPr>
              <a:t>Vendor</a:t>
            </a:r>
          </a:p>
          <a:p>
            <a:pPr algn="ctr"/>
            <a:r>
              <a:rPr lang="en-US" sz="2400">
                <a:solidFill>
                  <a:srgbClr val="008000"/>
                </a:solidFill>
              </a:rPr>
              <a:t>Community</a:t>
            </a:r>
          </a:p>
        </p:txBody>
      </p:sp>
      <p:sp>
        <p:nvSpPr>
          <p:cNvPr id="32778" name="Right Arrow 17"/>
          <p:cNvSpPr>
            <a:spLocks noChangeArrowheads="1"/>
          </p:cNvSpPr>
          <p:nvPr/>
        </p:nvSpPr>
        <p:spPr bwMode="auto">
          <a:xfrm>
            <a:off x="1905000" y="2743200"/>
            <a:ext cx="914400" cy="304800"/>
          </a:xfrm>
          <a:prstGeom prst="rightArrow">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21" name="Document 20"/>
          <p:cNvSpPr/>
          <p:nvPr/>
        </p:nvSpPr>
        <p:spPr bwMode="auto">
          <a:xfrm>
            <a:off x="2971800" y="3048000"/>
            <a:ext cx="914400" cy="612775"/>
          </a:xfrm>
          <a:prstGeom prst="flowChartDocumen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r>
              <a:rPr lang="en-US" sz="2400" dirty="0">
                <a:cs typeface="+mn-cs"/>
              </a:rPr>
              <a:t>SFM</a:t>
            </a:r>
            <a:endParaRPr lang="en-US" dirty="0">
              <a:cs typeface="+mn-cs"/>
            </a:endParaRPr>
          </a:p>
        </p:txBody>
      </p:sp>
      <p:sp>
        <p:nvSpPr>
          <p:cNvPr id="11" name="Document 10"/>
          <p:cNvSpPr/>
          <p:nvPr/>
        </p:nvSpPr>
        <p:spPr bwMode="auto">
          <a:xfrm>
            <a:off x="3124200" y="3200400"/>
            <a:ext cx="914400" cy="612775"/>
          </a:xfrm>
          <a:prstGeom prst="flowChartDocument">
            <a:avLst/>
          </a:prstGeom>
          <a:solidFill>
            <a:schemeClr val="accent6">
              <a:lumMod val="75000"/>
            </a:schemeClr>
          </a:solidFill>
          <a:ln w="12700" cap="flat" cmpd="sng" algn="ctr">
            <a:solidFill>
              <a:schemeClr val="tx1"/>
            </a:solidFill>
            <a:prstDash val="solid"/>
            <a:round/>
            <a:headEnd type="none" w="med" len="med"/>
            <a:tailEnd type="none" w="med" len="med"/>
          </a:ln>
          <a:effectLst/>
        </p:spPr>
        <p:txBody>
          <a:bodyPr/>
          <a:lstStyle/>
          <a:p>
            <a:pPr eaLnBrk="0" hangingPunct="0">
              <a:defRPr/>
            </a:pPr>
            <a:r>
              <a:rPr lang="en-US" sz="2400" dirty="0">
                <a:solidFill>
                  <a:schemeClr val="accent4"/>
                </a:solidFill>
                <a:cs typeface="+mn-cs"/>
              </a:rPr>
              <a:t>RFP</a:t>
            </a:r>
          </a:p>
        </p:txBody>
      </p:sp>
      <p:sp>
        <p:nvSpPr>
          <p:cNvPr id="32781" name="Right Arrow 21"/>
          <p:cNvSpPr>
            <a:spLocks noChangeArrowheads="1"/>
          </p:cNvSpPr>
          <p:nvPr/>
        </p:nvSpPr>
        <p:spPr bwMode="auto">
          <a:xfrm>
            <a:off x="4343400" y="4724400"/>
            <a:ext cx="609600" cy="304800"/>
          </a:xfrm>
          <a:prstGeom prst="rightArrow">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23" name="Document 22"/>
          <p:cNvSpPr/>
          <p:nvPr/>
        </p:nvSpPr>
        <p:spPr bwMode="auto">
          <a:xfrm>
            <a:off x="2971800" y="4495800"/>
            <a:ext cx="1371600" cy="762000"/>
          </a:xfrm>
          <a:prstGeom prst="flowChartDocument">
            <a:avLst/>
          </a:prstGeom>
          <a:solidFill>
            <a:schemeClr val="accent6">
              <a:lumMod val="75000"/>
            </a:schemeClr>
          </a:solidFill>
          <a:ln w="12700" cap="flat" cmpd="sng" algn="ctr">
            <a:solidFill>
              <a:schemeClr val="tx1"/>
            </a:solidFill>
            <a:prstDash val="solid"/>
            <a:round/>
            <a:headEnd type="none" w="med" len="med"/>
            <a:tailEnd type="none" w="med" len="med"/>
          </a:ln>
          <a:effectLst/>
        </p:spPr>
        <p:txBody>
          <a:bodyPr/>
          <a:lstStyle/>
          <a:p>
            <a:pPr eaLnBrk="0" hangingPunct="0">
              <a:defRPr/>
            </a:pPr>
            <a:r>
              <a:rPr lang="en-US" sz="2000" dirty="0">
                <a:solidFill>
                  <a:schemeClr val="accent4"/>
                </a:solidFill>
                <a:cs typeface="+mn-cs"/>
              </a:rPr>
              <a:t>Beta</a:t>
            </a:r>
          </a:p>
          <a:p>
            <a:pPr eaLnBrk="0" hangingPunct="0">
              <a:defRPr/>
            </a:pPr>
            <a:r>
              <a:rPr lang="en-US" sz="2000" dirty="0">
                <a:solidFill>
                  <a:schemeClr val="accent4"/>
                </a:solidFill>
                <a:cs typeface="+mn-cs"/>
              </a:rPr>
              <a:t>Standard</a:t>
            </a:r>
          </a:p>
        </p:txBody>
      </p:sp>
      <p:sp>
        <p:nvSpPr>
          <p:cNvPr id="32783" name="Right Arrow 23"/>
          <p:cNvSpPr>
            <a:spLocks noChangeArrowheads="1"/>
          </p:cNvSpPr>
          <p:nvPr/>
        </p:nvSpPr>
        <p:spPr bwMode="auto">
          <a:xfrm flipH="1">
            <a:off x="4495800" y="3810000"/>
            <a:ext cx="685800" cy="304800"/>
          </a:xfrm>
          <a:prstGeom prst="rightArrow">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25" name="Rectangle 24"/>
          <p:cNvSpPr/>
          <p:nvPr/>
        </p:nvSpPr>
        <p:spPr bwMode="auto">
          <a:xfrm>
            <a:off x="4953000" y="4648200"/>
            <a:ext cx="3352800" cy="1828800"/>
          </a:xfrm>
          <a:prstGeom prst="rect">
            <a:avLst/>
          </a:prstGeom>
          <a:solidFill>
            <a:schemeClr val="bg1"/>
          </a:solidFill>
          <a:ln w="50800" cap="flat" cmpd="sng" algn="ctr">
            <a:solidFill>
              <a:schemeClr val="tx1"/>
            </a:solidFill>
            <a:prstDash val="solid"/>
            <a:round/>
            <a:headEnd type="none" w="med" len="med"/>
            <a:tailEnd type="none" w="med" len="med"/>
          </a:ln>
          <a:effectLst/>
        </p:spPr>
        <p:txBody>
          <a:bodyPr/>
          <a:lstStyle/>
          <a:p>
            <a:pPr algn="ctr" eaLnBrk="0" hangingPunct="0">
              <a:defRPr/>
            </a:pPr>
            <a:r>
              <a:rPr lang="en-US" dirty="0">
                <a:solidFill>
                  <a:schemeClr val="accent1"/>
                </a:solidFill>
                <a:cs typeface="+mn-cs"/>
              </a:rPr>
              <a:t>F</a:t>
            </a:r>
            <a:r>
              <a:rPr lang="en-US" dirty="0">
                <a:solidFill>
                  <a:schemeClr val="accent6">
                    <a:lumMod val="60000"/>
                    <a:lumOff val="40000"/>
                  </a:schemeClr>
                </a:solidFill>
                <a:cs typeface="+mn-cs"/>
              </a:rPr>
              <a:t>T</a:t>
            </a:r>
            <a:r>
              <a:rPr lang="en-US" dirty="0">
                <a:solidFill>
                  <a:srgbClr val="008000"/>
                </a:solidFill>
                <a:cs typeface="+mn-cs"/>
              </a:rPr>
              <a:t>F</a:t>
            </a:r>
          </a:p>
        </p:txBody>
      </p:sp>
      <p:cxnSp>
        <p:nvCxnSpPr>
          <p:cNvPr id="27" name="Straight Connector 26"/>
          <p:cNvCxnSpPr/>
          <p:nvPr/>
        </p:nvCxnSpPr>
        <p:spPr bwMode="auto">
          <a:xfrm>
            <a:off x="4953000" y="4648200"/>
            <a:ext cx="1828800" cy="0"/>
          </a:xfrm>
          <a:prstGeom prst="line">
            <a:avLst/>
          </a:prstGeom>
          <a:solidFill>
            <a:schemeClr val="accent1"/>
          </a:solidFill>
          <a:ln w="762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Document 28"/>
          <p:cNvSpPr/>
          <p:nvPr/>
        </p:nvSpPr>
        <p:spPr bwMode="auto">
          <a:xfrm>
            <a:off x="2971800" y="5486400"/>
            <a:ext cx="1371600" cy="762000"/>
          </a:xfrm>
          <a:prstGeom prst="flowChartDocument">
            <a:avLst/>
          </a:prstGeom>
          <a:solidFill>
            <a:schemeClr val="accent6">
              <a:lumMod val="75000"/>
            </a:schemeClr>
          </a:solidFill>
          <a:ln w="12700" cap="flat" cmpd="sng" algn="ctr">
            <a:solidFill>
              <a:schemeClr val="tx1"/>
            </a:solidFill>
            <a:prstDash val="solid"/>
            <a:round/>
            <a:headEnd type="none" w="med" len="med"/>
            <a:tailEnd type="none" w="med" len="med"/>
          </a:ln>
          <a:effectLst/>
        </p:spPr>
        <p:txBody>
          <a:bodyPr/>
          <a:lstStyle/>
          <a:p>
            <a:pPr eaLnBrk="0" hangingPunct="0">
              <a:defRPr/>
            </a:pPr>
            <a:r>
              <a:rPr lang="en-US" sz="2000" dirty="0">
                <a:solidFill>
                  <a:schemeClr val="accent4"/>
                </a:solidFill>
                <a:cs typeface="+mn-cs"/>
              </a:rPr>
              <a:t>Final</a:t>
            </a:r>
          </a:p>
          <a:p>
            <a:pPr eaLnBrk="0" hangingPunct="0">
              <a:defRPr/>
            </a:pPr>
            <a:r>
              <a:rPr lang="en-US" sz="2000" dirty="0">
                <a:solidFill>
                  <a:schemeClr val="accent4"/>
                </a:solidFill>
                <a:cs typeface="+mn-cs"/>
              </a:rPr>
              <a:t>Standard</a:t>
            </a:r>
          </a:p>
        </p:txBody>
      </p:sp>
      <p:sp>
        <p:nvSpPr>
          <p:cNvPr id="32787" name="Right Arrow 29"/>
          <p:cNvSpPr>
            <a:spLocks noChangeArrowheads="1"/>
          </p:cNvSpPr>
          <p:nvPr/>
        </p:nvSpPr>
        <p:spPr bwMode="auto">
          <a:xfrm flipH="1">
            <a:off x="4495800" y="5638800"/>
            <a:ext cx="685800" cy="304800"/>
          </a:xfrm>
          <a:prstGeom prst="rightArrow">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32788" name="Right Arrow 30"/>
          <p:cNvSpPr>
            <a:spLocks noChangeArrowheads="1"/>
          </p:cNvSpPr>
          <p:nvPr/>
        </p:nvSpPr>
        <p:spPr bwMode="auto">
          <a:xfrm>
            <a:off x="4038600" y="3276600"/>
            <a:ext cx="914400" cy="304800"/>
          </a:xfrm>
          <a:prstGeom prst="rightArrow">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nvGrpSpPr>
          <p:cNvPr id="32789" name="Group 33"/>
          <p:cNvGrpSpPr>
            <a:grpSpLocks/>
          </p:cNvGrpSpPr>
          <p:nvPr/>
        </p:nvGrpSpPr>
        <p:grpSpPr bwMode="auto">
          <a:xfrm>
            <a:off x="2133600" y="2514600"/>
            <a:ext cx="228600" cy="276225"/>
            <a:chOff x="7391400" y="2895600"/>
            <a:chExt cx="228600" cy="276999"/>
          </a:xfrm>
        </p:grpSpPr>
        <p:sp>
          <p:nvSpPr>
            <p:cNvPr id="32812" name="TextBox 31"/>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1</a:t>
              </a:r>
            </a:p>
          </p:txBody>
        </p:sp>
        <p:sp>
          <p:nvSpPr>
            <p:cNvPr id="32813" name="Oval 32"/>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grpSp>
        <p:nvGrpSpPr>
          <p:cNvPr id="32790" name="Group 34"/>
          <p:cNvGrpSpPr>
            <a:grpSpLocks/>
          </p:cNvGrpSpPr>
          <p:nvPr/>
        </p:nvGrpSpPr>
        <p:grpSpPr bwMode="auto">
          <a:xfrm>
            <a:off x="4191000" y="3048000"/>
            <a:ext cx="228600" cy="276225"/>
            <a:chOff x="7391400" y="2895600"/>
            <a:chExt cx="228600" cy="276999"/>
          </a:xfrm>
        </p:grpSpPr>
        <p:sp>
          <p:nvSpPr>
            <p:cNvPr id="32810" name="TextBox 35"/>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2</a:t>
              </a:r>
            </a:p>
          </p:txBody>
        </p:sp>
        <p:sp>
          <p:nvSpPr>
            <p:cNvPr id="32811" name="Oval 36"/>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grpSp>
        <p:nvGrpSpPr>
          <p:cNvPr id="32791" name="Group 37"/>
          <p:cNvGrpSpPr>
            <a:grpSpLocks/>
          </p:cNvGrpSpPr>
          <p:nvPr/>
        </p:nvGrpSpPr>
        <p:grpSpPr bwMode="auto">
          <a:xfrm>
            <a:off x="4648200" y="4038600"/>
            <a:ext cx="228600" cy="276225"/>
            <a:chOff x="7391400" y="2895600"/>
            <a:chExt cx="228600" cy="276999"/>
          </a:xfrm>
        </p:grpSpPr>
        <p:sp>
          <p:nvSpPr>
            <p:cNvPr id="32808" name="TextBox 38"/>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3</a:t>
              </a:r>
            </a:p>
          </p:txBody>
        </p:sp>
        <p:sp>
          <p:nvSpPr>
            <p:cNvPr id="32809" name="Oval 39"/>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grpSp>
        <p:nvGrpSpPr>
          <p:cNvPr id="32792" name="Group 40"/>
          <p:cNvGrpSpPr>
            <a:grpSpLocks/>
          </p:cNvGrpSpPr>
          <p:nvPr/>
        </p:nvGrpSpPr>
        <p:grpSpPr bwMode="auto">
          <a:xfrm>
            <a:off x="4572000" y="5029200"/>
            <a:ext cx="228600" cy="276225"/>
            <a:chOff x="7391400" y="2895600"/>
            <a:chExt cx="228600" cy="276999"/>
          </a:xfrm>
        </p:grpSpPr>
        <p:sp>
          <p:nvSpPr>
            <p:cNvPr id="32806" name="TextBox 41"/>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4</a:t>
              </a:r>
            </a:p>
          </p:txBody>
        </p:sp>
        <p:sp>
          <p:nvSpPr>
            <p:cNvPr id="32807" name="Oval 42"/>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grpSp>
        <p:nvGrpSpPr>
          <p:cNvPr id="32793" name="Group 43"/>
          <p:cNvGrpSpPr>
            <a:grpSpLocks/>
          </p:cNvGrpSpPr>
          <p:nvPr/>
        </p:nvGrpSpPr>
        <p:grpSpPr bwMode="auto">
          <a:xfrm>
            <a:off x="4724400" y="5867400"/>
            <a:ext cx="228600" cy="276225"/>
            <a:chOff x="7391400" y="2895600"/>
            <a:chExt cx="228600" cy="276999"/>
          </a:xfrm>
        </p:grpSpPr>
        <p:sp>
          <p:nvSpPr>
            <p:cNvPr id="32804" name="TextBox 44"/>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5</a:t>
              </a:r>
            </a:p>
          </p:txBody>
        </p:sp>
        <p:sp>
          <p:nvSpPr>
            <p:cNvPr id="32805" name="Oval 45"/>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sp>
        <p:nvSpPr>
          <p:cNvPr id="32794" name="Document 47"/>
          <p:cNvSpPr>
            <a:spLocks noChangeArrowheads="1"/>
          </p:cNvSpPr>
          <p:nvPr/>
        </p:nvSpPr>
        <p:spPr bwMode="auto">
          <a:xfrm>
            <a:off x="5181600" y="5410200"/>
            <a:ext cx="1828800" cy="762000"/>
          </a:xfrm>
          <a:prstGeom prst="flowChartDocument">
            <a:avLst/>
          </a:prstGeom>
          <a:solidFill>
            <a:srgbClr val="008000"/>
          </a:solidFill>
          <a:ln w="12700">
            <a:solidFill>
              <a:schemeClr val="tx1"/>
            </a:solidFill>
            <a:round/>
            <a:headEnd/>
            <a:tailEnd/>
          </a:ln>
        </p:spPr>
        <p:txBody>
          <a:bodyPr/>
          <a:lstStyle/>
          <a:p>
            <a:pPr eaLnBrk="0" hangingPunct="0"/>
            <a:r>
              <a:rPr lang="en-US" sz="2000"/>
              <a:t>Corrections / Clarifications</a:t>
            </a:r>
          </a:p>
          <a:p>
            <a:pPr eaLnBrk="0" hangingPunct="0"/>
            <a:endParaRPr lang="en-US" sz="2000"/>
          </a:p>
        </p:txBody>
      </p:sp>
      <p:sp>
        <p:nvSpPr>
          <p:cNvPr id="32795" name="Right Arrow 48"/>
          <p:cNvSpPr>
            <a:spLocks noChangeArrowheads="1"/>
          </p:cNvSpPr>
          <p:nvPr/>
        </p:nvSpPr>
        <p:spPr bwMode="auto">
          <a:xfrm flipH="1">
            <a:off x="2438400" y="4419600"/>
            <a:ext cx="533400" cy="304800"/>
          </a:xfrm>
          <a:prstGeom prst="rightArrow">
            <a:avLst>
              <a:gd name="adj1" fmla="val 50000"/>
              <a:gd name="adj2" fmla="val 49999"/>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50" name="Document 49"/>
          <p:cNvSpPr/>
          <p:nvPr/>
        </p:nvSpPr>
        <p:spPr bwMode="auto">
          <a:xfrm>
            <a:off x="762000" y="4114800"/>
            <a:ext cx="1524000" cy="993775"/>
          </a:xfrm>
          <a:prstGeom prst="flowChartDocumen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r>
              <a:rPr lang="en-US" sz="1400" dirty="0">
                <a:cs typeface="+mn-cs"/>
              </a:rPr>
              <a:t>HL7</a:t>
            </a:r>
          </a:p>
          <a:p>
            <a:pPr eaLnBrk="0" hangingPunct="0">
              <a:defRPr/>
            </a:pPr>
            <a:r>
              <a:rPr lang="en-US" sz="1400" dirty="0">
                <a:cs typeface="+mn-cs"/>
              </a:rPr>
              <a:t>Implementation</a:t>
            </a:r>
          </a:p>
          <a:p>
            <a:pPr eaLnBrk="0" hangingPunct="0">
              <a:defRPr/>
            </a:pPr>
            <a:r>
              <a:rPr lang="en-US" sz="1400" dirty="0">
                <a:cs typeface="+mn-cs"/>
              </a:rPr>
              <a:t>Guide</a:t>
            </a:r>
            <a:r>
              <a:rPr lang="en-US" sz="1800" dirty="0">
                <a:cs typeface="+mn-cs"/>
              </a:rPr>
              <a:t> </a:t>
            </a:r>
          </a:p>
        </p:txBody>
      </p:sp>
      <p:grpSp>
        <p:nvGrpSpPr>
          <p:cNvPr id="32797" name="Group 50"/>
          <p:cNvGrpSpPr>
            <a:grpSpLocks/>
          </p:cNvGrpSpPr>
          <p:nvPr/>
        </p:nvGrpSpPr>
        <p:grpSpPr bwMode="auto">
          <a:xfrm>
            <a:off x="2514600" y="5105400"/>
            <a:ext cx="228600" cy="276225"/>
            <a:chOff x="7391400" y="2895600"/>
            <a:chExt cx="228600" cy="276999"/>
          </a:xfrm>
        </p:grpSpPr>
        <p:sp>
          <p:nvSpPr>
            <p:cNvPr id="32802" name="TextBox 51"/>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4</a:t>
              </a:r>
            </a:p>
          </p:txBody>
        </p:sp>
        <p:sp>
          <p:nvSpPr>
            <p:cNvPr id="32803" name="Oval 52"/>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sp>
        <p:nvSpPr>
          <p:cNvPr id="32798" name="Oval Callout 2"/>
          <p:cNvSpPr>
            <a:spLocks noChangeArrowheads="1"/>
          </p:cNvSpPr>
          <p:nvPr/>
        </p:nvSpPr>
        <p:spPr bwMode="auto">
          <a:xfrm>
            <a:off x="3352800" y="3660775"/>
            <a:ext cx="3048000" cy="1524000"/>
          </a:xfrm>
          <a:prstGeom prst="wedgeEllipseCallout">
            <a:avLst>
              <a:gd name="adj1" fmla="val -79481"/>
              <a:gd name="adj2" fmla="val 84856"/>
            </a:avLst>
          </a:prstGeom>
          <a:solidFill>
            <a:schemeClr val="bg1">
              <a:alpha val="78822"/>
            </a:schemeClr>
          </a:solidFill>
          <a:ln w="50800">
            <a:solidFill>
              <a:schemeClr val="tx1"/>
            </a:solidFill>
            <a:round/>
            <a:headEnd/>
            <a:tailEnd/>
          </a:ln>
        </p:spPr>
        <p:txBody>
          <a:bodyPr/>
          <a:lstStyle/>
          <a:p>
            <a:pPr eaLnBrk="0" hangingPunct="0"/>
            <a:r>
              <a:rPr lang="en-US"/>
              <a:t>We Are</a:t>
            </a:r>
          </a:p>
          <a:p>
            <a:pPr eaLnBrk="0" hangingPunct="0"/>
            <a:r>
              <a:rPr lang="en-US"/>
              <a:t>Here…</a:t>
            </a:r>
          </a:p>
        </p:txBody>
      </p:sp>
      <p:sp>
        <p:nvSpPr>
          <p:cNvPr id="48" name="Document 47"/>
          <p:cNvSpPr/>
          <p:nvPr/>
        </p:nvSpPr>
        <p:spPr bwMode="auto">
          <a:xfrm>
            <a:off x="762000" y="5334000"/>
            <a:ext cx="1524000" cy="993775"/>
          </a:xfrm>
          <a:prstGeom prst="flowChartDocumen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r>
              <a:rPr lang="en-US" sz="1400" dirty="0" smtClean="0">
                <a:cs typeface="+mn-cs"/>
              </a:rPr>
              <a:t>Vocab committee</a:t>
            </a:r>
          </a:p>
          <a:p>
            <a:pPr eaLnBrk="0" hangingPunct="0">
              <a:defRPr/>
            </a:pPr>
            <a:r>
              <a:rPr lang="en-US" sz="1400" dirty="0" smtClean="0">
                <a:cs typeface="+mn-cs"/>
              </a:rPr>
              <a:t>Normative </a:t>
            </a:r>
          </a:p>
          <a:p>
            <a:pPr eaLnBrk="0" hangingPunct="0">
              <a:defRPr/>
            </a:pPr>
            <a:r>
              <a:rPr lang="en-US" sz="1400" dirty="0" smtClean="0">
                <a:cs typeface="+mn-cs"/>
              </a:rPr>
              <a:t>process</a:t>
            </a:r>
            <a:endParaRPr lang="en-US" sz="1800" dirty="0">
              <a:cs typeface="+mn-cs"/>
            </a:endParaRPr>
          </a:p>
        </p:txBody>
      </p:sp>
    </p:spTree>
    <p:extLst>
      <p:ext uri="{BB962C8B-B14F-4D97-AF65-F5344CB8AC3E}">
        <p14:creationId xmlns:p14="http://schemas.microsoft.com/office/powerpoint/2010/main" val="687181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a:t>
            </a:r>
            <a:r>
              <a:rPr lang="en-US" dirty="0"/>
              <a:t>Service Functional </a:t>
            </a:r>
            <a:r>
              <a:rPr lang="en-US" dirty="0" smtClean="0"/>
              <a:t>Model (SFM)</a:t>
            </a:r>
            <a:br>
              <a:rPr lang="en-US" dirty="0" smtClean="0"/>
            </a:br>
            <a:r>
              <a:rPr lang="en-US" sz="2800" dirty="0" smtClean="0">
                <a:solidFill>
                  <a:srgbClr val="FF0000"/>
                </a:solidFill>
              </a:rPr>
              <a:t>Approach: SFM</a:t>
            </a:r>
            <a:endParaRPr lang="en-US" dirty="0"/>
          </a:p>
        </p:txBody>
      </p:sp>
      <p:sp>
        <p:nvSpPr>
          <p:cNvPr id="3" name="Content Placeholder 2"/>
          <p:cNvSpPr>
            <a:spLocks noGrp="1"/>
          </p:cNvSpPr>
          <p:nvPr>
            <p:ph idx="1"/>
          </p:nvPr>
        </p:nvSpPr>
        <p:spPr/>
        <p:txBody>
          <a:bodyPr/>
          <a:lstStyle/>
          <a:p>
            <a:r>
              <a:rPr lang="en-US" dirty="0" smtClean="0"/>
              <a:t>SFM insured that the implementation was complete</a:t>
            </a:r>
          </a:p>
          <a:p>
            <a:r>
              <a:rPr lang="en-US" dirty="0" smtClean="0"/>
              <a:t>Describes use cases and functionality for the specification</a:t>
            </a:r>
          </a:p>
          <a:p>
            <a:r>
              <a:rPr lang="en-US" dirty="0" smtClean="0"/>
              <a:t>The SFM is not normative</a:t>
            </a:r>
          </a:p>
          <a:p>
            <a:pPr marL="0" indent="0">
              <a:buNone/>
            </a:pPr>
            <a:endParaRPr lang="en-US" dirty="0"/>
          </a:p>
        </p:txBody>
      </p:sp>
    </p:spTree>
    <p:extLst>
      <p:ext uri="{BB962C8B-B14F-4D97-AF65-F5344CB8AC3E}">
        <p14:creationId xmlns:p14="http://schemas.microsoft.com/office/powerpoint/2010/main" val="137432133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Service Functional Model (SFM</a:t>
            </a:r>
            <a:r>
              <a:rPr lang="en-US" dirty="0" smtClean="0"/>
              <a:t>)</a:t>
            </a:r>
            <a:br>
              <a:rPr lang="en-US" dirty="0" smtClean="0"/>
            </a:br>
            <a:r>
              <a:rPr lang="en-US" dirty="0">
                <a:solidFill>
                  <a:srgbClr val="FF0000"/>
                </a:solidFill>
              </a:rPr>
              <a:t>Approach: SFM</a:t>
            </a:r>
            <a:endParaRPr lang="en-US" dirty="0"/>
          </a:p>
        </p:txBody>
      </p:sp>
      <p:sp>
        <p:nvSpPr>
          <p:cNvPr id="3" name="Content Placeholder 2"/>
          <p:cNvSpPr>
            <a:spLocks noGrp="1"/>
          </p:cNvSpPr>
          <p:nvPr>
            <p:ph idx="1"/>
          </p:nvPr>
        </p:nvSpPr>
        <p:spPr/>
        <p:txBody>
          <a:bodyPr/>
          <a:lstStyle/>
          <a:p>
            <a:r>
              <a:rPr lang="en-US" dirty="0" smtClean="0"/>
              <a:t>Balloted </a:t>
            </a:r>
            <a:r>
              <a:rPr lang="en-US" dirty="0"/>
              <a:t>as a draft standard for trial </a:t>
            </a:r>
            <a:r>
              <a:rPr lang="en-US" dirty="0" smtClean="0"/>
              <a:t>use (DSTU)</a:t>
            </a:r>
          </a:p>
          <a:p>
            <a:r>
              <a:rPr lang="en-US" dirty="0"/>
              <a:t>Turned over to OMG where it was </a:t>
            </a:r>
            <a:r>
              <a:rPr lang="en-US" dirty="0" smtClean="0"/>
              <a:t>used to create a </a:t>
            </a:r>
            <a:r>
              <a:rPr lang="en-US" dirty="0"/>
              <a:t>Platform Independent Model or PIM and a Platform Specific Model or PSM</a:t>
            </a:r>
            <a:r>
              <a:rPr lang="en-US" dirty="0" smtClean="0"/>
              <a:t>.</a:t>
            </a:r>
            <a:endParaRPr lang="en-US" dirty="0"/>
          </a:p>
          <a:p>
            <a:r>
              <a:rPr lang="en-US" dirty="0"/>
              <a:t>Now moving toward a normative </a:t>
            </a:r>
            <a:r>
              <a:rPr lang="en-US" dirty="0" smtClean="0"/>
              <a:t>specification</a:t>
            </a:r>
            <a:endParaRPr lang="en-US" dirty="0"/>
          </a:p>
          <a:p>
            <a:pPr marL="0" indent="0">
              <a:buNone/>
            </a:pPr>
            <a:endParaRPr lang="en-US" dirty="0"/>
          </a:p>
          <a:p>
            <a:endParaRPr lang="en-US" dirty="0"/>
          </a:p>
        </p:txBody>
      </p:sp>
    </p:spTree>
    <p:extLst>
      <p:ext uri="{BB962C8B-B14F-4D97-AF65-F5344CB8AC3E}">
        <p14:creationId xmlns:p14="http://schemas.microsoft.com/office/powerpoint/2010/main" val="12887553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PIM, Platform Independent Model</a:t>
            </a:r>
            <a:br>
              <a:rPr lang="en-US" dirty="0" smtClean="0"/>
            </a:br>
            <a:r>
              <a:rPr lang="en-US" sz="2800" dirty="0">
                <a:solidFill>
                  <a:srgbClr val="FF0000"/>
                </a:solidFill>
              </a:rPr>
              <a:t>Approach: The role of the PIM</a:t>
            </a:r>
          </a:p>
        </p:txBody>
      </p:sp>
      <p:sp>
        <p:nvSpPr>
          <p:cNvPr id="3" name="Content Placeholder 2"/>
          <p:cNvSpPr>
            <a:spLocks noGrp="1"/>
          </p:cNvSpPr>
          <p:nvPr>
            <p:ph idx="1"/>
          </p:nvPr>
        </p:nvSpPr>
        <p:spPr/>
        <p:txBody>
          <a:bodyPr/>
          <a:lstStyle/>
          <a:p>
            <a:r>
              <a:rPr lang="en-US" dirty="0" smtClean="0"/>
              <a:t>A Unified Modeling Language (UML) representation:</a:t>
            </a:r>
          </a:p>
          <a:p>
            <a:r>
              <a:rPr lang="en-US" dirty="0" smtClean="0"/>
              <a:t>Defines names, purpose and how used.</a:t>
            </a:r>
          </a:p>
          <a:p>
            <a:r>
              <a:rPr lang="en-US" dirty="0" smtClean="0"/>
              <a:t>No physical rendering (i.e. Java Beans, C++ classes, XML schema, etc.)</a:t>
            </a:r>
          </a:p>
          <a:p>
            <a:r>
              <a:rPr lang="en-US" dirty="0" smtClean="0"/>
              <a:t>The PIM can be transformed into multiple Platform Specific Models</a:t>
            </a:r>
          </a:p>
          <a:p>
            <a:pPr marL="0" indent="0">
              <a:buNone/>
            </a:pPr>
            <a:endParaRPr lang="en-US" dirty="0"/>
          </a:p>
        </p:txBody>
      </p:sp>
    </p:spTree>
    <p:extLst>
      <p:ext uri="{BB962C8B-B14F-4D97-AF65-F5344CB8AC3E}">
        <p14:creationId xmlns:p14="http://schemas.microsoft.com/office/powerpoint/2010/main" val="3073321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PIM, Platform Independent Model</a:t>
            </a:r>
            <a:br>
              <a:rPr lang="en-US" dirty="0"/>
            </a:br>
            <a:r>
              <a:rPr lang="en-US" sz="2800" dirty="0" smtClean="0">
                <a:solidFill>
                  <a:srgbClr val="FF0000"/>
                </a:solidFill>
              </a:rPr>
              <a:t>Approach: The role of the PIM</a:t>
            </a:r>
            <a:endParaRPr lang="en-US" dirty="0"/>
          </a:p>
        </p:txBody>
      </p:sp>
      <p:sp>
        <p:nvSpPr>
          <p:cNvPr id="3" name="Content Placeholder 2"/>
          <p:cNvSpPr>
            <a:spLocks noGrp="1"/>
          </p:cNvSpPr>
          <p:nvPr>
            <p:ph idx="1"/>
          </p:nvPr>
        </p:nvSpPr>
        <p:spPr/>
        <p:txBody>
          <a:bodyPr/>
          <a:lstStyle/>
          <a:p>
            <a:pPr marL="0" indent="0">
              <a:buNone/>
            </a:pPr>
            <a:r>
              <a:rPr lang="en-US" dirty="0" smtClean="0"/>
              <a:t>Comprised of an:</a:t>
            </a:r>
          </a:p>
          <a:p>
            <a:r>
              <a:rPr lang="en-US" dirty="0" smtClean="0"/>
              <a:t>Information Model</a:t>
            </a:r>
          </a:p>
          <a:p>
            <a:r>
              <a:rPr lang="en-US" dirty="0" smtClean="0"/>
              <a:t>Computational Model</a:t>
            </a:r>
            <a:endParaRPr lang="en-US" dirty="0"/>
          </a:p>
        </p:txBody>
      </p:sp>
    </p:spTree>
    <p:extLst>
      <p:ext uri="{BB962C8B-B14F-4D97-AF65-F5344CB8AC3E}">
        <p14:creationId xmlns:p14="http://schemas.microsoft.com/office/powerpoint/2010/main" val="1233083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PSM: Platform Specific Model </a:t>
            </a:r>
            <a:br>
              <a:rPr lang="en-US" dirty="0" smtClean="0"/>
            </a:br>
            <a:r>
              <a:rPr lang="en-US" sz="2800" dirty="0" smtClean="0">
                <a:solidFill>
                  <a:srgbClr val="FF0000"/>
                </a:solidFill>
              </a:rPr>
              <a:t>Approach: The Role of the PSM</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CTS2 representations in </a:t>
            </a:r>
          </a:p>
          <a:p>
            <a:pPr lvl="1"/>
            <a:r>
              <a:rPr lang="en-US" dirty="0" smtClean="0"/>
              <a:t>XML schema, allowing content to be created in XML (A PSM of the Information Model)</a:t>
            </a:r>
          </a:p>
          <a:p>
            <a:pPr lvl="1"/>
            <a:r>
              <a:rPr lang="en-US" dirty="0" smtClean="0"/>
              <a:t>WADL: a REST interface to the the computational and information model</a:t>
            </a:r>
          </a:p>
          <a:p>
            <a:pPr lvl="1"/>
            <a:r>
              <a:rPr lang="en-US" dirty="0" smtClean="0"/>
              <a:t>WSDL:</a:t>
            </a:r>
            <a:r>
              <a:rPr lang="en-US" dirty="0"/>
              <a:t> </a:t>
            </a:r>
            <a:r>
              <a:rPr lang="en-US" dirty="0" smtClean="0"/>
              <a:t>a SOAP interface to the same computational and information model</a:t>
            </a:r>
          </a:p>
        </p:txBody>
      </p:sp>
    </p:spTree>
    <p:extLst>
      <p:ext uri="{BB962C8B-B14F-4D97-AF65-F5344CB8AC3E}">
        <p14:creationId xmlns:p14="http://schemas.microsoft.com/office/powerpoint/2010/main" val="4119744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a:t>
            </a:r>
            <a:r>
              <a:rPr lang="en-US" dirty="0"/>
              <a:t> </a:t>
            </a:r>
            <a:r>
              <a:rPr lang="en-US" dirty="0" smtClean="0"/>
              <a:t>Specification</a:t>
            </a:r>
            <a:endParaRPr lang="en-US" dirty="0"/>
          </a:p>
        </p:txBody>
      </p:sp>
      <p:sp>
        <p:nvSpPr>
          <p:cNvPr id="3" name="Content Placeholder 2"/>
          <p:cNvSpPr>
            <a:spLocks noGrp="1"/>
          </p:cNvSpPr>
          <p:nvPr>
            <p:ph idx="1"/>
          </p:nvPr>
        </p:nvSpPr>
        <p:spPr/>
        <p:txBody>
          <a:bodyPr/>
          <a:lstStyle/>
          <a:p>
            <a:pPr marL="0" indent="0">
              <a:buNone/>
            </a:pPr>
            <a:r>
              <a:rPr lang="en-US" dirty="0" smtClean="0"/>
              <a:t>A model and specification for discovering, accessing, distributing and updating </a:t>
            </a:r>
            <a:r>
              <a:rPr lang="en-US" i="1" dirty="0" smtClean="0"/>
              <a:t>terminological resources</a:t>
            </a:r>
            <a:r>
              <a:rPr lang="en-US" dirty="0" smtClean="0"/>
              <a:t> on the internet.</a:t>
            </a:r>
          </a:p>
        </p:txBody>
      </p:sp>
      <p:sp>
        <p:nvSpPr>
          <p:cNvPr id="6" name="Slide Number Placeholder 5"/>
          <p:cNvSpPr>
            <a:spLocks noGrp="1"/>
          </p:cNvSpPr>
          <p:nvPr>
            <p:ph type="sldNum" sz="quarter" idx="12"/>
          </p:nvPr>
        </p:nvSpPr>
        <p:spPr/>
        <p:txBody>
          <a:bodyPr/>
          <a:lstStyle/>
          <a:p>
            <a:fld id="{B872683D-E02A-AE43-B763-B6334918E055}" type="slidenum">
              <a:rPr lang="en-US" smtClean="0"/>
              <a:pPr/>
              <a:t>39</a:t>
            </a:fld>
            <a:endParaRPr lang="en-US"/>
          </a:p>
        </p:txBody>
      </p:sp>
    </p:spTree>
    <p:extLst>
      <p:ext uri="{BB962C8B-B14F-4D97-AF65-F5344CB8AC3E}">
        <p14:creationId xmlns:p14="http://schemas.microsoft.com/office/powerpoint/2010/main" val="4271541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smtClean="0"/>
              <a:t>The </a:t>
            </a:r>
            <a:r>
              <a:rPr lang="en-US" dirty="0"/>
              <a:t>Semiotic </a:t>
            </a:r>
            <a:r>
              <a:rPr lang="en-US" dirty="0" smtClean="0"/>
              <a:t>Triangle</a:t>
            </a:r>
            <a:br>
              <a:rPr lang="en-US" dirty="0" smtClean="0"/>
            </a:br>
            <a:endParaRPr lang="en-US" dirty="0"/>
          </a:p>
        </p:txBody>
      </p:sp>
      <p:sp>
        <p:nvSpPr>
          <p:cNvPr id="6" name="Slide Number Placeholder 5"/>
          <p:cNvSpPr>
            <a:spLocks noGrp="1"/>
          </p:cNvSpPr>
          <p:nvPr>
            <p:ph type="sldNum" sz="quarter" idx="12"/>
          </p:nvPr>
        </p:nvSpPr>
        <p:spPr/>
        <p:txBody>
          <a:bodyPr/>
          <a:lstStyle/>
          <a:p>
            <a:fld id="{C62DAE8A-B657-4A4D-9F36-BE0E5FD647E1}" type="slidenum">
              <a:rPr lang="en-US" smtClean="0"/>
              <a:pPr/>
              <a:t>4</a:t>
            </a:fld>
            <a:endParaRPr lang="en-US"/>
          </a:p>
        </p:txBody>
      </p:sp>
      <p:sp>
        <p:nvSpPr>
          <p:cNvPr id="46083" name="Line 3"/>
          <p:cNvSpPr>
            <a:spLocks noChangeShapeType="1"/>
          </p:cNvSpPr>
          <p:nvPr/>
        </p:nvSpPr>
        <p:spPr bwMode="auto">
          <a:xfrm>
            <a:off x="2743200" y="5257800"/>
            <a:ext cx="3352800" cy="0"/>
          </a:xfrm>
          <a:prstGeom prst="line">
            <a:avLst/>
          </a:prstGeom>
          <a:noFill/>
          <a:ln w="25400" cap="rnd">
            <a:solidFill>
              <a:schemeClr val="tx1"/>
            </a:solidFill>
            <a:prstDash val="sysDot"/>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084" name="Line 4"/>
          <p:cNvSpPr>
            <a:spLocks noChangeShapeType="1"/>
          </p:cNvSpPr>
          <p:nvPr/>
        </p:nvSpPr>
        <p:spPr bwMode="auto">
          <a:xfrm flipV="1">
            <a:off x="2743200" y="2286000"/>
            <a:ext cx="1676400" cy="2971800"/>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085" name="Line 5"/>
          <p:cNvSpPr>
            <a:spLocks noChangeShapeType="1"/>
          </p:cNvSpPr>
          <p:nvPr/>
        </p:nvSpPr>
        <p:spPr bwMode="auto">
          <a:xfrm>
            <a:off x="4419600" y="2286000"/>
            <a:ext cx="1676400" cy="2971800"/>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086" name="Text Box 6"/>
          <p:cNvSpPr txBox="1">
            <a:spLocks noChangeArrowheads="1"/>
          </p:cNvSpPr>
          <p:nvPr/>
        </p:nvSpPr>
        <p:spPr bwMode="auto">
          <a:xfrm>
            <a:off x="2819400" y="1752600"/>
            <a:ext cx="35422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800" dirty="0">
                <a:latin typeface="Times New Roman" charset="0"/>
              </a:rPr>
              <a:t>Thought or Reference</a:t>
            </a:r>
            <a:endParaRPr lang="en-US" sz="4800" dirty="0">
              <a:latin typeface="Times New Roman" charset="0"/>
            </a:endParaRPr>
          </a:p>
        </p:txBody>
      </p:sp>
      <p:sp>
        <p:nvSpPr>
          <p:cNvPr id="46087" name="Text Box 7"/>
          <p:cNvSpPr txBox="1">
            <a:spLocks noChangeArrowheads="1"/>
          </p:cNvSpPr>
          <p:nvPr/>
        </p:nvSpPr>
        <p:spPr bwMode="auto">
          <a:xfrm>
            <a:off x="1981200" y="5334000"/>
            <a:ext cx="13260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latin typeface="Times New Roman" charset="0"/>
              </a:rPr>
              <a:t>Referent</a:t>
            </a:r>
          </a:p>
        </p:txBody>
      </p:sp>
      <p:sp>
        <p:nvSpPr>
          <p:cNvPr id="46088" name="Text Box 8"/>
          <p:cNvSpPr txBox="1">
            <a:spLocks noChangeArrowheads="1"/>
          </p:cNvSpPr>
          <p:nvPr/>
        </p:nvSpPr>
        <p:spPr bwMode="auto">
          <a:xfrm>
            <a:off x="5791200" y="5257800"/>
            <a:ext cx="13420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800" dirty="0">
                <a:latin typeface="Times New Roman" charset="0"/>
              </a:rPr>
              <a:t>Symbol</a:t>
            </a:r>
            <a:endParaRPr lang="en-US" sz="2400" dirty="0">
              <a:latin typeface="Times New Roman" charset="0"/>
            </a:endParaRPr>
          </a:p>
        </p:txBody>
      </p:sp>
      <p:sp>
        <p:nvSpPr>
          <p:cNvPr id="46089" name="Text Box 9"/>
          <p:cNvSpPr txBox="1">
            <a:spLocks noChangeArrowheads="1"/>
          </p:cNvSpPr>
          <p:nvPr/>
        </p:nvSpPr>
        <p:spPr bwMode="auto">
          <a:xfrm>
            <a:off x="5257800" y="3276600"/>
            <a:ext cx="12677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smtClean="0">
                <a:latin typeface="Times New Roman" charset="0"/>
              </a:rPr>
              <a:t>Symbolizes</a:t>
            </a:r>
            <a:endParaRPr lang="en-US" sz="3600" dirty="0">
              <a:latin typeface="Times New Roman" charset="0"/>
            </a:endParaRPr>
          </a:p>
        </p:txBody>
      </p:sp>
      <p:sp>
        <p:nvSpPr>
          <p:cNvPr id="46090" name="Text Box 10"/>
          <p:cNvSpPr txBox="1">
            <a:spLocks noChangeArrowheads="1"/>
          </p:cNvSpPr>
          <p:nvPr/>
        </p:nvSpPr>
        <p:spPr bwMode="auto">
          <a:xfrm>
            <a:off x="2667000" y="3276600"/>
            <a:ext cx="10560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a:latin typeface="Times New Roman" charset="0"/>
              </a:rPr>
              <a:t>Refers to</a:t>
            </a:r>
            <a:endParaRPr lang="en-US" sz="3600" dirty="0">
              <a:latin typeface="Times New Roman" charset="0"/>
            </a:endParaRPr>
          </a:p>
        </p:txBody>
      </p:sp>
      <p:sp>
        <p:nvSpPr>
          <p:cNvPr id="46091" name="Text Box 11"/>
          <p:cNvSpPr txBox="1">
            <a:spLocks noChangeArrowheads="1"/>
          </p:cNvSpPr>
          <p:nvPr/>
        </p:nvSpPr>
        <p:spPr bwMode="auto">
          <a:xfrm>
            <a:off x="3962400" y="5334000"/>
            <a:ext cx="1203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a:latin typeface="Times New Roman" charset="0"/>
              </a:rPr>
              <a:t>Stands for</a:t>
            </a:r>
            <a:endParaRPr lang="en-US" sz="3600" dirty="0">
              <a:latin typeface="Times New Roman" charset="0"/>
            </a:endParaRPr>
          </a:p>
        </p:txBody>
      </p:sp>
      <p:sp>
        <p:nvSpPr>
          <p:cNvPr id="46092" name="Text Box 12"/>
          <p:cNvSpPr txBox="1">
            <a:spLocks noChangeArrowheads="1"/>
          </p:cNvSpPr>
          <p:nvPr/>
        </p:nvSpPr>
        <p:spPr bwMode="auto">
          <a:xfrm>
            <a:off x="990600" y="5867400"/>
            <a:ext cx="6553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sz="1200" dirty="0">
                <a:latin typeface="Times New Roman" charset="0"/>
              </a:rPr>
              <a:t>C.K Ogden and I. A. Richards.  </a:t>
            </a:r>
            <a:r>
              <a:rPr lang="en-US" sz="1200" i="1" dirty="0">
                <a:latin typeface="Times New Roman" charset="0"/>
              </a:rPr>
              <a:t>The Meaning of Meaning.</a:t>
            </a:r>
            <a:endParaRPr lang="en-US" sz="2000" dirty="0">
              <a:latin typeface="Times New Roman" charset="0"/>
            </a:endParaRPr>
          </a:p>
        </p:txBody>
      </p:sp>
    </p:spTree>
    <p:extLst>
      <p:ext uri="{BB962C8B-B14F-4D97-AF65-F5344CB8AC3E}">
        <p14:creationId xmlns:p14="http://schemas.microsoft.com/office/powerpoint/2010/main" val="301874270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Specification</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marL="0" indent="0">
              <a:buNone/>
            </a:pPr>
            <a:r>
              <a:rPr lang="en-US" dirty="0" smtClean="0"/>
              <a:t>The CTS2 specification provides:</a:t>
            </a:r>
          </a:p>
          <a:p>
            <a:r>
              <a:rPr lang="en-US" dirty="0" smtClean="0"/>
              <a:t>A model and set of symbols for discussing terminology:</a:t>
            </a:r>
          </a:p>
          <a:p>
            <a:pPr lvl="1"/>
            <a:r>
              <a:rPr lang="en-US" dirty="0" smtClean="0"/>
              <a:t>Formal in UML / Z</a:t>
            </a:r>
          </a:p>
          <a:p>
            <a:pPr lvl="1"/>
            <a:r>
              <a:rPr lang="en-US" dirty="0" smtClean="0"/>
              <a:t>Practical in XML Schema</a:t>
            </a:r>
          </a:p>
          <a:p>
            <a:r>
              <a:rPr lang="en-US" dirty="0" smtClean="0"/>
              <a:t>A </a:t>
            </a:r>
            <a:r>
              <a:rPr lang="en-US" i="1" dirty="0" err="1" smtClean="0"/>
              <a:t>RESTful</a:t>
            </a:r>
            <a:r>
              <a:rPr lang="en-US" dirty="0" smtClean="0"/>
              <a:t> Architecture for querying, exchanging and updating terminological content</a:t>
            </a:r>
          </a:p>
          <a:p>
            <a:pPr marL="0" indent="0">
              <a:buNone/>
            </a:pPr>
            <a:endParaRPr lang="en-US" dirty="0"/>
          </a:p>
        </p:txBody>
      </p:sp>
      <p:sp>
        <p:nvSpPr>
          <p:cNvPr id="6" name="Slide Number Placeholder 5"/>
          <p:cNvSpPr>
            <a:spLocks noGrp="1"/>
          </p:cNvSpPr>
          <p:nvPr>
            <p:ph type="sldNum" sz="quarter" idx="12"/>
          </p:nvPr>
        </p:nvSpPr>
        <p:spPr/>
        <p:txBody>
          <a:bodyPr/>
          <a:lstStyle/>
          <a:p>
            <a:fld id="{B872683D-E02A-AE43-B763-B6334918E055}" type="slidenum">
              <a:rPr lang="en-US" smtClean="0"/>
              <a:pPr/>
              <a:t>40</a:t>
            </a:fld>
            <a:endParaRPr lang="en-US"/>
          </a:p>
        </p:txBody>
      </p:sp>
    </p:spTree>
    <p:extLst>
      <p:ext uri="{BB962C8B-B14F-4D97-AF65-F5344CB8AC3E}">
        <p14:creationId xmlns:p14="http://schemas.microsoft.com/office/powerpoint/2010/main" val="3149603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Specification</a:t>
            </a:r>
            <a:br>
              <a:rPr lang="en-US" dirty="0" smtClean="0"/>
            </a:br>
            <a:r>
              <a:rPr lang="en-US" sz="2800" dirty="0" smtClean="0">
                <a:solidFill>
                  <a:srgbClr val="FF0000"/>
                </a:solidFill>
              </a:rPr>
              <a:t>Resource-Oriented Architecture</a:t>
            </a:r>
            <a:endParaRPr lang="en-US" sz="2800" dirty="0">
              <a:solidFill>
                <a:srgbClr val="FF0000"/>
              </a:solidFill>
            </a:endParaRPr>
          </a:p>
        </p:txBody>
      </p:sp>
      <p:sp>
        <p:nvSpPr>
          <p:cNvPr id="3" name="Content Placeholder 2"/>
          <p:cNvSpPr>
            <a:spLocks noGrp="1"/>
          </p:cNvSpPr>
          <p:nvPr>
            <p:ph idx="1"/>
          </p:nvPr>
        </p:nvSpPr>
        <p:spPr>
          <a:xfrm>
            <a:off x="533400" y="1295400"/>
            <a:ext cx="7772400" cy="4570412"/>
          </a:xfrm>
        </p:spPr>
        <p:txBody>
          <a:bodyPr/>
          <a:lstStyle/>
          <a:p>
            <a:pPr marL="0" indent="0">
              <a:buNone/>
            </a:pPr>
            <a:r>
              <a:rPr lang="en-US" sz="2400" dirty="0" smtClean="0"/>
              <a:t>It's </a:t>
            </a:r>
            <a:r>
              <a:rPr lang="en-US" sz="2400" dirty="0"/>
              <a:t>just four concepts:</a:t>
            </a:r>
          </a:p>
          <a:p>
            <a:pPr lvl="1"/>
            <a:r>
              <a:rPr lang="en-US" sz="2400" dirty="0" smtClean="0"/>
              <a:t>Resources</a:t>
            </a:r>
          </a:p>
          <a:p>
            <a:pPr lvl="1"/>
            <a:r>
              <a:rPr lang="en-US" sz="2400" dirty="0" smtClean="0"/>
              <a:t>Their </a:t>
            </a:r>
            <a:r>
              <a:rPr lang="en-US" sz="2400" dirty="0"/>
              <a:t>names (URIs</a:t>
            </a:r>
            <a:r>
              <a:rPr lang="en-US" sz="2400" dirty="0" smtClean="0"/>
              <a:t>)</a:t>
            </a:r>
          </a:p>
          <a:p>
            <a:pPr lvl="1"/>
            <a:r>
              <a:rPr lang="en-US" sz="2400" dirty="0" smtClean="0"/>
              <a:t>Their representations</a:t>
            </a:r>
          </a:p>
          <a:p>
            <a:pPr lvl="1"/>
            <a:r>
              <a:rPr lang="en-US" sz="2400" dirty="0" smtClean="0"/>
              <a:t>The </a:t>
            </a:r>
            <a:r>
              <a:rPr lang="en-US" sz="2400" dirty="0"/>
              <a:t>links between them</a:t>
            </a:r>
          </a:p>
          <a:p>
            <a:pPr marL="0" indent="0">
              <a:buNone/>
            </a:pPr>
            <a:r>
              <a:rPr lang="en-US" sz="2400" dirty="0"/>
              <a:t>A</a:t>
            </a:r>
            <a:r>
              <a:rPr lang="en-US" sz="2400" dirty="0" smtClean="0"/>
              <a:t>nd </a:t>
            </a:r>
            <a:r>
              <a:rPr lang="en-US" sz="2400" dirty="0"/>
              <a:t>four </a:t>
            </a:r>
            <a:r>
              <a:rPr lang="en-US" sz="2400" dirty="0" smtClean="0"/>
              <a:t>properties:</a:t>
            </a:r>
          </a:p>
          <a:p>
            <a:pPr lvl="1"/>
            <a:r>
              <a:rPr lang="en-US" sz="2400" dirty="0" smtClean="0"/>
              <a:t>Addressability</a:t>
            </a:r>
            <a:endParaRPr lang="en-US" sz="2400" dirty="0"/>
          </a:p>
          <a:p>
            <a:pPr lvl="1"/>
            <a:r>
              <a:rPr lang="en-US" sz="2400" dirty="0"/>
              <a:t>Statelessness</a:t>
            </a:r>
          </a:p>
          <a:p>
            <a:pPr lvl="1"/>
            <a:r>
              <a:rPr lang="en-US" sz="2400" dirty="0"/>
              <a:t>Connectedness</a:t>
            </a:r>
          </a:p>
          <a:p>
            <a:pPr lvl="1"/>
            <a:r>
              <a:rPr lang="en-US" sz="2400" dirty="0"/>
              <a:t>A </a:t>
            </a:r>
            <a:r>
              <a:rPr lang="en-US" sz="2400" dirty="0" smtClean="0"/>
              <a:t>“uniform interface”</a:t>
            </a:r>
            <a:endParaRPr lang="en-US" sz="2400" dirty="0"/>
          </a:p>
          <a:p>
            <a:pPr marL="0" indent="0">
              <a:buNone/>
            </a:pPr>
            <a:r>
              <a:rPr lang="en-US" sz="1400" i="1" dirty="0" err="1" smtClean="0"/>
              <a:t>RESTFul</a:t>
            </a:r>
            <a:r>
              <a:rPr lang="en-US" sz="1400" i="1" dirty="0" smtClean="0"/>
              <a:t> Web Services – Richardson and Ruby, 2007</a:t>
            </a:r>
            <a:endParaRPr lang="en-US" sz="1400" i="1" dirty="0"/>
          </a:p>
        </p:txBody>
      </p:sp>
      <p:sp>
        <p:nvSpPr>
          <p:cNvPr id="6" name="Slide Number Placeholder 5"/>
          <p:cNvSpPr>
            <a:spLocks noGrp="1"/>
          </p:cNvSpPr>
          <p:nvPr>
            <p:ph type="sldNum" sz="quarter" idx="12"/>
          </p:nvPr>
        </p:nvSpPr>
        <p:spPr/>
        <p:txBody>
          <a:bodyPr/>
          <a:lstStyle/>
          <a:p>
            <a:fld id="{B872683D-E02A-AE43-B763-B6334918E055}" type="slidenum">
              <a:rPr lang="en-US" smtClean="0"/>
              <a:pPr/>
              <a:t>41</a:t>
            </a:fld>
            <a:endParaRPr lang="en-US"/>
          </a:p>
        </p:txBody>
      </p:sp>
    </p:spTree>
    <p:extLst>
      <p:ext uri="{BB962C8B-B14F-4D97-AF65-F5344CB8AC3E}">
        <p14:creationId xmlns:p14="http://schemas.microsoft.com/office/powerpoint/2010/main" val="2430875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Specification</a:t>
            </a:r>
            <a:br>
              <a:rPr lang="en-US" dirty="0" smtClean="0"/>
            </a:br>
            <a:r>
              <a:rPr lang="en-US" sz="2800" dirty="0" smtClean="0">
                <a:solidFill>
                  <a:srgbClr val="FF0000"/>
                </a:solidFill>
              </a:rPr>
              <a:t>Why REST?</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Enables “Linear Value Proposition”</a:t>
            </a:r>
          </a:p>
          <a:p>
            <a:pPr lvl="1"/>
            <a:r>
              <a:rPr lang="en-US" dirty="0" smtClean="0"/>
              <a:t>Easy things should be easy</a:t>
            </a:r>
          </a:p>
          <a:p>
            <a:pPr lvl="1"/>
            <a:r>
              <a:rPr lang="en-US" dirty="0" smtClean="0"/>
              <a:t>Cost of adding complexity should be linear</a:t>
            </a:r>
          </a:p>
          <a:p>
            <a:r>
              <a:rPr lang="en-US" dirty="0" smtClean="0"/>
              <a:t>Proven Technology</a:t>
            </a:r>
          </a:p>
          <a:p>
            <a:pPr lvl="1"/>
            <a:r>
              <a:rPr lang="en-US" dirty="0" smtClean="0"/>
              <a:t>Architecture of the World Wide Web</a:t>
            </a:r>
          </a:p>
          <a:p>
            <a:pPr lvl="1"/>
            <a:r>
              <a:rPr lang="en-US" dirty="0" smtClean="0"/>
              <a:t>Can leverage existing WWW tools (HTTP / XML / XSLT / …)</a:t>
            </a:r>
          </a:p>
          <a:p>
            <a:r>
              <a:rPr lang="en-US" dirty="0" smtClean="0"/>
              <a:t>Enables modular architecture</a:t>
            </a:r>
          </a:p>
        </p:txBody>
      </p:sp>
      <p:sp>
        <p:nvSpPr>
          <p:cNvPr id="6" name="Slide Number Placeholder 5"/>
          <p:cNvSpPr>
            <a:spLocks noGrp="1"/>
          </p:cNvSpPr>
          <p:nvPr>
            <p:ph type="sldNum" sz="quarter" idx="12"/>
          </p:nvPr>
        </p:nvSpPr>
        <p:spPr/>
        <p:txBody>
          <a:bodyPr/>
          <a:lstStyle/>
          <a:p>
            <a:fld id="{B872683D-E02A-AE43-B763-B6334918E055}" type="slidenum">
              <a:rPr lang="en-US" smtClean="0"/>
              <a:pPr/>
              <a:t>42</a:t>
            </a:fld>
            <a:endParaRPr lang="en-US"/>
          </a:p>
        </p:txBody>
      </p:sp>
    </p:spTree>
    <p:extLst>
      <p:ext uri="{BB962C8B-B14F-4D97-AF65-F5344CB8AC3E}">
        <p14:creationId xmlns:p14="http://schemas.microsoft.com/office/powerpoint/2010/main" val="1471248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Specification</a:t>
            </a:r>
            <a:r>
              <a:rPr lang="en-US" dirty="0" smtClean="0"/>
              <a:t/>
            </a:r>
            <a:br>
              <a:rPr lang="en-US" dirty="0" smtClean="0"/>
            </a:br>
            <a:r>
              <a:rPr lang="en-US" sz="2800" dirty="0" smtClean="0">
                <a:solidFill>
                  <a:srgbClr val="FF0000"/>
                </a:solidFill>
              </a:rPr>
              <a:t>API</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CTS2 is an </a:t>
            </a:r>
            <a:r>
              <a:rPr lang="en-US" i="1" dirty="0" smtClean="0"/>
              <a:t>Application Programming Interface </a:t>
            </a:r>
            <a:r>
              <a:rPr lang="en-US" dirty="0" smtClean="0"/>
              <a:t>(API) specification.</a:t>
            </a:r>
          </a:p>
          <a:p>
            <a:r>
              <a:rPr lang="en-US" dirty="0" smtClean="0"/>
              <a:t>It defines the semantics, syntax and valid interactions that can occur </a:t>
            </a:r>
          </a:p>
          <a:p>
            <a:r>
              <a:rPr lang="en-US" dirty="0" smtClean="0"/>
              <a:t>It is a “blueprint” for software</a:t>
            </a:r>
          </a:p>
          <a:p>
            <a:r>
              <a:rPr lang="en-US" dirty="0" smtClean="0"/>
              <a:t>If everyone follows the blueprint (and the blueprint is sufficiently precise) then CTS2 clients and services can interoperate</a:t>
            </a:r>
            <a:endParaRPr lang="en-US" dirty="0"/>
          </a:p>
        </p:txBody>
      </p:sp>
      <p:sp>
        <p:nvSpPr>
          <p:cNvPr id="6" name="Slide Number Placeholder 5"/>
          <p:cNvSpPr>
            <a:spLocks noGrp="1"/>
          </p:cNvSpPr>
          <p:nvPr>
            <p:ph type="sldNum" sz="quarter" idx="12"/>
          </p:nvPr>
        </p:nvSpPr>
        <p:spPr/>
        <p:txBody>
          <a:bodyPr/>
          <a:lstStyle/>
          <a:p>
            <a:fld id="{B872683D-E02A-AE43-B763-B6334918E055}" type="slidenum">
              <a:rPr lang="en-US" smtClean="0"/>
              <a:pPr/>
              <a:t>43</a:t>
            </a:fld>
            <a:endParaRPr lang="en-US"/>
          </a:p>
        </p:txBody>
      </p:sp>
    </p:spTree>
    <p:extLst>
      <p:ext uri="{BB962C8B-B14F-4D97-AF65-F5344CB8AC3E}">
        <p14:creationId xmlns:p14="http://schemas.microsoft.com/office/powerpoint/2010/main" val="2886367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Standard as a Blueprint</a:t>
            </a:r>
            <a:br>
              <a:rPr lang="en-US" dirty="0" smtClean="0"/>
            </a:br>
            <a:endParaRPr lang="en-US" dirty="0"/>
          </a:p>
        </p:txBody>
      </p:sp>
      <p:pic>
        <p:nvPicPr>
          <p:cNvPr id="6" name="Content Placeholder 5"/>
          <p:cNvPicPr>
            <a:picLocks noGrp="1" noChangeAspect="1"/>
          </p:cNvPicPr>
          <p:nvPr>
            <p:ph idx="1"/>
          </p:nvPr>
        </p:nvPicPr>
        <p:blipFill>
          <a:blip r:embed="rId3"/>
          <a:srcRect t="7078" b="7078"/>
          <a:stretch>
            <a:fillRect/>
          </a:stretch>
        </p:blipFill>
        <p:spPr>
          <a:xfrm>
            <a:off x="3200400" y="3276600"/>
            <a:ext cx="2514600" cy="1478663"/>
          </a:xfrm>
        </p:spPr>
      </p:pic>
      <p:sp>
        <p:nvSpPr>
          <p:cNvPr id="5" name="Slide Number Placeholder 4"/>
          <p:cNvSpPr>
            <a:spLocks noGrp="1"/>
          </p:cNvSpPr>
          <p:nvPr>
            <p:ph type="sldNum" sz="quarter" idx="12"/>
          </p:nvPr>
        </p:nvSpPr>
        <p:spPr/>
        <p:txBody>
          <a:bodyPr/>
          <a:lstStyle/>
          <a:p>
            <a:fld id="{B872683D-E02A-AE43-B763-B6334918E055}" type="slidenum">
              <a:rPr lang="en-US" smtClean="0"/>
              <a:pPr/>
              <a:t>44</a:t>
            </a:fld>
            <a:endParaRPr lang="en-US"/>
          </a:p>
        </p:txBody>
      </p:sp>
      <p:pic>
        <p:nvPicPr>
          <p:cNvPr id="7" name="Picture 6"/>
          <p:cNvPicPr>
            <a:picLocks noChangeAspect="1"/>
          </p:cNvPicPr>
          <p:nvPr/>
        </p:nvPicPr>
        <p:blipFill>
          <a:blip r:embed="rId4"/>
          <a:stretch>
            <a:fillRect/>
          </a:stretch>
        </p:blipFill>
        <p:spPr>
          <a:xfrm>
            <a:off x="3657600" y="5105400"/>
            <a:ext cx="1604772" cy="1371600"/>
          </a:xfrm>
          <a:prstGeom prst="rect">
            <a:avLst/>
          </a:prstGeom>
        </p:spPr>
      </p:pic>
      <p:pic>
        <p:nvPicPr>
          <p:cNvPr id="8" name="Picture 7"/>
          <p:cNvPicPr>
            <a:picLocks noChangeAspect="1"/>
          </p:cNvPicPr>
          <p:nvPr/>
        </p:nvPicPr>
        <p:blipFill>
          <a:blip r:embed="rId5"/>
          <a:stretch>
            <a:fillRect/>
          </a:stretch>
        </p:blipFill>
        <p:spPr>
          <a:xfrm>
            <a:off x="457200" y="4572000"/>
            <a:ext cx="2381250" cy="1905000"/>
          </a:xfrm>
          <a:prstGeom prst="rect">
            <a:avLst/>
          </a:prstGeom>
        </p:spPr>
      </p:pic>
      <p:pic>
        <p:nvPicPr>
          <p:cNvPr id="9" name="Picture 8"/>
          <p:cNvPicPr>
            <a:picLocks noChangeAspect="1"/>
          </p:cNvPicPr>
          <p:nvPr/>
        </p:nvPicPr>
        <p:blipFill>
          <a:blip r:embed="rId6"/>
          <a:stretch>
            <a:fillRect/>
          </a:stretch>
        </p:blipFill>
        <p:spPr>
          <a:xfrm>
            <a:off x="6019800" y="4800600"/>
            <a:ext cx="1905000" cy="1905000"/>
          </a:xfrm>
          <a:prstGeom prst="rect">
            <a:avLst/>
          </a:prstGeom>
        </p:spPr>
      </p:pic>
      <p:pic>
        <p:nvPicPr>
          <p:cNvPr id="11" name="Picture 10"/>
          <p:cNvPicPr>
            <a:picLocks noChangeAspect="1"/>
          </p:cNvPicPr>
          <p:nvPr/>
        </p:nvPicPr>
        <p:blipFill>
          <a:blip r:embed="rId7"/>
          <a:stretch>
            <a:fillRect/>
          </a:stretch>
        </p:blipFill>
        <p:spPr>
          <a:xfrm>
            <a:off x="6019800" y="1447800"/>
            <a:ext cx="2209800" cy="1657350"/>
          </a:xfrm>
          <a:prstGeom prst="rect">
            <a:avLst/>
          </a:prstGeom>
        </p:spPr>
      </p:pic>
      <p:pic>
        <p:nvPicPr>
          <p:cNvPr id="12" name="Picture 11"/>
          <p:cNvPicPr>
            <a:picLocks noChangeAspect="1"/>
          </p:cNvPicPr>
          <p:nvPr/>
        </p:nvPicPr>
        <p:blipFill>
          <a:blip r:embed="rId8"/>
          <a:stretch>
            <a:fillRect/>
          </a:stretch>
        </p:blipFill>
        <p:spPr>
          <a:xfrm>
            <a:off x="3352800" y="1447800"/>
            <a:ext cx="2133600" cy="1600200"/>
          </a:xfrm>
          <a:prstGeom prst="rect">
            <a:avLst/>
          </a:prstGeom>
        </p:spPr>
      </p:pic>
      <p:pic>
        <p:nvPicPr>
          <p:cNvPr id="13" name="Picture 12"/>
          <p:cNvPicPr>
            <a:picLocks noChangeAspect="1"/>
          </p:cNvPicPr>
          <p:nvPr/>
        </p:nvPicPr>
        <p:blipFill>
          <a:blip r:embed="rId9"/>
          <a:stretch>
            <a:fillRect/>
          </a:stretch>
        </p:blipFill>
        <p:spPr>
          <a:xfrm>
            <a:off x="1066800" y="1524000"/>
            <a:ext cx="1828800" cy="1371600"/>
          </a:xfrm>
          <a:prstGeom prst="rect">
            <a:avLst/>
          </a:prstGeom>
        </p:spPr>
      </p:pic>
      <p:sp>
        <p:nvSpPr>
          <p:cNvPr id="14" name="TextBox 13"/>
          <p:cNvSpPr txBox="1"/>
          <p:nvPr/>
        </p:nvSpPr>
        <p:spPr>
          <a:xfrm>
            <a:off x="2362200" y="1752600"/>
            <a:ext cx="3981378" cy="830997"/>
          </a:xfrm>
          <a:prstGeom prst="rect">
            <a:avLst/>
          </a:prstGeom>
          <a:solidFill>
            <a:schemeClr val="tx2">
              <a:alpha val="57000"/>
            </a:schemeClr>
          </a:solidFill>
        </p:spPr>
        <p:txBody>
          <a:bodyPr wrap="none" rtlCol="0">
            <a:spAutoFit/>
          </a:bodyPr>
          <a:lstStyle/>
          <a:p>
            <a:r>
              <a:rPr lang="en-US" sz="4800" dirty="0" smtClean="0"/>
              <a:t>CTS2 Clients</a:t>
            </a:r>
            <a:endParaRPr lang="en-US" sz="4800" dirty="0"/>
          </a:p>
        </p:txBody>
      </p:sp>
      <p:sp>
        <p:nvSpPr>
          <p:cNvPr id="15" name="TextBox 14"/>
          <p:cNvSpPr txBox="1"/>
          <p:nvPr/>
        </p:nvSpPr>
        <p:spPr>
          <a:xfrm>
            <a:off x="2438400" y="5257800"/>
            <a:ext cx="4461979" cy="830997"/>
          </a:xfrm>
          <a:prstGeom prst="rect">
            <a:avLst/>
          </a:prstGeom>
          <a:solidFill>
            <a:srgbClr val="3AFF38">
              <a:alpha val="55000"/>
            </a:srgbClr>
          </a:solidFill>
        </p:spPr>
        <p:txBody>
          <a:bodyPr wrap="none" rtlCol="0">
            <a:spAutoFit/>
          </a:bodyPr>
          <a:lstStyle/>
          <a:p>
            <a:r>
              <a:rPr lang="en-US" sz="4800" dirty="0" smtClean="0"/>
              <a:t>CTS2 Services</a:t>
            </a:r>
            <a:endParaRPr lang="en-US" sz="4800" dirty="0"/>
          </a:p>
        </p:txBody>
      </p:sp>
      <p:cxnSp>
        <p:nvCxnSpPr>
          <p:cNvPr id="19" name="Straight Connector 18"/>
          <p:cNvCxnSpPr>
            <a:stCxn id="13" idx="2"/>
          </p:cNvCxnSpPr>
          <p:nvPr/>
        </p:nvCxnSpPr>
        <p:spPr bwMode="auto">
          <a:xfrm rot="16200000" flipH="1">
            <a:off x="2247900" y="2628900"/>
            <a:ext cx="685800" cy="1219200"/>
          </a:xfrm>
          <a:prstGeom prst="curvedConnector2">
            <a:avLst/>
          </a:prstGeom>
          <a:solidFill>
            <a:schemeClr val="accent1"/>
          </a:solidFill>
          <a:ln w="38100" cap="flat" cmpd="sng" algn="ctr">
            <a:solidFill>
              <a:srgbClr val="3366FF"/>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18"/>
          <p:cNvCxnSpPr/>
          <p:nvPr/>
        </p:nvCxnSpPr>
        <p:spPr bwMode="auto">
          <a:xfrm rot="5400000">
            <a:off x="6096000" y="2743200"/>
            <a:ext cx="381000" cy="1143000"/>
          </a:xfrm>
          <a:prstGeom prst="curvedConnector2">
            <a:avLst/>
          </a:prstGeom>
          <a:solidFill>
            <a:schemeClr val="accent1"/>
          </a:solidFill>
          <a:ln w="38100" cap="flat" cmpd="sng" algn="ctr">
            <a:solidFill>
              <a:srgbClr val="3366FF"/>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18"/>
          <p:cNvCxnSpPr/>
          <p:nvPr/>
        </p:nvCxnSpPr>
        <p:spPr bwMode="auto">
          <a:xfrm rot="5400000">
            <a:off x="3968750" y="3124200"/>
            <a:ext cx="298450" cy="6350"/>
          </a:xfrm>
          <a:prstGeom prst="curvedConnector3">
            <a:avLst>
              <a:gd name="adj1" fmla="val 50000"/>
            </a:avLst>
          </a:prstGeom>
          <a:solidFill>
            <a:schemeClr val="accent1"/>
          </a:solidFill>
          <a:ln w="38100" cap="flat" cmpd="sng" algn="ctr">
            <a:solidFill>
              <a:srgbClr val="3366FF"/>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Connector 18"/>
          <p:cNvCxnSpPr/>
          <p:nvPr/>
        </p:nvCxnSpPr>
        <p:spPr bwMode="auto">
          <a:xfrm flipV="1">
            <a:off x="2057400" y="4648200"/>
            <a:ext cx="1143000" cy="381000"/>
          </a:xfrm>
          <a:prstGeom prst="curvedConnector3">
            <a:avLst>
              <a:gd name="adj1" fmla="val 50000"/>
            </a:avLst>
          </a:prstGeom>
          <a:solidFill>
            <a:schemeClr val="accent1"/>
          </a:solidFill>
          <a:ln w="38100" cap="flat" cmpd="sng" algn="ctr">
            <a:solidFill>
              <a:srgbClr val="008000"/>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18"/>
          <p:cNvCxnSpPr/>
          <p:nvPr/>
        </p:nvCxnSpPr>
        <p:spPr bwMode="auto">
          <a:xfrm flipH="1" flipV="1">
            <a:off x="5715000" y="4648200"/>
            <a:ext cx="1143000" cy="381000"/>
          </a:xfrm>
          <a:prstGeom prst="curvedConnector3">
            <a:avLst>
              <a:gd name="adj1" fmla="val 50000"/>
            </a:avLst>
          </a:prstGeom>
          <a:solidFill>
            <a:schemeClr val="accent1"/>
          </a:solidFill>
          <a:ln w="38100" cap="flat" cmpd="sng" algn="ctr">
            <a:solidFill>
              <a:srgbClr val="008000"/>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18"/>
          <p:cNvCxnSpPr/>
          <p:nvPr/>
        </p:nvCxnSpPr>
        <p:spPr bwMode="auto">
          <a:xfrm rot="16200000" flipV="1">
            <a:off x="4038600" y="4953000"/>
            <a:ext cx="533400" cy="76200"/>
          </a:xfrm>
          <a:prstGeom prst="curvedConnector3">
            <a:avLst>
              <a:gd name="adj1" fmla="val 50000"/>
            </a:avLst>
          </a:prstGeom>
          <a:solidFill>
            <a:schemeClr val="accent1"/>
          </a:solidFill>
          <a:ln w="38100" cap="flat" cmpd="sng" algn="ctr">
            <a:solidFill>
              <a:srgbClr val="008000"/>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624353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Modular Specification</a:t>
            </a:r>
            <a:br>
              <a:rPr lang="en-US" dirty="0" smtClean="0"/>
            </a:br>
            <a:r>
              <a:rPr lang="en-US" sz="2800" dirty="0" smtClean="0">
                <a:solidFill>
                  <a:srgbClr val="FF0000"/>
                </a:solidFill>
              </a:rPr>
              <a:t>Implement / use what you need</a:t>
            </a:r>
            <a:endParaRPr lang="en-US" sz="2800" dirty="0">
              <a:solidFill>
                <a:srgbClr val="FF0000"/>
              </a:solidFill>
            </a:endParaRPr>
          </a:p>
        </p:txBody>
      </p:sp>
      <p:sp>
        <p:nvSpPr>
          <p:cNvPr id="3" name="Content Placeholder 2"/>
          <p:cNvSpPr>
            <a:spLocks noGrp="1"/>
          </p:cNvSpPr>
          <p:nvPr>
            <p:ph idx="1"/>
          </p:nvPr>
        </p:nvSpPr>
        <p:spPr/>
        <p:txBody>
          <a:bodyPr/>
          <a:lstStyle/>
          <a:p>
            <a:r>
              <a:rPr lang="en-US" sz="2800" dirty="0" smtClean="0"/>
              <a:t>Code System Catalog Entry and Code System Version Catalog Entry</a:t>
            </a:r>
          </a:p>
          <a:p>
            <a:r>
              <a:rPr lang="en-US" sz="2800" dirty="0" smtClean="0"/>
              <a:t>Entity Description and Association</a:t>
            </a:r>
          </a:p>
          <a:p>
            <a:r>
              <a:rPr lang="en-US" sz="2800" dirty="0" smtClean="0"/>
              <a:t>Value Sets, Value Set Definition and Resolved Value Set</a:t>
            </a:r>
          </a:p>
          <a:p>
            <a:r>
              <a:rPr lang="en-US" sz="2800" dirty="0" smtClean="0"/>
              <a:t>Map, Map Version </a:t>
            </a:r>
          </a:p>
          <a:p>
            <a:r>
              <a:rPr lang="en-US" sz="2800" dirty="0" smtClean="0"/>
              <a:t>Concept Domain and Concept Domain Binding</a:t>
            </a:r>
          </a:p>
          <a:p>
            <a:r>
              <a:rPr lang="en-US" sz="2800" dirty="0" smtClean="0"/>
              <a:t>Statement Model</a:t>
            </a:r>
            <a:endParaRPr lang="en-US" sz="2800" dirty="0"/>
          </a:p>
        </p:txBody>
      </p:sp>
    </p:spTree>
    <p:extLst>
      <p:ext uri="{BB962C8B-B14F-4D97-AF65-F5344CB8AC3E}">
        <p14:creationId xmlns:p14="http://schemas.microsoft.com/office/powerpoint/2010/main" val="2002811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Modular Functionality</a:t>
            </a:r>
            <a:br>
              <a:rPr lang="en-US" dirty="0" smtClean="0"/>
            </a:br>
            <a:r>
              <a:rPr lang="en-US" sz="2800" dirty="0" smtClean="0">
                <a:solidFill>
                  <a:srgbClr val="FF0000"/>
                </a:solidFill>
              </a:rPr>
              <a:t>Implement / use what you need</a:t>
            </a:r>
            <a:endParaRPr lang="en-US" sz="2800" dirty="0">
              <a:solidFill>
                <a:srgbClr val="FF0000"/>
              </a:solidFill>
            </a:endParaRPr>
          </a:p>
        </p:txBody>
      </p:sp>
      <p:sp>
        <p:nvSpPr>
          <p:cNvPr id="3" name="Content Placeholder 2"/>
          <p:cNvSpPr>
            <a:spLocks noGrp="1"/>
          </p:cNvSpPr>
          <p:nvPr>
            <p:ph idx="1"/>
          </p:nvPr>
        </p:nvSpPr>
        <p:spPr/>
        <p:txBody>
          <a:bodyPr>
            <a:normAutofit/>
          </a:bodyPr>
          <a:lstStyle/>
          <a:p>
            <a:r>
              <a:rPr lang="en-US" dirty="0" smtClean="0"/>
              <a:t>Read </a:t>
            </a:r>
          </a:p>
          <a:p>
            <a:r>
              <a:rPr lang="en-US" dirty="0" smtClean="0"/>
              <a:t>Query</a:t>
            </a:r>
          </a:p>
          <a:p>
            <a:r>
              <a:rPr lang="en-US" dirty="0" smtClean="0"/>
              <a:t>Import</a:t>
            </a:r>
          </a:p>
          <a:p>
            <a:r>
              <a:rPr lang="en-US" dirty="0" smtClean="0"/>
              <a:t>Export</a:t>
            </a:r>
          </a:p>
          <a:p>
            <a:r>
              <a:rPr lang="en-US" dirty="0" smtClean="0"/>
              <a:t>Update</a:t>
            </a:r>
          </a:p>
          <a:p>
            <a:r>
              <a:rPr lang="en-US" dirty="0" smtClean="0"/>
              <a:t>Maintenance</a:t>
            </a:r>
          </a:p>
          <a:p>
            <a:r>
              <a:rPr lang="en-US" dirty="0" smtClean="0"/>
              <a:t>History</a:t>
            </a:r>
          </a:p>
          <a:p>
            <a:r>
              <a:rPr lang="en-US" dirty="0" smtClean="0"/>
              <a:t>Temporal</a:t>
            </a:r>
          </a:p>
        </p:txBody>
      </p:sp>
    </p:spTree>
    <p:extLst>
      <p:ext uri="{BB962C8B-B14F-4D97-AF65-F5344CB8AC3E}">
        <p14:creationId xmlns:p14="http://schemas.microsoft.com/office/powerpoint/2010/main" val="1459717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a:t>
            </a:r>
            <a:r>
              <a:rPr lang="en-US" u="sng" dirty="0" smtClean="0"/>
              <a:t>Module</a:t>
            </a:r>
            <a:r>
              <a:rPr lang="en-US" dirty="0" smtClean="0"/>
              <a:t> Has</a:t>
            </a:r>
            <a:br>
              <a:rPr lang="en-US" dirty="0" smtClean="0"/>
            </a:br>
            <a:endParaRPr lang="en-US" dirty="0"/>
          </a:p>
        </p:txBody>
      </p:sp>
      <p:sp>
        <p:nvSpPr>
          <p:cNvPr id="3" name="Content Placeholder 2"/>
          <p:cNvSpPr>
            <a:spLocks noGrp="1"/>
          </p:cNvSpPr>
          <p:nvPr>
            <p:ph idx="1"/>
          </p:nvPr>
        </p:nvSpPr>
        <p:spPr/>
        <p:txBody>
          <a:bodyPr/>
          <a:lstStyle/>
          <a:p>
            <a:r>
              <a:rPr lang="en-US" dirty="0" smtClean="0"/>
              <a:t>Formal Information Model in UML</a:t>
            </a:r>
          </a:p>
          <a:p>
            <a:pPr lvl="1"/>
            <a:r>
              <a:rPr lang="en-US" dirty="0" smtClean="0"/>
              <a:t>Defines the resource, how it is identified and what information it contains</a:t>
            </a:r>
          </a:p>
          <a:p>
            <a:r>
              <a:rPr lang="en-US" dirty="0" smtClean="0"/>
              <a:t>Formal Computational Model in UML</a:t>
            </a:r>
          </a:p>
          <a:p>
            <a:pPr lvl="1"/>
            <a:r>
              <a:rPr lang="en-US" dirty="0" smtClean="0"/>
              <a:t>Defines operations that are available for each functional (read, query, import, …) profile</a:t>
            </a:r>
          </a:p>
          <a:p>
            <a:pPr marL="0" indent="0">
              <a:buNone/>
            </a:pPr>
            <a:endParaRPr lang="en-US" dirty="0"/>
          </a:p>
        </p:txBody>
      </p:sp>
    </p:spTree>
    <p:extLst>
      <p:ext uri="{BB962C8B-B14F-4D97-AF65-F5344CB8AC3E}">
        <p14:creationId xmlns:p14="http://schemas.microsoft.com/office/powerpoint/2010/main" val="3796369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609600"/>
            <a:ext cx="4241954" cy="5943600"/>
          </a:xfrm>
          <a:prstGeom prst="rect">
            <a:avLst/>
          </a:prstGeom>
        </p:spPr>
      </p:pic>
      <p:sp>
        <p:nvSpPr>
          <p:cNvPr id="2" name="TextBox 1"/>
          <p:cNvSpPr txBox="1"/>
          <p:nvPr/>
        </p:nvSpPr>
        <p:spPr>
          <a:xfrm>
            <a:off x="6172200" y="2286000"/>
            <a:ext cx="2441494" cy="1569660"/>
          </a:xfrm>
          <a:prstGeom prst="rect">
            <a:avLst/>
          </a:prstGeom>
          <a:noFill/>
        </p:spPr>
        <p:txBody>
          <a:bodyPr wrap="none" rtlCol="0">
            <a:spAutoFit/>
          </a:bodyPr>
          <a:lstStyle/>
          <a:p>
            <a:r>
              <a:rPr lang="en-US" dirty="0" smtClean="0"/>
              <a:t>Formal </a:t>
            </a:r>
          </a:p>
          <a:p>
            <a:r>
              <a:rPr lang="en-US" dirty="0" smtClean="0"/>
              <a:t>Information</a:t>
            </a:r>
          </a:p>
          <a:p>
            <a:r>
              <a:rPr lang="en-US" dirty="0" smtClean="0"/>
              <a:t>UML</a:t>
            </a:r>
            <a:endParaRPr lang="en-US" dirty="0"/>
          </a:p>
        </p:txBody>
      </p:sp>
    </p:spTree>
    <p:extLst>
      <p:ext uri="{BB962C8B-B14F-4D97-AF65-F5344CB8AC3E}">
        <p14:creationId xmlns:p14="http://schemas.microsoft.com/office/powerpoint/2010/main" val="1063755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533400"/>
            <a:ext cx="6358804" cy="5867400"/>
          </a:xfrm>
          <a:prstGeom prst="rect">
            <a:avLst/>
          </a:prstGeom>
        </p:spPr>
      </p:pic>
      <p:sp>
        <p:nvSpPr>
          <p:cNvPr id="3" name="TextBox 2"/>
          <p:cNvSpPr txBox="1"/>
          <p:nvPr/>
        </p:nvSpPr>
        <p:spPr>
          <a:xfrm>
            <a:off x="7162800" y="2286000"/>
            <a:ext cx="2441494" cy="1569660"/>
          </a:xfrm>
          <a:prstGeom prst="rect">
            <a:avLst/>
          </a:prstGeom>
          <a:noFill/>
        </p:spPr>
        <p:txBody>
          <a:bodyPr wrap="none" rtlCol="0">
            <a:spAutoFit/>
          </a:bodyPr>
          <a:lstStyle/>
          <a:p>
            <a:r>
              <a:rPr lang="en-US" dirty="0" smtClean="0"/>
              <a:t>Formal </a:t>
            </a:r>
          </a:p>
          <a:p>
            <a:r>
              <a:rPr lang="en-US" dirty="0" smtClean="0"/>
              <a:t>Information</a:t>
            </a:r>
          </a:p>
          <a:p>
            <a:r>
              <a:rPr lang="en-US" dirty="0" smtClean="0"/>
              <a:t>UML</a:t>
            </a:r>
            <a:endParaRPr lang="en-US" dirty="0"/>
          </a:p>
        </p:txBody>
      </p:sp>
    </p:spTree>
    <p:extLst>
      <p:ext uri="{BB962C8B-B14F-4D97-AF65-F5344CB8AC3E}">
        <p14:creationId xmlns:p14="http://schemas.microsoft.com/office/powerpoint/2010/main" val="3675077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smtClean="0"/>
              <a:t>The </a:t>
            </a:r>
            <a:r>
              <a:rPr lang="en-US" dirty="0"/>
              <a:t>Semiotic </a:t>
            </a:r>
            <a:r>
              <a:rPr lang="en-US" dirty="0" smtClean="0"/>
              <a:t>Triangle</a:t>
            </a:r>
            <a:br>
              <a:rPr lang="en-US" dirty="0" smtClean="0"/>
            </a:br>
            <a:endParaRPr lang="en-US" dirty="0"/>
          </a:p>
        </p:txBody>
      </p:sp>
      <p:sp>
        <p:nvSpPr>
          <p:cNvPr id="3" name="Footer Placeholder 2"/>
          <p:cNvSpPr>
            <a:spLocks noGrp="1"/>
          </p:cNvSpPr>
          <p:nvPr>
            <p:ph type="ftr" sz="quarter" idx="11"/>
          </p:nvPr>
        </p:nvSpPr>
        <p:spPr/>
        <p:txBody>
          <a:bodyPr/>
          <a:lstStyle/>
          <a:p>
            <a:r>
              <a:rPr lang="en-US" dirty="0" smtClean="0"/>
              <a:t> </a:t>
            </a:r>
            <a:endParaRPr lang="en-US" dirty="0"/>
          </a:p>
        </p:txBody>
      </p:sp>
      <p:sp>
        <p:nvSpPr>
          <p:cNvPr id="6" name="Slide Number Placeholder 5"/>
          <p:cNvSpPr>
            <a:spLocks noGrp="1"/>
          </p:cNvSpPr>
          <p:nvPr>
            <p:ph type="sldNum" sz="quarter" idx="12"/>
          </p:nvPr>
        </p:nvSpPr>
        <p:spPr/>
        <p:txBody>
          <a:bodyPr/>
          <a:lstStyle/>
          <a:p>
            <a:fld id="{C62DAE8A-B657-4A4D-9F36-BE0E5FD647E1}" type="slidenum">
              <a:rPr lang="en-US" smtClean="0"/>
              <a:pPr/>
              <a:t>5</a:t>
            </a:fld>
            <a:endParaRPr lang="en-US"/>
          </a:p>
        </p:txBody>
      </p:sp>
      <p:sp>
        <p:nvSpPr>
          <p:cNvPr id="47116" name="Text Box 12"/>
          <p:cNvSpPr txBox="1">
            <a:spLocks noChangeArrowheads="1"/>
          </p:cNvSpPr>
          <p:nvPr/>
        </p:nvSpPr>
        <p:spPr bwMode="auto">
          <a:xfrm>
            <a:off x="1066800" y="5867400"/>
            <a:ext cx="6553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sz="1200" dirty="0">
                <a:latin typeface="Times New Roman" charset="0"/>
              </a:rPr>
              <a:t>C.K Ogden and I. A. Richards.  </a:t>
            </a:r>
            <a:r>
              <a:rPr lang="en-US" sz="1200" i="1" dirty="0">
                <a:latin typeface="Times New Roman" charset="0"/>
              </a:rPr>
              <a:t>The Meaning of Meaning.</a:t>
            </a:r>
            <a:endParaRPr lang="en-US" sz="2000" dirty="0">
              <a:latin typeface="Times New Roman" charset="0"/>
            </a:endParaRPr>
          </a:p>
        </p:txBody>
      </p:sp>
      <p:graphicFrame>
        <p:nvGraphicFramePr>
          <p:cNvPr id="47117" name="Object 13"/>
          <p:cNvGraphicFramePr>
            <a:graphicFrameLocks/>
          </p:cNvGraphicFramePr>
          <p:nvPr/>
        </p:nvGraphicFramePr>
        <p:xfrm>
          <a:off x="1676400" y="5029200"/>
          <a:ext cx="630238" cy="914400"/>
        </p:xfrm>
        <a:graphic>
          <a:graphicData uri="http://schemas.openxmlformats.org/presentationml/2006/ole">
            <mc:AlternateContent xmlns:mc="http://schemas.openxmlformats.org/markup-compatibility/2006">
              <mc:Choice xmlns:v="urn:schemas-microsoft-com:vml" Requires="v">
                <p:oleObj spid="_x0000_s1536" name="Clip" r:id="rId4" imgW="2527200" imgH="3659040" progId="MS_ClipArt_Gallery.2">
                  <p:embed/>
                </p:oleObj>
              </mc:Choice>
              <mc:Fallback>
                <p:oleObj name="Clip" r:id="rId4"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029200"/>
                        <a:ext cx="63023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7118" name="Object 14"/>
          <p:cNvGraphicFramePr>
            <a:graphicFrameLocks/>
          </p:cNvGraphicFramePr>
          <p:nvPr/>
        </p:nvGraphicFramePr>
        <p:xfrm>
          <a:off x="3962400" y="1447800"/>
          <a:ext cx="538163" cy="585788"/>
        </p:xfrm>
        <a:graphic>
          <a:graphicData uri="http://schemas.openxmlformats.org/presentationml/2006/ole">
            <mc:AlternateContent xmlns:mc="http://schemas.openxmlformats.org/markup-compatibility/2006">
              <mc:Choice xmlns:v="urn:schemas-microsoft-com:vml" Requires="v">
                <p:oleObj spid="_x0000_s1537" name="Clip" r:id="rId6" imgW="3365280" imgH="3660480" progId="MS_ClipArt_Gallery.2">
                  <p:embed/>
                </p:oleObj>
              </mc:Choice>
              <mc:Fallback>
                <p:oleObj name="Clip" r:id="rId6"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1447800"/>
                        <a:ext cx="538163"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7119" name="Object 15"/>
          <p:cNvGraphicFramePr>
            <a:graphicFrameLocks/>
          </p:cNvGraphicFramePr>
          <p:nvPr/>
        </p:nvGraphicFramePr>
        <p:xfrm>
          <a:off x="4638675" y="1377950"/>
          <a:ext cx="160338" cy="233363"/>
        </p:xfrm>
        <a:graphic>
          <a:graphicData uri="http://schemas.openxmlformats.org/presentationml/2006/ole">
            <mc:AlternateContent xmlns:mc="http://schemas.openxmlformats.org/markup-compatibility/2006">
              <mc:Choice xmlns:v="urn:schemas-microsoft-com:vml" Requires="v">
                <p:oleObj spid="_x0000_s1538" name="Clip" r:id="rId8" imgW="2527200" imgH="3659040" progId="MS_ClipArt_Gallery.2">
                  <p:embed/>
                </p:oleObj>
              </mc:Choice>
              <mc:Fallback>
                <p:oleObj name="Clip" r:id="rId8"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8675" y="1377950"/>
                        <a:ext cx="160338" cy="23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7120" name="Freeform 16"/>
          <p:cNvSpPr>
            <a:spLocks/>
          </p:cNvSpPr>
          <p:nvPr/>
        </p:nvSpPr>
        <p:spPr bwMode="auto">
          <a:xfrm>
            <a:off x="4425950" y="1241425"/>
            <a:ext cx="600075" cy="582613"/>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7121" name="Rectangle 17"/>
          <p:cNvSpPr>
            <a:spLocks noChangeArrowheads="1"/>
          </p:cNvSpPr>
          <p:nvPr/>
        </p:nvSpPr>
        <p:spPr bwMode="auto">
          <a:xfrm>
            <a:off x="5791200" y="5638800"/>
            <a:ext cx="208756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ja-JP" altLang="en-US" sz="1900" b="1" dirty="0">
                <a:latin typeface="Arial"/>
              </a:rPr>
              <a:t>“</a:t>
            </a:r>
            <a:r>
              <a:rPr lang="en-US" sz="1900" b="1" dirty="0">
                <a:latin typeface="Times New Roman" charset="0"/>
              </a:rPr>
              <a:t>Rose</a:t>
            </a:r>
            <a:r>
              <a:rPr lang="ja-JP" altLang="en-US" sz="1900" b="1" dirty="0">
                <a:latin typeface="Arial"/>
              </a:rPr>
              <a:t>”</a:t>
            </a:r>
            <a:r>
              <a:rPr lang="en-US" sz="1900" b="1" dirty="0">
                <a:latin typeface="Times New Roman" charset="0"/>
              </a:rPr>
              <a:t>, </a:t>
            </a:r>
            <a:r>
              <a:rPr lang="ja-JP" altLang="en-US" sz="1900" b="1" dirty="0">
                <a:latin typeface="Arial"/>
              </a:rPr>
              <a:t>“</a:t>
            </a:r>
            <a:r>
              <a:rPr lang="en-US" sz="1900" b="1" dirty="0">
                <a:latin typeface="Times New Roman" charset="0"/>
              </a:rPr>
              <a:t>ClipArt</a:t>
            </a:r>
            <a:r>
              <a:rPr lang="ja-JP" altLang="en-US" sz="1900" b="1" dirty="0">
                <a:latin typeface="Arial"/>
              </a:rPr>
              <a:t>”</a:t>
            </a:r>
            <a:endParaRPr lang="en-US" sz="1300" b="1" dirty="0">
              <a:latin typeface="Times New Roman" charset="0"/>
            </a:endParaRPr>
          </a:p>
        </p:txBody>
      </p:sp>
      <p:sp>
        <p:nvSpPr>
          <p:cNvPr id="25" name="Text Box 7"/>
          <p:cNvSpPr txBox="1">
            <a:spLocks noChangeArrowheads="1"/>
          </p:cNvSpPr>
          <p:nvPr/>
        </p:nvSpPr>
        <p:spPr bwMode="auto">
          <a:xfrm>
            <a:off x="1981200" y="5334000"/>
            <a:ext cx="13260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latin typeface="Times New Roman" charset="0"/>
              </a:rPr>
              <a:t>Referent</a:t>
            </a:r>
          </a:p>
        </p:txBody>
      </p:sp>
      <p:sp>
        <p:nvSpPr>
          <p:cNvPr id="30" name="Line 3"/>
          <p:cNvSpPr>
            <a:spLocks noChangeShapeType="1"/>
          </p:cNvSpPr>
          <p:nvPr/>
        </p:nvSpPr>
        <p:spPr bwMode="auto">
          <a:xfrm>
            <a:off x="2743200" y="5257800"/>
            <a:ext cx="3352800" cy="0"/>
          </a:xfrm>
          <a:prstGeom prst="line">
            <a:avLst/>
          </a:prstGeom>
          <a:noFill/>
          <a:ln w="25400" cap="rnd">
            <a:solidFill>
              <a:schemeClr val="tx1"/>
            </a:solidFill>
            <a:prstDash val="sysDot"/>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 name="Line 4"/>
          <p:cNvSpPr>
            <a:spLocks noChangeShapeType="1"/>
          </p:cNvSpPr>
          <p:nvPr/>
        </p:nvSpPr>
        <p:spPr bwMode="auto">
          <a:xfrm flipV="1">
            <a:off x="2743200" y="2286000"/>
            <a:ext cx="1676400" cy="2971800"/>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Line 5"/>
          <p:cNvSpPr>
            <a:spLocks noChangeShapeType="1"/>
          </p:cNvSpPr>
          <p:nvPr/>
        </p:nvSpPr>
        <p:spPr bwMode="auto">
          <a:xfrm>
            <a:off x="4419600" y="2286000"/>
            <a:ext cx="1676400" cy="2971800"/>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Text Box 6"/>
          <p:cNvSpPr txBox="1">
            <a:spLocks noChangeArrowheads="1"/>
          </p:cNvSpPr>
          <p:nvPr/>
        </p:nvSpPr>
        <p:spPr bwMode="auto">
          <a:xfrm>
            <a:off x="2819400" y="1752600"/>
            <a:ext cx="35422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800" dirty="0">
                <a:latin typeface="Times New Roman" charset="0"/>
              </a:rPr>
              <a:t>Thought or Reference</a:t>
            </a:r>
            <a:endParaRPr lang="en-US" sz="4800" dirty="0">
              <a:latin typeface="Times New Roman" charset="0"/>
            </a:endParaRPr>
          </a:p>
        </p:txBody>
      </p:sp>
      <p:sp>
        <p:nvSpPr>
          <p:cNvPr id="34" name="Text Box 7"/>
          <p:cNvSpPr txBox="1">
            <a:spLocks noChangeArrowheads="1"/>
          </p:cNvSpPr>
          <p:nvPr/>
        </p:nvSpPr>
        <p:spPr bwMode="auto">
          <a:xfrm>
            <a:off x="1981200" y="5334000"/>
            <a:ext cx="13260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latin typeface="Times New Roman" charset="0"/>
              </a:rPr>
              <a:t>Referent</a:t>
            </a:r>
          </a:p>
        </p:txBody>
      </p:sp>
      <p:sp>
        <p:nvSpPr>
          <p:cNvPr id="35" name="Text Box 8"/>
          <p:cNvSpPr txBox="1">
            <a:spLocks noChangeArrowheads="1"/>
          </p:cNvSpPr>
          <p:nvPr/>
        </p:nvSpPr>
        <p:spPr bwMode="auto">
          <a:xfrm>
            <a:off x="5791200" y="5257800"/>
            <a:ext cx="13420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800" dirty="0">
                <a:latin typeface="Times New Roman" charset="0"/>
              </a:rPr>
              <a:t>Symbol</a:t>
            </a:r>
            <a:endParaRPr lang="en-US" sz="2400" dirty="0">
              <a:latin typeface="Times New Roman" charset="0"/>
            </a:endParaRPr>
          </a:p>
        </p:txBody>
      </p:sp>
      <p:sp>
        <p:nvSpPr>
          <p:cNvPr id="36" name="Text Box 9"/>
          <p:cNvSpPr txBox="1">
            <a:spLocks noChangeArrowheads="1"/>
          </p:cNvSpPr>
          <p:nvPr/>
        </p:nvSpPr>
        <p:spPr bwMode="auto">
          <a:xfrm>
            <a:off x="5257800" y="3276600"/>
            <a:ext cx="12677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smtClean="0">
                <a:latin typeface="Times New Roman" charset="0"/>
              </a:rPr>
              <a:t>Symbolizes</a:t>
            </a:r>
            <a:endParaRPr lang="en-US" sz="3600" dirty="0">
              <a:latin typeface="Times New Roman" charset="0"/>
            </a:endParaRPr>
          </a:p>
        </p:txBody>
      </p:sp>
      <p:sp>
        <p:nvSpPr>
          <p:cNvPr id="37" name="Text Box 10"/>
          <p:cNvSpPr txBox="1">
            <a:spLocks noChangeArrowheads="1"/>
          </p:cNvSpPr>
          <p:nvPr/>
        </p:nvSpPr>
        <p:spPr bwMode="auto">
          <a:xfrm>
            <a:off x="2667000" y="3276600"/>
            <a:ext cx="10560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a:latin typeface="Times New Roman" charset="0"/>
              </a:rPr>
              <a:t>Refers to</a:t>
            </a:r>
            <a:endParaRPr lang="en-US" sz="3600" dirty="0">
              <a:latin typeface="Times New Roman" charset="0"/>
            </a:endParaRPr>
          </a:p>
        </p:txBody>
      </p:sp>
      <p:sp>
        <p:nvSpPr>
          <p:cNvPr id="38" name="Text Box 11"/>
          <p:cNvSpPr txBox="1">
            <a:spLocks noChangeArrowheads="1"/>
          </p:cNvSpPr>
          <p:nvPr/>
        </p:nvSpPr>
        <p:spPr bwMode="auto">
          <a:xfrm>
            <a:off x="3962400" y="5334000"/>
            <a:ext cx="1203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a:latin typeface="Times New Roman" charset="0"/>
              </a:rPr>
              <a:t>Stands for</a:t>
            </a:r>
            <a:endParaRPr lang="en-US" sz="3600" dirty="0">
              <a:latin typeface="Times New Roman" charset="0"/>
            </a:endParaRPr>
          </a:p>
        </p:txBody>
      </p:sp>
    </p:spTree>
    <p:extLst>
      <p:ext uri="{BB962C8B-B14F-4D97-AF65-F5344CB8AC3E}">
        <p14:creationId xmlns:p14="http://schemas.microsoft.com/office/powerpoint/2010/main" val="324943632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1676400"/>
            <a:ext cx="7947186" cy="5059899"/>
          </a:xfrm>
          <a:prstGeom prst="rect">
            <a:avLst/>
          </a:prstGeom>
        </p:spPr>
      </p:pic>
      <p:sp>
        <p:nvSpPr>
          <p:cNvPr id="6" name="Title 5"/>
          <p:cNvSpPr>
            <a:spLocks noGrp="1"/>
          </p:cNvSpPr>
          <p:nvPr>
            <p:ph type="title"/>
          </p:nvPr>
        </p:nvSpPr>
        <p:spPr/>
        <p:txBody>
          <a:bodyPr/>
          <a:lstStyle/>
          <a:p>
            <a:r>
              <a:rPr lang="en-US" dirty="0" smtClean="0"/>
              <a:t>Formal Computational Model</a:t>
            </a:r>
            <a:br>
              <a:rPr lang="en-US" dirty="0" smtClean="0"/>
            </a:br>
            <a:endParaRPr lang="en-US" dirty="0"/>
          </a:p>
        </p:txBody>
      </p:sp>
    </p:spTree>
    <p:extLst>
      <p:ext uri="{BB962C8B-B14F-4D97-AF65-F5344CB8AC3E}">
        <p14:creationId xmlns:p14="http://schemas.microsoft.com/office/powerpoint/2010/main" val="622018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a:t>
            </a:r>
            <a:r>
              <a:rPr lang="en-US" u="sng" dirty="0" smtClean="0"/>
              <a:t>Module</a:t>
            </a:r>
            <a:r>
              <a:rPr lang="en-US" dirty="0" smtClean="0"/>
              <a:t> Also Has</a:t>
            </a:r>
            <a:br>
              <a:rPr lang="en-US" dirty="0" smtClean="0"/>
            </a:br>
            <a:endParaRPr lang="en-US" dirty="0"/>
          </a:p>
        </p:txBody>
      </p:sp>
      <p:sp>
        <p:nvSpPr>
          <p:cNvPr id="3" name="Content Placeholder 2"/>
          <p:cNvSpPr>
            <a:spLocks noGrp="1"/>
          </p:cNvSpPr>
          <p:nvPr>
            <p:ph idx="1"/>
          </p:nvPr>
        </p:nvSpPr>
        <p:spPr/>
        <p:txBody>
          <a:bodyPr/>
          <a:lstStyle/>
          <a:p>
            <a:r>
              <a:rPr lang="en-US" dirty="0" smtClean="0"/>
              <a:t>XML Schema representation of the Information Model</a:t>
            </a:r>
          </a:p>
          <a:p>
            <a:r>
              <a:rPr lang="en-US" dirty="0" smtClean="0"/>
              <a:t>WADL rendering of Computational Profiles</a:t>
            </a:r>
          </a:p>
          <a:p>
            <a:pPr lvl="1"/>
            <a:r>
              <a:rPr lang="en-US" dirty="0" smtClean="0"/>
              <a:t>Defines the URLs  + operations (GET, PUT, POST, REMOVE) that implement the computations</a:t>
            </a:r>
          </a:p>
          <a:p>
            <a:pPr marL="0" indent="0">
              <a:buNone/>
            </a:pPr>
            <a:endParaRPr lang="en-US" dirty="0"/>
          </a:p>
        </p:txBody>
      </p:sp>
    </p:spTree>
    <p:extLst>
      <p:ext uri="{BB962C8B-B14F-4D97-AF65-F5344CB8AC3E}">
        <p14:creationId xmlns:p14="http://schemas.microsoft.com/office/powerpoint/2010/main" val="3192540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0" y="1219200"/>
            <a:ext cx="6621540" cy="5216518"/>
          </a:xfrm>
          <a:prstGeom prst="rect">
            <a:avLst/>
          </a:prstGeom>
        </p:spPr>
      </p:pic>
      <p:sp>
        <p:nvSpPr>
          <p:cNvPr id="2" name="Title 1"/>
          <p:cNvSpPr>
            <a:spLocks noGrp="1"/>
          </p:cNvSpPr>
          <p:nvPr>
            <p:ph type="title"/>
          </p:nvPr>
        </p:nvSpPr>
        <p:spPr/>
        <p:txBody>
          <a:bodyPr/>
          <a:lstStyle/>
          <a:p>
            <a:r>
              <a:rPr lang="en-US" dirty="0" smtClean="0"/>
              <a:t>XML Schema Sample</a:t>
            </a:r>
            <a:br>
              <a:rPr lang="en-US" dirty="0" smtClean="0"/>
            </a:br>
            <a:endParaRPr lang="en-US" dirty="0"/>
          </a:p>
        </p:txBody>
      </p:sp>
    </p:spTree>
    <p:extLst>
      <p:ext uri="{BB962C8B-B14F-4D97-AF65-F5344CB8AC3E}">
        <p14:creationId xmlns:p14="http://schemas.microsoft.com/office/powerpoint/2010/main" val="1865074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WADL Sample</a:t>
            </a:r>
            <a:br>
              <a:rPr lang="en-US" dirty="0" smtClean="0"/>
            </a:br>
            <a:r>
              <a:rPr lang="en-US" sz="2200" dirty="0" smtClean="0"/>
              <a:t>http://</a:t>
            </a:r>
            <a:r>
              <a:rPr lang="en-US" sz="2200" dirty="0" err="1" smtClean="0"/>
              <a:t>informatics.mayo.edu</a:t>
            </a:r>
            <a:r>
              <a:rPr lang="en-US" sz="2200" dirty="0" smtClean="0"/>
              <a:t>/</a:t>
            </a:r>
            <a:r>
              <a:rPr lang="en-US" sz="2200" dirty="0" err="1" smtClean="0"/>
              <a:t>svn</a:t>
            </a:r>
            <a:r>
              <a:rPr lang="en-US" sz="2200" dirty="0" smtClean="0"/>
              <a:t>/trunk/cts2/spec/</a:t>
            </a:r>
            <a:r>
              <a:rPr lang="en-US" sz="2200" dirty="0" err="1" smtClean="0"/>
              <a:t>psm</a:t>
            </a:r>
            <a:r>
              <a:rPr lang="en-US" sz="2200" dirty="0" smtClean="0"/>
              <a:t>/rest/html/cts2.html</a:t>
            </a:r>
            <a:endParaRPr lang="en-US" sz="2200" dirty="0"/>
          </a:p>
        </p:txBody>
      </p:sp>
      <p:pic>
        <p:nvPicPr>
          <p:cNvPr id="4" name="Picture 3" descr="WADL Screen Shot 2012-05-30 at 8.24.4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9204"/>
            <a:ext cx="9144000" cy="4536861"/>
          </a:xfrm>
          <a:prstGeom prst="rect">
            <a:avLst/>
          </a:prstGeom>
        </p:spPr>
      </p:pic>
    </p:spTree>
    <p:extLst>
      <p:ext uri="{BB962C8B-B14F-4D97-AF65-F5344CB8AC3E}">
        <p14:creationId xmlns:p14="http://schemas.microsoft.com/office/powerpoint/2010/main" val="112677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a:t>
            </a:r>
            <a:r>
              <a:rPr lang="en-US" u="sng" dirty="0" smtClean="0"/>
              <a:t>Module</a:t>
            </a:r>
            <a:r>
              <a:rPr lang="en-US" dirty="0" smtClean="0"/>
              <a:t> Has</a:t>
            </a:r>
            <a:br>
              <a:rPr lang="en-US" dirty="0" smtClean="0"/>
            </a:br>
            <a:endParaRPr lang="en-US" dirty="0"/>
          </a:p>
        </p:txBody>
      </p:sp>
      <p:sp>
        <p:nvSpPr>
          <p:cNvPr id="3" name="Content Placeholder 2"/>
          <p:cNvSpPr>
            <a:spLocks noGrp="1"/>
          </p:cNvSpPr>
          <p:nvPr>
            <p:ph idx="1"/>
          </p:nvPr>
        </p:nvSpPr>
        <p:spPr/>
        <p:txBody>
          <a:bodyPr/>
          <a:lstStyle/>
          <a:p>
            <a:r>
              <a:rPr lang="en-US" sz="2800" dirty="0" smtClean="0"/>
              <a:t>WSDL Rendering of Computational model</a:t>
            </a:r>
          </a:p>
          <a:p>
            <a:pPr lvl="1"/>
            <a:r>
              <a:rPr lang="en-US" sz="2800" dirty="0" smtClean="0"/>
              <a:t>Allows SOAP (RPC) access</a:t>
            </a:r>
          </a:p>
          <a:p>
            <a:r>
              <a:rPr lang="en-US" sz="2800" dirty="0" smtClean="0"/>
              <a:t>JSON rendering of Information Model</a:t>
            </a:r>
          </a:p>
          <a:p>
            <a:pPr lvl="1"/>
            <a:r>
              <a:rPr lang="en-US" sz="2800" dirty="0" smtClean="0"/>
              <a:t>Not “formal” standard</a:t>
            </a:r>
          </a:p>
          <a:p>
            <a:pPr lvl="1"/>
            <a:r>
              <a:rPr lang="en-US" sz="2800" dirty="0" smtClean="0"/>
              <a:t>Enables Ajax (browser as a service client)</a:t>
            </a:r>
          </a:p>
          <a:p>
            <a:pPr marL="0" indent="0">
              <a:buNone/>
            </a:pPr>
            <a:endParaRPr lang="en-US" sz="2800" dirty="0"/>
          </a:p>
        </p:txBody>
      </p:sp>
    </p:spTree>
    <p:extLst>
      <p:ext uri="{BB962C8B-B14F-4D97-AF65-F5344CB8AC3E}">
        <p14:creationId xmlns:p14="http://schemas.microsoft.com/office/powerpoint/2010/main" val="240027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they provide a set of rules that:</a:t>
            </a:r>
            <a:br>
              <a:rPr lang="en-US" dirty="0" smtClean="0"/>
            </a:br>
            <a:endParaRPr lang="en-US" dirty="0"/>
          </a:p>
        </p:txBody>
      </p:sp>
      <p:sp>
        <p:nvSpPr>
          <p:cNvPr id="3" name="Content Placeholder 2"/>
          <p:cNvSpPr>
            <a:spLocks noGrp="1"/>
          </p:cNvSpPr>
          <p:nvPr>
            <p:ph idx="1"/>
          </p:nvPr>
        </p:nvSpPr>
        <p:spPr/>
        <p:txBody>
          <a:bodyPr/>
          <a:lstStyle/>
          <a:p>
            <a:pPr marL="0" indent="0">
              <a:buNone/>
            </a:pPr>
            <a:r>
              <a:rPr lang="en-US" dirty="0" smtClean="0"/>
              <a:t>Describes (some of) what can be said about various aspects of terminologies</a:t>
            </a:r>
          </a:p>
          <a:p>
            <a:pPr marL="0" indent="0">
              <a:buNone/>
            </a:pPr>
            <a:r>
              <a:rPr lang="en-US" dirty="0" smtClean="0"/>
              <a:t>Provides a straight-forward format for structuring the information</a:t>
            </a:r>
          </a:p>
          <a:p>
            <a:pPr marL="0" indent="0">
              <a:buNone/>
            </a:pPr>
            <a:r>
              <a:rPr lang="en-US" dirty="0" smtClean="0"/>
              <a:t>Provides rules for publishing, querying, exchanging and updating information in a distributed, federated environment</a:t>
            </a:r>
            <a:endParaRPr lang="en-US" dirty="0"/>
          </a:p>
        </p:txBody>
      </p:sp>
      <p:sp>
        <p:nvSpPr>
          <p:cNvPr id="6" name="Slide Number Placeholder 5"/>
          <p:cNvSpPr>
            <a:spLocks noGrp="1"/>
          </p:cNvSpPr>
          <p:nvPr>
            <p:ph type="sldNum" sz="quarter" idx="12"/>
          </p:nvPr>
        </p:nvSpPr>
        <p:spPr/>
        <p:txBody>
          <a:bodyPr/>
          <a:lstStyle/>
          <a:p>
            <a:fld id="{B872683D-E02A-AE43-B763-B6334918E055}" type="slidenum">
              <a:rPr lang="en-US" smtClean="0"/>
              <a:pPr/>
              <a:t>55</a:t>
            </a:fld>
            <a:endParaRPr lang="en-US"/>
          </a:p>
        </p:txBody>
      </p:sp>
    </p:spTree>
    <p:extLst>
      <p:ext uri="{BB962C8B-B14F-4D97-AF65-F5344CB8AC3E}">
        <p14:creationId xmlns:p14="http://schemas.microsoft.com/office/powerpoint/2010/main" val="2622505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Content Can be Created with</a:t>
            </a:r>
            <a:br>
              <a:rPr lang="en-US" dirty="0" smtClean="0"/>
            </a:br>
            <a:r>
              <a:rPr lang="en-US" dirty="0" smtClean="0"/>
              <a:t>Any XML Compliant tool</a:t>
            </a:r>
            <a:endParaRPr lang="en-US" dirty="0"/>
          </a:p>
        </p:txBody>
      </p:sp>
      <p:sp>
        <p:nvSpPr>
          <p:cNvPr id="5" name="Footer Placeholder 4"/>
          <p:cNvSpPr>
            <a:spLocks noGrp="1"/>
          </p:cNvSpPr>
          <p:nvPr>
            <p:ph type="ftr" sz="quarter" idx="11"/>
          </p:nvPr>
        </p:nvSpPr>
        <p:spPr/>
        <p:txBody>
          <a:bodyPr/>
          <a:lstStyle/>
          <a:p>
            <a:r>
              <a:rPr lang="en-US" smtClean="0"/>
              <a:t>CTS2 and Web 3.0      © Mayo Clinic 2012</a:t>
            </a:r>
          </a:p>
          <a:p>
            <a:endParaRPr lang="en-US" dirty="0"/>
          </a:p>
        </p:txBody>
      </p:sp>
      <p:sp>
        <p:nvSpPr>
          <p:cNvPr id="6" name="Slide Number Placeholder 5"/>
          <p:cNvSpPr>
            <a:spLocks noGrp="1"/>
          </p:cNvSpPr>
          <p:nvPr>
            <p:ph type="sldNum" sz="quarter" idx="12"/>
          </p:nvPr>
        </p:nvSpPr>
        <p:spPr/>
        <p:txBody>
          <a:bodyPr/>
          <a:lstStyle/>
          <a:p>
            <a:fld id="{B872683D-E02A-AE43-B763-B6334918E055}" type="slidenum">
              <a:rPr lang="en-US" smtClean="0"/>
              <a:pPr/>
              <a:t>56</a:t>
            </a:fld>
            <a:endParaRPr lang="en-US"/>
          </a:p>
        </p:txBody>
      </p:sp>
      <p:pic>
        <p:nvPicPr>
          <p:cNvPr id="10" name="Picture 9"/>
          <p:cNvPicPr>
            <a:picLocks noChangeAspect="1"/>
          </p:cNvPicPr>
          <p:nvPr/>
        </p:nvPicPr>
        <p:blipFill>
          <a:blip r:embed="rId3"/>
          <a:stretch>
            <a:fillRect/>
          </a:stretch>
        </p:blipFill>
        <p:spPr>
          <a:xfrm>
            <a:off x="228600" y="1981200"/>
            <a:ext cx="8568735" cy="4540084"/>
          </a:xfrm>
          <a:prstGeom prst="rect">
            <a:avLst/>
          </a:prstGeom>
        </p:spPr>
      </p:pic>
    </p:spTree>
    <p:extLst>
      <p:ext uri="{BB962C8B-B14F-4D97-AF65-F5344CB8AC3E}">
        <p14:creationId xmlns:p14="http://schemas.microsoft.com/office/powerpoint/2010/main" val="598315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1999" y="1586897"/>
            <a:ext cx="7491505" cy="5258014"/>
          </a:xfrm>
          <a:prstGeom prst="rect">
            <a:avLst/>
          </a:prstGeom>
        </p:spPr>
      </p:pic>
      <p:sp>
        <p:nvSpPr>
          <p:cNvPr id="2" name="Title 1"/>
          <p:cNvSpPr>
            <a:spLocks noGrp="1"/>
          </p:cNvSpPr>
          <p:nvPr>
            <p:ph type="title"/>
          </p:nvPr>
        </p:nvSpPr>
        <p:spPr/>
        <p:txBody>
          <a:bodyPr>
            <a:normAutofit/>
          </a:bodyPr>
          <a:lstStyle/>
          <a:p>
            <a:r>
              <a:rPr lang="en-US" dirty="0" smtClean="0"/>
              <a:t>And published as http…</a:t>
            </a:r>
            <a:br>
              <a:rPr lang="en-US" dirty="0" smtClean="0"/>
            </a:br>
            <a:r>
              <a:rPr lang="en-US" sz="2200" dirty="0" smtClean="0"/>
              <a:t>http://</a:t>
            </a:r>
            <a:r>
              <a:rPr lang="en-US" sz="2200" dirty="0" err="1" smtClean="0"/>
              <a:t>informatics.mayo.edu</a:t>
            </a:r>
            <a:r>
              <a:rPr lang="en-US" sz="2200" dirty="0" smtClean="0"/>
              <a:t>/cts2/rest/</a:t>
            </a:r>
            <a:r>
              <a:rPr lang="en-US" sz="2200" dirty="0" err="1" smtClean="0"/>
              <a:t>codesystem</a:t>
            </a:r>
            <a:r>
              <a:rPr lang="en-US" sz="2200" dirty="0" smtClean="0"/>
              <a:t>/BFO/version/1.1</a:t>
            </a:r>
            <a:endParaRPr lang="en-US" sz="2200" dirty="0"/>
          </a:p>
        </p:txBody>
      </p:sp>
    </p:spTree>
    <p:extLst>
      <p:ext uri="{BB962C8B-B14F-4D97-AF65-F5344CB8AC3E}">
        <p14:creationId xmlns:p14="http://schemas.microsoft.com/office/powerpoint/2010/main" val="673307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Or …</a:t>
            </a:r>
            <a:br>
              <a:rPr lang="en-US" dirty="0" smtClean="0"/>
            </a:br>
            <a:endParaRPr lang="en-US" dirty="0"/>
          </a:p>
        </p:txBody>
      </p:sp>
      <p:sp>
        <p:nvSpPr>
          <p:cNvPr id="6" name="Content Placeholder 5"/>
          <p:cNvSpPr>
            <a:spLocks noGrp="1"/>
          </p:cNvSpPr>
          <p:nvPr>
            <p:ph idx="1"/>
          </p:nvPr>
        </p:nvSpPr>
        <p:spPr/>
        <p:txBody>
          <a:bodyPr/>
          <a:lstStyle/>
          <a:p>
            <a:r>
              <a:rPr lang="en-US" dirty="0" smtClean="0"/>
              <a:t>Web Services / SOAP Publish Discover…</a:t>
            </a:r>
          </a:p>
          <a:p>
            <a:r>
              <a:rPr lang="en-US" dirty="0" smtClean="0"/>
              <a:t>JAVA Objects </a:t>
            </a:r>
          </a:p>
          <a:p>
            <a:r>
              <a:rPr lang="en-US" dirty="0" smtClean="0"/>
              <a:t>JSON and other (standardization still underway)</a:t>
            </a:r>
            <a:endParaRPr lang="en-US" dirty="0"/>
          </a:p>
        </p:txBody>
      </p:sp>
      <p:sp>
        <p:nvSpPr>
          <p:cNvPr id="5" name="Slide Number Placeholder 4"/>
          <p:cNvSpPr>
            <a:spLocks noGrp="1"/>
          </p:cNvSpPr>
          <p:nvPr>
            <p:ph type="sldNum" sz="quarter" idx="12"/>
          </p:nvPr>
        </p:nvSpPr>
        <p:spPr/>
        <p:txBody>
          <a:bodyPr/>
          <a:lstStyle/>
          <a:p>
            <a:fld id="{C62DAE8A-B657-4A4D-9F36-BE0E5FD647E1}" type="slidenum">
              <a:rPr lang="en-US" smtClean="0"/>
              <a:pPr/>
              <a:t>58</a:t>
            </a:fld>
            <a:endParaRPr lang="en-US"/>
          </a:p>
        </p:txBody>
      </p:sp>
    </p:spTree>
    <p:extLst>
      <p:ext uri="{BB962C8B-B14F-4D97-AF65-F5344CB8AC3E}">
        <p14:creationId xmlns:p14="http://schemas.microsoft.com/office/powerpoint/2010/main" val="2596165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a:t>
            </a:r>
            <a:br>
              <a:rPr lang="en-US" dirty="0" smtClean="0"/>
            </a:br>
            <a:endParaRPr lang="en-US" dirty="0"/>
          </a:p>
        </p:txBody>
      </p:sp>
      <p:pic>
        <p:nvPicPr>
          <p:cNvPr id="4" name="Picture 3" descr="JSON Screen Shot 2012-05-30 at 8.51.0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3947149"/>
          </a:xfrm>
          <a:prstGeom prst="rect">
            <a:avLst/>
          </a:prstGeom>
        </p:spPr>
      </p:pic>
    </p:spTree>
    <p:extLst>
      <p:ext uri="{BB962C8B-B14F-4D97-AF65-F5344CB8AC3E}">
        <p14:creationId xmlns:p14="http://schemas.microsoft.com/office/powerpoint/2010/main" val="2271711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nSpc>
                <a:spcPct val="90000"/>
              </a:lnSpc>
            </a:pPr>
            <a:r>
              <a:rPr lang="en-US" sz="3200" dirty="0">
                <a:solidFill>
                  <a:schemeClr val="tx2"/>
                </a:solidFill>
              </a:rPr>
              <a:t>The Communication Process</a:t>
            </a:r>
          </a:p>
        </p:txBody>
      </p:sp>
      <p:sp>
        <p:nvSpPr>
          <p:cNvPr id="48131" name="Rectangle 3"/>
          <p:cNvSpPr>
            <a:spLocks noChangeArrowheads="1"/>
          </p:cNvSpPr>
          <p:nvPr/>
        </p:nvSpPr>
        <p:spPr bwMode="auto">
          <a:xfrm>
            <a:off x="19192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48132" name="Rectangle 4"/>
          <p:cNvSpPr>
            <a:spLocks noChangeArrowheads="1"/>
          </p:cNvSpPr>
          <p:nvPr/>
        </p:nvSpPr>
        <p:spPr bwMode="auto">
          <a:xfrm>
            <a:off x="822325" y="4411663"/>
            <a:ext cx="731838"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a:latin typeface="Times New Roman" charset="0"/>
              </a:rPr>
              <a:t>Referent</a:t>
            </a:r>
          </a:p>
        </p:txBody>
      </p:sp>
      <p:sp>
        <p:nvSpPr>
          <p:cNvPr id="48133" name="Line 5"/>
          <p:cNvSpPr>
            <a:spLocks noChangeShapeType="1"/>
          </p:cNvSpPr>
          <p:nvPr/>
        </p:nvSpPr>
        <p:spPr bwMode="auto">
          <a:xfrm>
            <a:off x="2406650" y="3314700"/>
            <a:ext cx="731838" cy="854075"/>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34" name="Line 6"/>
          <p:cNvSpPr>
            <a:spLocks noChangeShapeType="1"/>
          </p:cNvSpPr>
          <p:nvPr/>
        </p:nvSpPr>
        <p:spPr bwMode="auto">
          <a:xfrm flipH="1">
            <a:off x="1614488" y="3314700"/>
            <a:ext cx="793750" cy="914400"/>
          </a:xfrm>
          <a:prstGeom prst="line">
            <a:avLst/>
          </a:prstGeom>
          <a:noFill/>
          <a:ln w="12700">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35" name="Line 7"/>
          <p:cNvSpPr>
            <a:spLocks noChangeShapeType="1"/>
          </p:cNvSpPr>
          <p:nvPr/>
        </p:nvSpPr>
        <p:spPr bwMode="auto">
          <a:xfrm>
            <a:off x="1676400" y="4229100"/>
            <a:ext cx="1463675" cy="0"/>
          </a:xfrm>
          <a:prstGeom prst="line">
            <a:avLst/>
          </a:prstGeom>
          <a:noFill/>
          <a:ln w="12700">
            <a:solidFill>
              <a:schemeClr val="tx1"/>
            </a:solidFill>
            <a:prstDash val="dash"/>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36" name="Rectangle 8"/>
          <p:cNvSpPr>
            <a:spLocks noChangeArrowheads="1"/>
          </p:cNvSpPr>
          <p:nvPr/>
        </p:nvSpPr>
        <p:spPr bwMode="auto">
          <a:xfrm>
            <a:off x="14811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48137" name="Rectangle 9"/>
          <p:cNvSpPr>
            <a:spLocks noChangeArrowheads="1"/>
          </p:cNvSpPr>
          <p:nvPr/>
        </p:nvSpPr>
        <p:spPr bwMode="auto">
          <a:xfrm>
            <a:off x="2760663" y="34909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48138" name="Rectangle 10"/>
          <p:cNvSpPr>
            <a:spLocks noChangeArrowheads="1"/>
          </p:cNvSpPr>
          <p:nvPr/>
        </p:nvSpPr>
        <p:spPr bwMode="auto">
          <a:xfrm>
            <a:off x="2090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48139" name="Object 11"/>
          <p:cNvGraphicFramePr>
            <a:graphicFrameLocks/>
          </p:cNvGraphicFramePr>
          <p:nvPr/>
        </p:nvGraphicFramePr>
        <p:xfrm>
          <a:off x="915988" y="3805238"/>
          <a:ext cx="404812" cy="585787"/>
        </p:xfrm>
        <a:graphic>
          <a:graphicData uri="http://schemas.openxmlformats.org/presentationml/2006/ole">
            <mc:AlternateContent xmlns:mc="http://schemas.openxmlformats.org/markup-compatibility/2006">
              <mc:Choice xmlns:v="urn:schemas-microsoft-com:vml" Requires="v">
                <p:oleObj spid="_x0000_s2893" name="Clip" r:id="rId4" imgW="2527200" imgH="3659040" progId="MS_ClipArt_Gallery.2">
                  <p:embed/>
                </p:oleObj>
              </mc:Choice>
              <mc:Fallback>
                <p:oleObj name="Clip" r:id="rId4"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88" y="3805238"/>
                        <a:ext cx="404812"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8140" name="Object 12"/>
          <p:cNvGraphicFramePr>
            <a:graphicFrameLocks/>
          </p:cNvGraphicFramePr>
          <p:nvPr/>
        </p:nvGraphicFramePr>
        <p:xfrm>
          <a:off x="2070100" y="2465388"/>
          <a:ext cx="538163" cy="585787"/>
        </p:xfrm>
        <a:graphic>
          <a:graphicData uri="http://schemas.openxmlformats.org/presentationml/2006/ole">
            <mc:AlternateContent xmlns:mc="http://schemas.openxmlformats.org/markup-compatibility/2006">
              <mc:Choice xmlns:v="urn:schemas-microsoft-com:vml" Requires="v">
                <p:oleObj spid="_x0000_s2894" name="Clip" r:id="rId6" imgW="3365280" imgH="3660480" progId="MS_ClipArt_Gallery.2">
                  <p:embed/>
                </p:oleObj>
              </mc:Choice>
              <mc:Fallback>
                <p:oleObj name="Clip" r:id="rId6"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0100" y="24653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8141" name="Object 13"/>
          <p:cNvGraphicFramePr>
            <a:graphicFrameLocks/>
          </p:cNvGraphicFramePr>
          <p:nvPr/>
        </p:nvGraphicFramePr>
        <p:xfrm>
          <a:off x="2746375" y="2395538"/>
          <a:ext cx="160338" cy="233362"/>
        </p:xfrm>
        <a:graphic>
          <a:graphicData uri="http://schemas.openxmlformats.org/presentationml/2006/ole">
            <mc:AlternateContent xmlns:mc="http://schemas.openxmlformats.org/markup-compatibility/2006">
              <mc:Choice xmlns:v="urn:schemas-microsoft-com:vml" Requires="v">
                <p:oleObj spid="_x0000_s2895" name="Clip" r:id="rId8" imgW="2527200" imgH="3659040" progId="MS_ClipArt_Gallery.2">
                  <p:embed/>
                </p:oleObj>
              </mc:Choice>
              <mc:Fallback>
                <p:oleObj name="Clip" r:id="rId8"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8142" name="Freeform 14"/>
          <p:cNvSpPr>
            <a:spLocks/>
          </p:cNvSpPr>
          <p:nvPr/>
        </p:nvSpPr>
        <p:spPr bwMode="auto">
          <a:xfrm>
            <a:off x="2533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8143" name="Rectangle 15"/>
          <p:cNvSpPr>
            <a:spLocks noChangeArrowheads="1"/>
          </p:cNvSpPr>
          <p:nvPr/>
        </p:nvSpPr>
        <p:spPr bwMode="auto">
          <a:xfrm>
            <a:off x="3127375" y="4106863"/>
            <a:ext cx="862013"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endParaRPr lang="en-US" sz="1300" b="1">
              <a:latin typeface="Times New Roman" charset="0"/>
            </a:endParaRPr>
          </a:p>
          <a:p>
            <a:pPr defTabSz="585788" eaLnBrk="0" hangingPunct="0"/>
            <a:endParaRPr lang="en-US" sz="1300" b="1">
              <a:latin typeface="Times New Roman" charset="0"/>
            </a:endParaRPr>
          </a:p>
        </p:txBody>
      </p:sp>
      <p:sp>
        <p:nvSpPr>
          <p:cNvPr id="48144" name="Rectangle 16"/>
          <p:cNvSpPr>
            <a:spLocks noChangeArrowheads="1"/>
          </p:cNvSpPr>
          <p:nvPr/>
        </p:nvSpPr>
        <p:spPr bwMode="auto">
          <a:xfrm>
            <a:off x="6173788" y="3057525"/>
            <a:ext cx="14605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endParaRPr lang="en-US" sz="2400">
              <a:latin typeface="Times New Roman" charset="0"/>
            </a:endParaRPr>
          </a:p>
        </p:txBody>
      </p:sp>
      <p:sp>
        <p:nvSpPr>
          <p:cNvPr id="48145" name="Line 17"/>
          <p:cNvSpPr>
            <a:spLocks noChangeShapeType="1"/>
          </p:cNvSpPr>
          <p:nvPr/>
        </p:nvSpPr>
        <p:spPr bwMode="auto">
          <a:xfrm>
            <a:off x="6978650" y="3314700"/>
            <a:ext cx="731838" cy="8540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46" name="Line 18"/>
          <p:cNvSpPr>
            <a:spLocks noChangeShapeType="1"/>
          </p:cNvSpPr>
          <p:nvPr/>
        </p:nvSpPr>
        <p:spPr bwMode="auto">
          <a:xfrm flipH="1">
            <a:off x="6186488" y="3314700"/>
            <a:ext cx="793750" cy="914400"/>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47" name="Line 19"/>
          <p:cNvSpPr>
            <a:spLocks noChangeShapeType="1"/>
          </p:cNvSpPr>
          <p:nvPr/>
        </p:nvSpPr>
        <p:spPr bwMode="auto">
          <a:xfrm>
            <a:off x="6248400" y="4229100"/>
            <a:ext cx="1463675" cy="0"/>
          </a:xfrm>
          <a:prstGeom prst="line">
            <a:avLst/>
          </a:prstGeom>
          <a:noFill/>
          <a:ln w="12700">
            <a:solidFill>
              <a:schemeClr val="tx1"/>
            </a:solidFill>
            <a:prstDash val="dash"/>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48" name="Rectangle 20"/>
          <p:cNvSpPr>
            <a:spLocks noChangeArrowheads="1"/>
          </p:cNvSpPr>
          <p:nvPr/>
        </p:nvSpPr>
        <p:spPr bwMode="auto">
          <a:xfrm>
            <a:off x="74247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48149" name="Rectangle 21"/>
          <p:cNvSpPr>
            <a:spLocks noChangeArrowheads="1"/>
          </p:cNvSpPr>
          <p:nvPr/>
        </p:nvSpPr>
        <p:spPr bwMode="auto">
          <a:xfrm>
            <a:off x="5884863" y="35671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48150" name="Rectangle 22"/>
          <p:cNvSpPr>
            <a:spLocks noChangeArrowheads="1"/>
          </p:cNvSpPr>
          <p:nvPr/>
        </p:nvSpPr>
        <p:spPr bwMode="auto">
          <a:xfrm>
            <a:off x="6662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48151" name="Object 23"/>
          <p:cNvGraphicFramePr>
            <a:graphicFrameLocks/>
          </p:cNvGraphicFramePr>
          <p:nvPr/>
        </p:nvGraphicFramePr>
        <p:xfrm>
          <a:off x="6489700" y="2389188"/>
          <a:ext cx="538163" cy="585787"/>
        </p:xfrm>
        <a:graphic>
          <a:graphicData uri="http://schemas.openxmlformats.org/presentationml/2006/ole">
            <mc:AlternateContent xmlns:mc="http://schemas.openxmlformats.org/markup-compatibility/2006">
              <mc:Choice xmlns:v="urn:schemas-microsoft-com:vml" Requires="v">
                <p:oleObj spid="_x0000_s2896" name="Clip" r:id="rId9" imgW="3365280" imgH="3660480" progId="MS_ClipArt_Gallery.2">
                  <p:embed/>
                </p:oleObj>
              </mc:Choice>
              <mc:Fallback>
                <p:oleObj name="Clip" r:id="rId9"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9700" y="23891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8152" name="Freeform 24"/>
          <p:cNvSpPr>
            <a:spLocks/>
          </p:cNvSpPr>
          <p:nvPr/>
        </p:nvSpPr>
        <p:spPr bwMode="auto">
          <a:xfrm>
            <a:off x="7105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8153" name="Rectangle 25"/>
          <p:cNvSpPr>
            <a:spLocks noChangeArrowheads="1"/>
          </p:cNvSpPr>
          <p:nvPr/>
        </p:nvSpPr>
        <p:spPr bwMode="auto">
          <a:xfrm>
            <a:off x="5486400" y="4114800"/>
            <a:ext cx="86201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r>
              <a:rPr lang="en-US" sz="1300" b="1">
                <a:latin typeface="Times New Roman" charset="0"/>
              </a:rPr>
              <a:t/>
            </a:r>
            <a:br>
              <a:rPr lang="en-US" sz="1300" b="1">
                <a:latin typeface="Times New Roman" charset="0"/>
              </a:rPr>
            </a:br>
            <a:endParaRPr lang="en-US" sz="1300" b="1">
              <a:latin typeface="Times New Roman" charset="0"/>
            </a:endParaRPr>
          </a:p>
        </p:txBody>
      </p:sp>
      <p:grpSp>
        <p:nvGrpSpPr>
          <p:cNvPr id="48154" name="Group 26"/>
          <p:cNvGrpSpPr>
            <a:grpSpLocks/>
          </p:cNvGrpSpPr>
          <p:nvPr/>
        </p:nvGrpSpPr>
        <p:grpSpPr bwMode="auto">
          <a:xfrm>
            <a:off x="3886200" y="4191000"/>
            <a:ext cx="1371600" cy="152400"/>
            <a:chOff x="2640" y="3744"/>
            <a:chExt cx="768" cy="96"/>
          </a:xfrm>
        </p:grpSpPr>
        <p:sp>
          <p:nvSpPr>
            <p:cNvPr id="48155" name="Line 27"/>
            <p:cNvSpPr>
              <a:spLocks noChangeShapeType="1"/>
            </p:cNvSpPr>
            <p:nvPr/>
          </p:nvSpPr>
          <p:spPr bwMode="auto">
            <a:xfrm>
              <a:off x="2640" y="3744"/>
              <a:ext cx="33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56" name="Line 28"/>
            <p:cNvSpPr>
              <a:spLocks noChangeShapeType="1"/>
            </p:cNvSpPr>
            <p:nvPr/>
          </p:nvSpPr>
          <p:spPr bwMode="auto">
            <a:xfrm flipH="1">
              <a:off x="2880" y="3744"/>
              <a:ext cx="96" cy="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57" name="Line 29"/>
            <p:cNvSpPr>
              <a:spLocks noChangeShapeType="1"/>
            </p:cNvSpPr>
            <p:nvPr/>
          </p:nvSpPr>
          <p:spPr bwMode="auto">
            <a:xfrm>
              <a:off x="2880" y="3840"/>
              <a:ext cx="528"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8158" name="Rectangle 30"/>
          <p:cNvSpPr>
            <a:spLocks noChangeArrowheads="1"/>
          </p:cNvSpPr>
          <p:nvPr/>
        </p:nvSpPr>
        <p:spPr bwMode="auto">
          <a:xfrm>
            <a:off x="61864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48159" name="Rectangle 31"/>
          <p:cNvSpPr>
            <a:spLocks noChangeArrowheads="1"/>
          </p:cNvSpPr>
          <p:nvPr/>
        </p:nvSpPr>
        <p:spPr bwMode="auto">
          <a:xfrm>
            <a:off x="31242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sp>
        <p:nvSpPr>
          <p:cNvPr id="48160" name="Rectangle 32"/>
          <p:cNvSpPr>
            <a:spLocks noChangeArrowheads="1"/>
          </p:cNvSpPr>
          <p:nvPr/>
        </p:nvSpPr>
        <p:spPr bwMode="auto">
          <a:xfrm>
            <a:off x="54864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graphicFrame>
        <p:nvGraphicFramePr>
          <p:cNvPr id="48161" name="Object 33"/>
          <p:cNvGraphicFramePr>
            <a:graphicFrameLocks/>
          </p:cNvGraphicFramePr>
          <p:nvPr/>
        </p:nvGraphicFramePr>
        <p:xfrm>
          <a:off x="7318375" y="2395538"/>
          <a:ext cx="160338" cy="233362"/>
        </p:xfrm>
        <a:graphic>
          <a:graphicData uri="http://schemas.openxmlformats.org/presentationml/2006/ole">
            <mc:AlternateContent xmlns:mc="http://schemas.openxmlformats.org/markup-compatibility/2006">
              <mc:Choice xmlns:v="urn:schemas-microsoft-com:vml" Requires="v">
                <p:oleObj spid="_x0000_s2897" name="Clip" r:id="rId10" imgW="2527200" imgH="3659040" progId="MS_ClipArt_Gallery.2">
                  <p:embed/>
                </p:oleObj>
              </mc:Choice>
              <mc:Fallback>
                <p:oleObj name="Clip" r:id="rId10"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8162" name="Rectangle 34"/>
          <p:cNvSpPr>
            <a:spLocks noChangeArrowheads="1"/>
          </p:cNvSpPr>
          <p:nvPr/>
        </p:nvSpPr>
        <p:spPr bwMode="auto">
          <a:xfrm>
            <a:off x="3962400" y="3657600"/>
            <a:ext cx="158591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ja-JP" altLang="en-US" sz="1300" b="1">
                <a:latin typeface="Arial"/>
              </a:rPr>
              <a:t>“</a:t>
            </a:r>
            <a:r>
              <a:rPr lang="en-US" sz="1300" b="1">
                <a:latin typeface="Times New Roman" charset="0"/>
              </a:rPr>
              <a:t>I see a ClipArt image of a rose</a:t>
            </a:r>
            <a:r>
              <a:rPr lang="ja-JP" altLang="en-US" sz="1300" b="1">
                <a:latin typeface="Arial"/>
              </a:rPr>
              <a:t>”</a:t>
            </a:r>
            <a:endParaRPr lang="en-US" sz="1300" b="1">
              <a:latin typeface="Times New Roman" charset="0"/>
            </a:endParaRPr>
          </a:p>
        </p:txBody>
      </p:sp>
      <p:sp>
        <p:nvSpPr>
          <p:cNvPr id="6" name="Slide Number Placeholder 5"/>
          <p:cNvSpPr>
            <a:spLocks noGrp="1"/>
          </p:cNvSpPr>
          <p:nvPr>
            <p:ph type="sldNum" sz="quarter" idx="12"/>
          </p:nvPr>
        </p:nvSpPr>
        <p:spPr/>
        <p:txBody>
          <a:bodyPr/>
          <a:lstStyle/>
          <a:p>
            <a:fld id="{56F36D2E-1711-6C47-BD42-280FD5065857}" type="slidenum">
              <a:rPr lang="en-US" smtClean="0"/>
              <a:pPr/>
              <a:t>6</a:t>
            </a:fld>
            <a:endParaRPr lang="en-US"/>
          </a:p>
        </p:txBody>
      </p:sp>
    </p:spTree>
    <p:extLst>
      <p:ext uri="{BB962C8B-B14F-4D97-AF65-F5344CB8AC3E}">
        <p14:creationId xmlns:p14="http://schemas.microsoft.com/office/powerpoint/2010/main" val="356355382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a:t>
            </a:r>
            <a:br>
              <a:rPr lang="en-US" dirty="0" smtClean="0"/>
            </a:b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The CTS2 standard is actually a </a:t>
            </a:r>
            <a:r>
              <a:rPr lang="en-US" i="1" dirty="0" smtClean="0"/>
              <a:t>collection</a:t>
            </a:r>
            <a:r>
              <a:rPr lang="en-US" dirty="0" smtClean="0"/>
              <a:t> of relatively small standards…</a:t>
            </a:r>
          </a:p>
          <a:p>
            <a:pPr marL="0" indent="0">
              <a:buNone/>
            </a:pPr>
            <a:r>
              <a:rPr lang="en-US" dirty="0" smtClean="0"/>
              <a:t>… and a set of assembly rules.</a:t>
            </a:r>
          </a:p>
          <a:p>
            <a:pPr marL="0" indent="0">
              <a:buNone/>
            </a:pPr>
            <a:endParaRPr lang="en-US" dirty="0"/>
          </a:p>
          <a:p>
            <a:pPr marL="0" indent="0">
              <a:buNone/>
            </a:pPr>
            <a:r>
              <a:rPr lang="en-US" dirty="0" smtClean="0"/>
              <a:t>The goal of the CTS2 standard is </a:t>
            </a:r>
            <a:r>
              <a:rPr lang="en-US" i="1" dirty="0" smtClean="0"/>
              <a:t>distribution</a:t>
            </a:r>
            <a:r>
              <a:rPr lang="en-US" dirty="0" smtClean="0"/>
              <a:t> and </a:t>
            </a:r>
            <a:r>
              <a:rPr lang="en-US" i="1" dirty="0" smtClean="0"/>
              <a:t>federation:</a:t>
            </a:r>
          </a:p>
          <a:p>
            <a:pPr>
              <a:buFontTx/>
              <a:buChar char="-"/>
            </a:pPr>
            <a:r>
              <a:rPr lang="en-US" b="1" dirty="0" smtClean="0"/>
              <a:t>Distribution</a:t>
            </a:r>
            <a:r>
              <a:rPr lang="en-US" dirty="0" smtClean="0"/>
              <a:t> means that different organizations can publish different aspects</a:t>
            </a:r>
          </a:p>
          <a:p>
            <a:pPr>
              <a:buFontTx/>
              <a:buChar char="-"/>
            </a:pPr>
            <a:r>
              <a:rPr lang="en-US" b="1" dirty="0" smtClean="0"/>
              <a:t>Federation</a:t>
            </a:r>
            <a:r>
              <a:rPr lang="en-US" dirty="0" smtClean="0"/>
              <a:t> means that organizations can share</a:t>
            </a:r>
          </a:p>
          <a:p>
            <a:pPr>
              <a:buFontTx/>
              <a:buChar char="-"/>
            </a:pPr>
            <a:endParaRPr lang="en-US" dirty="0" smtClean="0"/>
          </a:p>
          <a:p>
            <a:pPr marL="0" indent="0">
              <a:buNone/>
            </a:pPr>
            <a:r>
              <a:rPr lang="en-US" dirty="0" smtClean="0"/>
              <a:t>Key is that implementations can be shared…</a:t>
            </a:r>
          </a:p>
          <a:p>
            <a:pPr marL="0" indent="0">
              <a:buNone/>
            </a:pPr>
            <a:r>
              <a:rPr lang="en-US" dirty="0" smtClean="0"/>
              <a:t>… no one has to do it all!</a:t>
            </a:r>
            <a:endParaRPr lang="en-US" dirty="0"/>
          </a:p>
        </p:txBody>
      </p:sp>
    </p:spTree>
    <p:extLst>
      <p:ext uri="{BB962C8B-B14F-4D97-AF65-F5344CB8AC3E}">
        <p14:creationId xmlns:p14="http://schemas.microsoft.com/office/powerpoint/2010/main" val="101411641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Design </a:t>
            </a:r>
            <a:r>
              <a:rPr lang="en-US" dirty="0" smtClean="0"/>
              <a:t>Philosophy</a:t>
            </a:r>
            <a:br>
              <a:rPr lang="en-US" dirty="0" smtClean="0"/>
            </a:br>
            <a:r>
              <a:rPr lang="en-US" dirty="0" smtClean="0"/>
              <a:t> </a:t>
            </a:r>
            <a:endParaRPr lang="en-US" dirty="0"/>
          </a:p>
        </p:txBody>
      </p:sp>
      <p:sp>
        <p:nvSpPr>
          <p:cNvPr id="3" name="Content Placeholder 2"/>
          <p:cNvSpPr>
            <a:spLocks noGrp="1"/>
          </p:cNvSpPr>
          <p:nvPr>
            <p:ph idx="1"/>
          </p:nvPr>
        </p:nvSpPr>
        <p:spPr/>
        <p:txBody>
          <a:bodyPr/>
          <a:lstStyle/>
          <a:p>
            <a:r>
              <a:rPr lang="en-US" dirty="0" smtClean="0"/>
              <a:t>Simple </a:t>
            </a:r>
            <a:r>
              <a:rPr lang="en-US" dirty="0"/>
              <a:t>things should be </a:t>
            </a:r>
            <a:r>
              <a:rPr lang="en-US" dirty="0" smtClean="0"/>
              <a:t>simple</a:t>
            </a:r>
            <a:endParaRPr lang="en-US" dirty="0"/>
          </a:p>
          <a:p>
            <a:r>
              <a:rPr lang="en-US" dirty="0"/>
              <a:t>Representational State Transfer Architectural Style </a:t>
            </a:r>
            <a:r>
              <a:rPr lang="en-US" dirty="0" smtClean="0"/>
              <a:t>but </a:t>
            </a:r>
            <a:r>
              <a:rPr lang="en-US" dirty="0"/>
              <a:t>will support SOA(p</a:t>
            </a:r>
            <a:r>
              <a:rPr lang="en-US" dirty="0" smtClean="0"/>
              <a:t>)</a:t>
            </a:r>
          </a:p>
          <a:p>
            <a:r>
              <a:rPr lang="en-US" dirty="0" smtClean="0"/>
              <a:t>Modular components allow implementation of a subset of a larger specification (Component Resources)</a:t>
            </a:r>
            <a:endParaRPr lang="en-US" dirty="0"/>
          </a:p>
        </p:txBody>
      </p:sp>
    </p:spTree>
    <p:extLst>
      <p:ext uri="{BB962C8B-B14F-4D97-AF65-F5344CB8AC3E}">
        <p14:creationId xmlns:p14="http://schemas.microsoft.com/office/powerpoint/2010/main" val="3282533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a:t>
            </a:r>
            <a:r>
              <a:rPr lang="en-US" dirty="0" smtClean="0"/>
              <a:t>Resources</a:t>
            </a:r>
            <a:br>
              <a:rPr lang="en-US" dirty="0" smtClean="0"/>
            </a:br>
            <a:r>
              <a:rPr lang="en-US" dirty="0" smtClean="0"/>
              <a:t> </a:t>
            </a:r>
            <a:endParaRPr lang="en-US" dirty="0"/>
          </a:p>
        </p:txBody>
      </p:sp>
      <p:sp>
        <p:nvSpPr>
          <p:cNvPr id="3" name="Content Placeholder 2"/>
          <p:cNvSpPr>
            <a:spLocks noGrp="1"/>
          </p:cNvSpPr>
          <p:nvPr>
            <p:ph sz="half" idx="1"/>
          </p:nvPr>
        </p:nvSpPr>
        <p:spPr/>
        <p:txBody>
          <a:bodyPr/>
          <a:lstStyle/>
          <a:p>
            <a:r>
              <a:rPr lang="en-US" sz="2800" dirty="0" smtClean="0"/>
              <a:t>Code </a:t>
            </a:r>
            <a:r>
              <a:rPr lang="en-US" sz="2800" dirty="0"/>
              <a:t>System Catalog </a:t>
            </a:r>
          </a:p>
          <a:p>
            <a:r>
              <a:rPr lang="en-US" sz="2800" dirty="0" smtClean="0"/>
              <a:t>Code </a:t>
            </a:r>
            <a:r>
              <a:rPr lang="en-US" sz="2800" dirty="0"/>
              <a:t>System Version Catalog </a:t>
            </a:r>
          </a:p>
          <a:p>
            <a:r>
              <a:rPr lang="en-US" sz="2800" dirty="0" smtClean="0"/>
              <a:t>Entity </a:t>
            </a:r>
            <a:r>
              <a:rPr lang="en-US" sz="2800" dirty="0"/>
              <a:t>Description </a:t>
            </a:r>
          </a:p>
          <a:p>
            <a:r>
              <a:rPr lang="en-US" sz="2800" dirty="0" smtClean="0"/>
              <a:t>Association </a:t>
            </a:r>
            <a:endParaRPr lang="en-US" sz="2800" dirty="0"/>
          </a:p>
          <a:p>
            <a:r>
              <a:rPr lang="en-US" sz="2800" dirty="0" smtClean="0"/>
              <a:t>Map </a:t>
            </a:r>
            <a:r>
              <a:rPr lang="en-US" sz="2800" dirty="0"/>
              <a:t>Catalog </a:t>
            </a:r>
          </a:p>
          <a:p>
            <a:r>
              <a:rPr lang="en-US" sz="2800" dirty="0" smtClean="0"/>
              <a:t>Map </a:t>
            </a:r>
            <a:r>
              <a:rPr lang="en-US" sz="2800" dirty="0"/>
              <a:t>Version </a:t>
            </a:r>
          </a:p>
          <a:p>
            <a:endParaRPr lang="en-US" dirty="0"/>
          </a:p>
        </p:txBody>
      </p:sp>
      <p:sp>
        <p:nvSpPr>
          <p:cNvPr id="4" name="Content Placeholder 3"/>
          <p:cNvSpPr>
            <a:spLocks noGrp="1"/>
          </p:cNvSpPr>
          <p:nvPr>
            <p:ph sz="half" idx="2"/>
          </p:nvPr>
        </p:nvSpPr>
        <p:spPr/>
        <p:txBody>
          <a:bodyPr/>
          <a:lstStyle/>
          <a:p>
            <a:r>
              <a:rPr lang="en-US" sz="2800" dirty="0" smtClean="0"/>
              <a:t>Concept </a:t>
            </a:r>
            <a:r>
              <a:rPr lang="en-US" sz="2800" dirty="0"/>
              <a:t>Domain Catalog </a:t>
            </a:r>
          </a:p>
          <a:p>
            <a:r>
              <a:rPr lang="en-US" sz="2800" dirty="0" smtClean="0"/>
              <a:t>Concept </a:t>
            </a:r>
            <a:r>
              <a:rPr lang="en-US" sz="2800" dirty="0"/>
              <a:t>Domain Binding </a:t>
            </a:r>
          </a:p>
          <a:p>
            <a:r>
              <a:rPr lang="en-US" sz="2800" dirty="0" smtClean="0"/>
              <a:t>Value </a:t>
            </a:r>
            <a:r>
              <a:rPr lang="en-US" sz="2800" dirty="0"/>
              <a:t>Set </a:t>
            </a:r>
            <a:r>
              <a:rPr lang="en-US" sz="2800" dirty="0" smtClean="0"/>
              <a:t>Catalog</a:t>
            </a:r>
          </a:p>
          <a:p>
            <a:r>
              <a:rPr lang="en-US" sz="2800" dirty="0" smtClean="0"/>
              <a:t>Value </a:t>
            </a:r>
            <a:r>
              <a:rPr lang="en-US" sz="2800" dirty="0"/>
              <a:t>Set </a:t>
            </a:r>
            <a:r>
              <a:rPr lang="en-US" sz="2800" dirty="0" smtClean="0"/>
              <a:t>Definition</a:t>
            </a:r>
          </a:p>
          <a:p>
            <a:r>
              <a:rPr lang="en-US" sz="2800" dirty="0" smtClean="0"/>
              <a:t>Resolved </a:t>
            </a:r>
            <a:r>
              <a:rPr lang="en-US" sz="2800" dirty="0"/>
              <a:t>Value Set </a:t>
            </a:r>
          </a:p>
        </p:txBody>
      </p:sp>
    </p:spTree>
    <p:extLst>
      <p:ext uri="{BB962C8B-B14F-4D97-AF65-F5344CB8AC3E}">
        <p14:creationId xmlns:p14="http://schemas.microsoft.com/office/powerpoint/2010/main" val="132574547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400" dirty="0">
                <a:solidFill>
                  <a:srgbClr val="FF0000"/>
                </a:solidFill>
              </a:rPr>
              <a:t>Co</a:t>
            </a:r>
            <a:r>
              <a:rPr lang="en-US" sz="2800" dirty="0">
                <a:solidFill>
                  <a:srgbClr val="FF0000"/>
                </a:solidFill>
              </a:rPr>
              <a:t>de System Catalog Module</a:t>
            </a:r>
            <a:endParaRPr lang="en-US" sz="2800" dirty="0"/>
          </a:p>
        </p:txBody>
      </p:sp>
    </p:spTree>
    <p:extLst>
      <p:ext uri="{BB962C8B-B14F-4D97-AF65-F5344CB8AC3E}">
        <p14:creationId xmlns:p14="http://schemas.microsoft.com/office/powerpoint/2010/main" val="4563487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smtClean="0"/>
              <a:t/>
            </a:r>
            <a:br>
              <a:rPr lang="en-US" b="1" dirty="0" smtClean="0"/>
            </a:br>
            <a:r>
              <a:rPr lang="en-US" sz="2800" dirty="0" smtClean="0">
                <a:solidFill>
                  <a:srgbClr val="FF0000"/>
                </a:solidFill>
              </a:rPr>
              <a:t>Code System Catalog 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Metadata </a:t>
            </a:r>
            <a:r>
              <a:rPr lang="en-US" dirty="0"/>
              <a:t>about code systems (ontologies, code sets, thesauri, classification systems, etc.</a:t>
            </a:r>
            <a:r>
              <a:rPr lang="en-US" dirty="0" smtClean="0"/>
              <a:t>)</a:t>
            </a:r>
          </a:p>
          <a:p>
            <a:r>
              <a:rPr lang="en-US" dirty="0" smtClean="0"/>
              <a:t> </a:t>
            </a:r>
            <a:r>
              <a:rPr lang="en-US" dirty="0"/>
              <a:t>A service would implement this section to publish information </a:t>
            </a:r>
            <a:r>
              <a:rPr lang="en-US" dirty="0" smtClean="0"/>
              <a:t>about:</a:t>
            </a:r>
          </a:p>
          <a:p>
            <a:pPr lvl="1"/>
            <a:r>
              <a:rPr lang="en-US" dirty="0" smtClean="0"/>
              <a:t>What </a:t>
            </a:r>
            <a:r>
              <a:rPr lang="en-US" dirty="0"/>
              <a:t>sort of terminological resources are available, </a:t>
            </a:r>
            <a:endParaRPr lang="en-US" dirty="0" smtClean="0"/>
          </a:p>
          <a:p>
            <a:pPr lvl="1"/>
            <a:r>
              <a:rPr lang="en-US" dirty="0" smtClean="0"/>
              <a:t>Who </a:t>
            </a:r>
            <a:r>
              <a:rPr lang="en-US" dirty="0"/>
              <a:t>maintains them, what they are intended to be used </a:t>
            </a:r>
            <a:r>
              <a:rPr lang="en-US" dirty="0" smtClean="0"/>
              <a:t>for</a:t>
            </a:r>
          </a:p>
          <a:p>
            <a:pPr lvl="1"/>
            <a:r>
              <a:rPr lang="en-US" dirty="0" smtClean="0"/>
              <a:t>How </a:t>
            </a:r>
            <a:r>
              <a:rPr lang="en-US" dirty="0"/>
              <a:t>often they are released, </a:t>
            </a:r>
            <a:endParaRPr lang="en-US" dirty="0" smtClean="0"/>
          </a:p>
          <a:p>
            <a:pPr lvl="1"/>
            <a:r>
              <a:rPr lang="en-US" dirty="0" smtClean="0"/>
              <a:t>What </a:t>
            </a:r>
            <a:r>
              <a:rPr lang="en-US" dirty="0"/>
              <a:t>copyrights pertain to them, etc. </a:t>
            </a:r>
          </a:p>
          <a:p>
            <a:endParaRPr lang="en-US" dirty="0"/>
          </a:p>
        </p:txBody>
      </p:sp>
    </p:spTree>
    <p:extLst>
      <p:ext uri="{BB962C8B-B14F-4D97-AF65-F5344CB8AC3E}">
        <p14:creationId xmlns:p14="http://schemas.microsoft.com/office/powerpoint/2010/main" val="20697459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a:t>
            </a:r>
          </a:p>
        </p:txBody>
      </p:sp>
      <p:sp>
        <p:nvSpPr>
          <p:cNvPr id="3" name="Text Placeholder 2"/>
          <p:cNvSpPr>
            <a:spLocks noGrp="1"/>
          </p:cNvSpPr>
          <p:nvPr>
            <p:ph type="body" idx="1"/>
          </p:nvPr>
        </p:nvSpPr>
        <p:spPr/>
        <p:txBody>
          <a:bodyPr/>
          <a:lstStyle/>
          <a:p>
            <a:r>
              <a:rPr lang="en-US" sz="2800" dirty="0">
                <a:solidFill>
                  <a:srgbClr val="FF0000"/>
                </a:solidFill>
              </a:rPr>
              <a:t>Code System Version Catalog Module</a:t>
            </a:r>
            <a:endParaRPr lang="en-US" sz="2800" dirty="0"/>
          </a:p>
        </p:txBody>
      </p:sp>
    </p:spTree>
    <p:extLst>
      <p:ext uri="{BB962C8B-B14F-4D97-AF65-F5344CB8AC3E}">
        <p14:creationId xmlns:p14="http://schemas.microsoft.com/office/powerpoint/2010/main" val="3845410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Code System Version Catalog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Metadata </a:t>
            </a:r>
            <a:r>
              <a:rPr lang="en-US" dirty="0"/>
              <a:t>about specific versions of code systems</a:t>
            </a:r>
            <a:r>
              <a:rPr lang="en-US" dirty="0" smtClean="0"/>
              <a:t>.</a:t>
            </a:r>
          </a:p>
          <a:p>
            <a:r>
              <a:rPr lang="en-US" dirty="0" smtClean="0"/>
              <a:t> </a:t>
            </a:r>
            <a:r>
              <a:rPr lang="en-US" dirty="0"/>
              <a:t>A service would implement this section to provide information about specific versions of code </a:t>
            </a:r>
            <a:r>
              <a:rPr lang="en-US" dirty="0" smtClean="0"/>
              <a:t>systems: </a:t>
            </a:r>
          </a:p>
          <a:p>
            <a:pPr lvl="1"/>
            <a:r>
              <a:rPr lang="en-US" dirty="0" smtClean="0"/>
              <a:t>When </a:t>
            </a:r>
            <a:r>
              <a:rPr lang="en-US" dirty="0"/>
              <a:t>they were </a:t>
            </a:r>
            <a:r>
              <a:rPr lang="en-US" dirty="0" smtClean="0"/>
              <a:t>released</a:t>
            </a:r>
          </a:p>
          <a:p>
            <a:pPr lvl="1"/>
            <a:r>
              <a:rPr lang="en-US" dirty="0" smtClean="0"/>
              <a:t>What </a:t>
            </a:r>
            <a:r>
              <a:rPr lang="en-US" dirty="0"/>
              <a:t>format they are </a:t>
            </a:r>
            <a:r>
              <a:rPr lang="en-US" dirty="0" smtClean="0"/>
              <a:t>in</a:t>
            </a:r>
          </a:p>
          <a:p>
            <a:pPr lvl="1"/>
            <a:r>
              <a:rPr lang="en-US" dirty="0" smtClean="0"/>
              <a:t>When </a:t>
            </a:r>
            <a:r>
              <a:rPr lang="en-US" dirty="0"/>
              <a:t>they were intended to become </a:t>
            </a:r>
            <a:r>
              <a:rPr lang="en-US" dirty="0" smtClean="0"/>
              <a:t>active </a:t>
            </a:r>
          </a:p>
          <a:p>
            <a:pPr lvl="1"/>
            <a:r>
              <a:rPr lang="en-US" dirty="0" smtClean="0"/>
              <a:t>Which </a:t>
            </a:r>
            <a:r>
              <a:rPr lang="en-US" dirty="0"/>
              <a:t>version they </a:t>
            </a:r>
            <a:r>
              <a:rPr lang="en-US" dirty="0" smtClean="0"/>
              <a:t>replace </a:t>
            </a:r>
            <a:endParaRPr lang="en-US" dirty="0"/>
          </a:p>
          <a:p>
            <a:endParaRPr lang="en-US" dirty="0"/>
          </a:p>
        </p:txBody>
      </p:sp>
    </p:spTree>
    <p:extLst>
      <p:ext uri="{BB962C8B-B14F-4D97-AF65-F5344CB8AC3E}">
        <p14:creationId xmlns:p14="http://schemas.microsoft.com/office/powerpoint/2010/main" val="38197570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dirty="0">
                <a:solidFill>
                  <a:srgbClr val="FF0000"/>
                </a:solidFill>
              </a:rPr>
              <a:t>Entity Description Module</a:t>
            </a:r>
            <a:endParaRPr lang="en-US" sz="2800" dirty="0"/>
          </a:p>
        </p:txBody>
      </p:sp>
    </p:spTree>
    <p:extLst>
      <p:ext uri="{BB962C8B-B14F-4D97-AF65-F5344CB8AC3E}">
        <p14:creationId xmlns:p14="http://schemas.microsoft.com/office/powerpoint/2010/main" val="21919845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Entity Description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a:xfrm>
            <a:off x="533400" y="1295400"/>
            <a:ext cx="7826375" cy="4800600"/>
          </a:xfrm>
        </p:spPr>
        <p:txBody>
          <a:bodyPr/>
          <a:lstStyle/>
          <a:p>
            <a:pPr marL="0" indent="0">
              <a:buNone/>
            </a:pPr>
            <a:r>
              <a:rPr lang="en-US" dirty="0" smtClean="0"/>
              <a:t>A </a:t>
            </a:r>
            <a:r>
              <a:rPr lang="en-US" dirty="0"/>
              <a:t>set of </a:t>
            </a:r>
            <a:r>
              <a:rPr lang="en-US" dirty="0" smtClean="0"/>
              <a:t>entity identifiers </a:t>
            </a:r>
            <a:r>
              <a:rPr lang="en-US" dirty="0"/>
              <a:t>known to the </a:t>
            </a:r>
            <a:r>
              <a:rPr lang="en-US" dirty="0" smtClean="0"/>
              <a:t>service</a:t>
            </a:r>
          </a:p>
          <a:p>
            <a:r>
              <a:rPr lang="en-US" dirty="0" smtClean="0"/>
              <a:t>These might also be thought of as:</a:t>
            </a:r>
          </a:p>
          <a:p>
            <a:pPr lvl="1"/>
            <a:r>
              <a:rPr lang="en-US" dirty="0" smtClean="0"/>
              <a:t>Class</a:t>
            </a:r>
          </a:p>
          <a:p>
            <a:pPr lvl="1"/>
            <a:r>
              <a:rPr lang="en-US" dirty="0"/>
              <a:t>C</a:t>
            </a:r>
            <a:r>
              <a:rPr lang="en-US" dirty="0" smtClean="0"/>
              <a:t>ategory</a:t>
            </a:r>
          </a:p>
          <a:p>
            <a:pPr lvl="1"/>
            <a:r>
              <a:rPr lang="en-US" dirty="0" smtClean="0"/>
              <a:t>Concept</a:t>
            </a:r>
          </a:p>
          <a:p>
            <a:pPr lvl="1"/>
            <a:r>
              <a:rPr lang="en-US" dirty="0" smtClean="0"/>
              <a:t>Predicate</a:t>
            </a:r>
            <a:endParaRPr lang="en-US" dirty="0"/>
          </a:p>
          <a:p>
            <a:pPr lvl="1"/>
            <a:r>
              <a:rPr lang="en-US" dirty="0" smtClean="0"/>
              <a:t>Property</a:t>
            </a:r>
          </a:p>
          <a:p>
            <a:pPr lvl="1"/>
            <a:r>
              <a:rPr lang="en-US" dirty="0" smtClean="0"/>
              <a:t>Term </a:t>
            </a:r>
          </a:p>
          <a:p>
            <a:pPr lvl="1"/>
            <a:r>
              <a:rPr lang="en-US" dirty="0" smtClean="0"/>
              <a:t>Individual</a:t>
            </a:r>
          </a:p>
        </p:txBody>
      </p:sp>
    </p:spTree>
    <p:extLst>
      <p:ext uri="{BB962C8B-B14F-4D97-AF65-F5344CB8AC3E}">
        <p14:creationId xmlns:p14="http://schemas.microsoft.com/office/powerpoint/2010/main" val="27239926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Entity Description Module</a:t>
            </a:r>
            <a:endParaRPr lang="en-US" sz="2800" dirty="0"/>
          </a:p>
        </p:txBody>
      </p:sp>
      <p:sp>
        <p:nvSpPr>
          <p:cNvPr id="3" name="Content Placeholder 2"/>
          <p:cNvSpPr>
            <a:spLocks noGrp="1"/>
          </p:cNvSpPr>
          <p:nvPr>
            <p:ph idx="1"/>
          </p:nvPr>
        </p:nvSpPr>
        <p:spPr/>
        <p:txBody>
          <a:bodyPr/>
          <a:lstStyle/>
          <a:p>
            <a:pPr marL="0" indent="0">
              <a:buNone/>
            </a:pPr>
            <a:r>
              <a:rPr lang="en-US" dirty="0" smtClean="0"/>
              <a:t>Code system version information:</a:t>
            </a:r>
          </a:p>
          <a:p>
            <a:r>
              <a:rPr lang="en-US" dirty="0" smtClean="0"/>
              <a:t>Which code system versions make assertions about these identifiers</a:t>
            </a:r>
          </a:p>
          <a:p>
            <a:r>
              <a:rPr lang="en-US" dirty="0" smtClean="0"/>
              <a:t>What </a:t>
            </a:r>
            <a:r>
              <a:rPr lang="en-US" dirty="0"/>
              <a:t>the codes systems </a:t>
            </a:r>
            <a:r>
              <a:rPr lang="en-US" dirty="0" smtClean="0"/>
              <a:t>say about them</a:t>
            </a:r>
            <a:endParaRPr lang="en-US" dirty="0"/>
          </a:p>
          <a:p>
            <a:r>
              <a:rPr lang="en-US" dirty="0" smtClean="0"/>
              <a:t>Their intended meanings</a:t>
            </a:r>
          </a:p>
        </p:txBody>
      </p:sp>
    </p:spTree>
    <p:extLst>
      <p:ext uri="{BB962C8B-B14F-4D97-AF65-F5344CB8AC3E}">
        <p14:creationId xmlns:p14="http://schemas.microsoft.com/office/powerpoint/2010/main" val="1083501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nSpc>
                <a:spcPct val="90000"/>
              </a:lnSpc>
            </a:pPr>
            <a:r>
              <a:rPr lang="en-US" sz="3200" dirty="0">
                <a:solidFill>
                  <a:schemeClr val="tx2"/>
                </a:solidFill>
              </a:rPr>
              <a:t>The Communication Process</a:t>
            </a:r>
          </a:p>
        </p:txBody>
      </p:sp>
      <p:sp>
        <p:nvSpPr>
          <p:cNvPr id="49155" name="Rectangle 3"/>
          <p:cNvSpPr>
            <a:spLocks noChangeArrowheads="1"/>
          </p:cNvSpPr>
          <p:nvPr/>
        </p:nvSpPr>
        <p:spPr bwMode="auto">
          <a:xfrm>
            <a:off x="19192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49156" name="Rectangle 4"/>
          <p:cNvSpPr>
            <a:spLocks noChangeArrowheads="1"/>
          </p:cNvSpPr>
          <p:nvPr/>
        </p:nvSpPr>
        <p:spPr bwMode="auto">
          <a:xfrm>
            <a:off x="822325" y="4411663"/>
            <a:ext cx="731838"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a:latin typeface="Times New Roman" charset="0"/>
              </a:rPr>
              <a:t>Referent</a:t>
            </a:r>
          </a:p>
        </p:txBody>
      </p:sp>
      <p:sp>
        <p:nvSpPr>
          <p:cNvPr id="49157" name="Line 5"/>
          <p:cNvSpPr>
            <a:spLocks noChangeShapeType="1"/>
          </p:cNvSpPr>
          <p:nvPr/>
        </p:nvSpPr>
        <p:spPr bwMode="auto">
          <a:xfrm>
            <a:off x="2406650" y="3314700"/>
            <a:ext cx="731838" cy="854075"/>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58" name="Line 6"/>
          <p:cNvSpPr>
            <a:spLocks noChangeShapeType="1"/>
          </p:cNvSpPr>
          <p:nvPr/>
        </p:nvSpPr>
        <p:spPr bwMode="auto">
          <a:xfrm flipH="1">
            <a:off x="1614488" y="3314700"/>
            <a:ext cx="793750" cy="914400"/>
          </a:xfrm>
          <a:prstGeom prst="line">
            <a:avLst/>
          </a:prstGeom>
          <a:noFill/>
          <a:ln w="12700">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59" name="Line 7"/>
          <p:cNvSpPr>
            <a:spLocks noChangeShapeType="1"/>
          </p:cNvSpPr>
          <p:nvPr/>
        </p:nvSpPr>
        <p:spPr bwMode="auto">
          <a:xfrm>
            <a:off x="1676400" y="4229100"/>
            <a:ext cx="1463675" cy="0"/>
          </a:xfrm>
          <a:prstGeom prst="line">
            <a:avLst/>
          </a:prstGeom>
          <a:noFill/>
          <a:ln w="12700">
            <a:solidFill>
              <a:schemeClr val="tx1"/>
            </a:solidFill>
            <a:prstDash val="dash"/>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60" name="Rectangle 8"/>
          <p:cNvSpPr>
            <a:spLocks noChangeArrowheads="1"/>
          </p:cNvSpPr>
          <p:nvPr/>
        </p:nvSpPr>
        <p:spPr bwMode="auto">
          <a:xfrm>
            <a:off x="14811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49161" name="Rectangle 9"/>
          <p:cNvSpPr>
            <a:spLocks noChangeArrowheads="1"/>
          </p:cNvSpPr>
          <p:nvPr/>
        </p:nvSpPr>
        <p:spPr bwMode="auto">
          <a:xfrm>
            <a:off x="2971800" y="3429000"/>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49162" name="Rectangle 10"/>
          <p:cNvSpPr>
            <a:spLocks noChangeArrowheads="1"/>
          </p:cNvSpPr>
          <p:nvPr/>
        </p:nvSpPr>
        <p:spPr bwMode="auto">
          <a:xfrm>
            <a:off x="2090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49163" name="Object 11"/>
          <p:cNvGraphicFramePr>
            <a:graphicFrameLocks/>
          </p:cNvGraphicFramePr>
          <p:nvPr/>
        </p:nvGraphicFramePr>
        <p:xfrm>
          <a:off x="915988" y="3805238"/>
          <a:ext cx="404812" cy="585787"/>
        </p:xfrm>
        <a:graphic>
          <a:graphicData uri="http://schemas.openxmlformats.org/presentationml/2006/ole">
            <mc:AlternateContent xmlns:mc="http://schemas.openxmlformats.org/markup-compatibility/2006">
              <mc:Choice xmlns:v="urn:schemas-microsoft-com:vml" Requires="v">
                <p:oleObj spid="_x0000_s3917" name="Clip" r:id="rId4" imgW="2527200" imgH="3659040" progId="MS_ClipArt_Gallery.2">
                  <p:embed/>
                </p:oleObj>
              </mc:Choice>
              <mc:Fallback>
                <p:oleObj name="Clip" r:id="rId4"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88" y="3805238"/>
                        <a:ext cx="404812"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9164" name="Object 12"/>
          <p:cNvGraphicFramePr>
            <a:graphicFrameLocks/>
          </p:cNvGraphicFramePr>
          <p:nvPr/>
        </p:nvGraphicFramePr>
        <p:xfrm>
          <a:off x="2070100" y="2465388"/>
          <a:ext cx="538163" cy="585787"/>
        </p:xfrm>
        <a:graphic>
          <a:graphicData uri="http://schemas.openxmlformats.org/presentationml/2006/ole">
            <mc:AlternateContent xmlns:mc="http://schemas.openxmlformats.org/markup-compatibility/2006">
              <mc:Choice xmlns:v="urn:schemas-microsoft-com:vml" Requires="v">
                <p:oleObj spid="_x0000_s3918" name="Clip" r:id="rId6" imgW="3365280" imgH="3660480" progId="MS_ClipArt_Gallery.2">
                  <p:embed/>
                </p:oleObj>
              </mc:Choice>
              <mc:Fallback>
                <p:oleObj name="Clip" r:id="rId6"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0100" y="24653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9165" name="Object 13"/>
          <p:cNvGraphicFramePr>
            <a:graphicFrameLocks/>
          </p:cNvGraphicFramePr>
          <p:nvPr/>
        </p:nvGraphicFramePr>
        <p:xfrm>
          <a:off x="2746375" y="2395538"/>
          <a:ext cx="160338" cy="233362"/>
        </p:xfrm>
        <a:graphic>
          <a:graphicData uri="http://schemas.openxmlformats.org/presentationml/2006/ole">
            <mc:AlternateContent xmlns:mc="http://schemas.openxmlformats.org/markup-compatibility/2006">
              <mc:Choice xmlns:v="urn:schemas-microsoft-com:vml" Requires="v">
                <p:oleObj spid="_x0000_s3919" name="Clip" r:id="rId8" imgW="2527200" imgH="3659040" progId="MS_ClipArt_Gallery.2">
                  <p:embed/>
                </p:oleObj>
              </mc:Choice>
              <mc:Fallback>
                <p:oleObj name="Clip" r:id="rId8"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9166" name="Freeform 14"/>
          <p:cNvSpPr>
            <a:spLocks/>
          </p:cNvSpPr>
          <p:nvPr/>
        </p:nvSpPr>
        <p:spPr bwMode="auto">
          <a:xfrm>
            <a:off x="2533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9167" name="Rectangle 15"/>
          <p:cNvSpPr>
            <a:spLocks noChangeArrowheads="1"/>
          </p:cNvSpPr>
          <p:nvPr/>
        </p:nvSpPr>
        <p:spPr bwMode="auto">
          <a:xfrm>
            <a:off x="3127375" y="4106863"/>
            <a:ext cx="862013"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endParaRPr lang="en-US" sz="1300" b="1">
              <a:latin typeface="Times New Roman" charset="0"/>
            </a:endParaRPr>
          </a:p>
          <a:p>
            <a:pPr defTabSz="585788" eaLnBrk="0" hangingPunct="0"/>
            <a:endParaRPr lang="en-US" sz="1300" b="1">
              <a:latin typeface="Times New Roman" charset="0"/>
            </a:endParaRPr>
          </a:p>
        </p:txBody>
      </p:sp>
      <p:sp>
        <p:nvSpPr>
          <p:cNvPr id="49168" name="Rectangle 16"/>
          <p:cNvSpPr>
            <a:spLocks noChangeArrowheads="1"/>
          </p:cNvSpPr>
          <p:nvPr/>
        </p:nvSpPr>
        <p:spPr bwMode="auto">
          <a:xfrm>
            <a:off x="6173788" y="3057525"/>
            <a:ext cx="14605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endParaRPr lang="en-US" sz="2400">
              <a:latin typeface="Times New Roman" charset="0"/>
            </a:endParaRPr>
          </a:p>
        </p:txBody>
      </p:sp>
      <p:sp>
        <p:nvSpPr>
          <p:cNvPr id="49169" name="Line 17"/>
          <p:cNvSpPr>
            <a:spLocks noChangeShapeType="1"/>
          </p:cNvSpPr>
          <p:nvPr/>
        </p:nvSpPr>
        <p:spPr bwMode="auto">
          <a:xfrm>
            <a:off x="6978650" y="3314700"/>
            <a:ext cx="731838" cy="8540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70" name="Line 18"/>
          <p:cNvSpPr>
            <a:spLocks noChangeShapeType="1"/>
          </p:cNvSpPr>
          <p:nvPr/>
        </p:nvSpPr>
        <p:spPr bwMode="auto">
          <a:xfrm flipH="1">
            <a:off x="6186488" y="3314700"/>
            <a:ext cx="793750" cy="914400"/>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71" name="Line 19"/>
          <p:cNvSpPr>
            <a:spLocks noChangeShapeType="1"/>
          </p:cNvSpPr>
          <p:nvPr/>
        </p:nvSpPr>
        <p:spPr bwMode="auto">
          <a:xfrm>
            <a:off x="6248400" y="4229100"/>
            <a:ext cx="1463675" cy="0"/>
          </a:xfrm>
          <a:prstGeom prst="line">
            <a:avLst/>
          </a:prstGeom>
          <a:noFill/>
          <a:ln w="12700">
            <a:solidFill>
              <a:schemeClr val="tx1"/>
            </a:solidFill>
            <a:prstDash val="dash"/>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72" name="Rectangle 20"/>
          <p:cNvSpPr>
            <a:spLocks noChangeArrowheads="1"/>
          </p:cNvSpPr>
          <p:nvPr/>
        </p:nvSpPr>
        <p:spPr bwMode="auto">
          <a:xfrm>
            <a:off x="74247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49173" name="Rectangle 21"/>
          <p:cNvSpPr>
            <a:spLocks noChangeArrowheads="1"/>
          </p:cNvSpPr>
          <p:nvPr/>
        </p:nvSpPr>
        <p:spPr bwMode="auto">
          <a:xfrm>
            <a:off x="5884863" y="35671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49174" name="Rectangle 22"/>
          <p:cNvSpPr>
            <a:spLocks noChangeArrowheads="1"/>
          </p:cNvSpPr>
          <p:nvPr/>
        </p:nvSpPr>
        <p:spPr bwMode="auto">
          <a:xfrm>
            <a:off x="6662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49175" name="Object 23"/>
          <p:cNvGraphicFramePr>
            <a:graphicFrameLocks/>
          </p:cNvGraphicFramePr>
          <p:nvPr/>
        </p:nvGraphicFramePr>
        <p:xfrm>
          <a:off x="6489700" y="2389188"/>
          <a:ext cx="538163" cy="585787"/>
        </p:xfrm>
        <a:graphic>
          <a:graphicData uri="http://schemas.openxmlformats.org/presentationml/2006/ole">
            <mc:AlternateContent xmlns:mc="http://schemas.openxmlformats.org/markup-compatibility/2006">
              <mc:Choice xmlns:v="urn:schemas-microsoft-com:vml" Requires="v">
                <p:oleObj spid="_x0000_s3920" name="Clip" r:id="rId9" imgW="3365280" imgH="3660480" progId="MS_ClipArt_Gallery.2">
                  <p:embed/>
                </p:oleObj>
              </mc:Choice>
              <mc:Fallback>
                <p:oleObj name="Clip" r:id="rId9"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9700" y="23891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9176" name="Freeform 24"/>
          <p:cNvSpPr>
            <a:spLocks/>
          </p:cNvSpPr>
          <p:nvPr/>
        </p:nvSpPr>
        <p:spPr bwMode="auto">
          <a:xfrm>
            <a:off x="7105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9177" name="Rectangle 25"/>
          <p:cNvSpPr>
            <a:spLocks noChangeArrowheads="1"/>
          </p:cNvSpPr>
          <p:nvPr/>
        </p:nvSpPr>
        <p:spPr bwMode="auto">
          <a:xfrm>
            <a:off x="5486400" y="4114800"/>
            <a:ext cx="86201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r>
              <a:rPr lang="en-US" sz="1300" b="1">
                <a:latin typeface="Times New Roman" charset="0"/>
              </a:rPr>
              <a:t/>
            </a:r>
            <a:br>
              <a:rPr lang="en-US" sz="1300" b="1">
                <a:latin typeface="Times New Roman" charset="0"/>
              </a:rPr>
            </a:br>
            <a:endParaRPr lang="en-US" sz="1300" b="1">
              <a:latin typeface="Times New Roman" charset="0"/>
            </a:endParaRPr>
          </a:p>
        </p:txBody>
      </p:sp>
      <p:grpSp>
        <p:nvGrpSpPr>
          <p:cNvPr id="49178" name="Group 26"/>
          <p:cNvGrpSpPr>
            <a:grpSpLocks/>
          </p:cNvGrpSpPr>
          <p:nvPr/>
        </p:nvGrpSpPr>
        <p:grpSpPr bwMode="auto">
          <a:xfrm>
            <a:off x="3886200" y="4191000"/>
            <a:ext cx="1371600" cy="152400"/>
            <a:chOff x="2640" y="3744"/>
            <a:chExt cx="768" cy="96"/>
          </a:xfrm>
        </p:grpSpPr>
        <p:sp>
          <p:nvSpPr>
            <p:cNvPr id="49179" name="Line 27"/>
            <p:cNvSpPr>
              <a:spLocks noChangeShapeType="1"/>
            </p:cNvSpPr>
            <p:nvPr/>
          </p:nvSpPr>
          <p:spPr bwMode="auto">
            <a:xfrm>
              <a:off x="2640" y="3744"/>
              <a:ext cx="33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80" name="Line 28"/>
            <p:cNvSpPr>
              <a:spLocks noChangeShapeType="1"/>
            </p:cNvSpPr>
            <p:nvPr/>
          </p:nvSpPr>
          <p:spPr bwMode="auto">
            <a:xfrm flipH="1">
              <a:off x="2880" y="3744"/>
              <a:ext cx="96" cy="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81" name="Line 29"/>
            <p:cNvSpPr>
              <a:spLocks noChangeShapeType="1"/>
            </p:cNvSpPr>
            <p:nvPr/>
          </p:nvSpPr>
          <p:spPr bwMode="auto">
            <a:xfrm>
              <a:off x="2880" y="3840"/>
              <a:ext cx="528"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9182" name="Rectangle 30"/>
          <p:cNvSpPr>
            <a:spLocks noChangeArrowheads="1"/>
          </p:cNvSpPr>
          <p:nvPr/>
        </p:nvSpPr>
        <p:spPr bwMode="auto">
          <a:xfrm>
            <a:off x="61864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49183" name="Rectangle 31"/>
          <p:cNvSpPr>
            <a:spLocks noChangeArrowheads="1"/>
          </p:cNvSpPr>
          <p:nvPr/>
        </p:nvSpPr>
        <p:spPr bwMode="auto">
          <a:xfrm>
            <a:off x="31242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sp>
        <p:nvSpPr>
          <p:cNvPr id="49184" name="Rectangle 32"/>
          <p:cNvSpPr>
            <a:spLocks noChangeArrowheads="1"/>
          </p:cNvSpPr>
          <p:nvPr/>
        </p:nvSpPr>
        <p:spPr bwMode="auto">
          <a:xfrm>
            <a:off x="54864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graphicFrame>
        <p:nvGraphicFramePr>
          <p:cNvPr id="49185" name="Object 33"/>
          <p:cNvGraphicFramePr>
            <a:graphicFrameLocks/>
          </p:cNvGraphicFramePr>
          <p:nvPr/>
        </p:nvGraphicFramePr>
        <p:xfrm>
          <a:off x="7318375" y="2395538"/>
          <a:ext cx="160338" cy="233362"/>
        </p:xfrm>
        <a:graphic>
          <a:graphicData uri="http://schemas.openxmlformats.org/presentationml/2006/ole">
            <mc:AlternateContent xmlns:mc="http://schemas.openxmlformats.org/markup-compatibility/2006">
              <mc:Choice xmlns:v="urn:schemas-microsoft-com:vml" Requires="v">
                <p:oleObj spid="_x0000_s3921" name="Clip" r:id="rId10" imgW="2527200" imgH="3659040" progId="MS_ClipArt_Gallery.2">
                  <p:embed/>
                </p:oleObj>
              </mc:Choice>
              <mc:Fallback>
                <p:oleObj name="Clip" r:id="rId10"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9186" name="Rectangle 34"/>
          <p:cNvSpPr>
            <a:spLocks noChangeArrowheads="1"/>
          </p:cNvSpPr>
          <p:nvPr/>
        </p:nvSpPr>
        <p:spPr bwMode="auto">
          <a:xfrm>
            <a:off x="3962400" y="3657600"/>
            <a:ext cx="158591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ja-JP" altLang="en-US" sz="1300" b="1">
                <a:latin typeface="Arial"/>
              </a:rPr>
              <a:t>“</a:t>
            </a:r>
            <a:r>
              <a:rPr lang="en-US" sz="1300" b="1">
                <a:latin typeface="Times New Roman" charset="0"/>
              </a:rPr>
              <a:t>I see a ClipArt image of a rose</a:t>
            </a:r>
            <a:r>
              <a:rPr lang="ja-JP" altLang="en-US" sz="1300" b="1">
                <a:latin typeface="Arial"/>
              </a:rPr>
              <a:t>”</a:t>
            </a:r>
            <a:endParaRPr lang="en-US" sz="1300" b="1">
              <a:latin typeface="Times New Roman" charset="0"/>
            </a:endParaRPr>
          </a:p>
        </p:txBody>
      </p:sp>
      <p:sp>
        <p:nvSpPr>
          <p:cNvPr id="49187" name="Text Box 35"/>
          <p:cNvSpPr txBox="1">
            <a:spLocks noChangeArrowheads="1"/>
          </p:cNvSpPr>
          <p:nvPr/>
        </p:nvSpPr>
        <p:spPr bwMode="auto">
          <a:xfrm>
            <a:off x="3916363" y="2286000"/>
            <a:ext cx="1435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a:solidFill>
                  <a:schemeClr val="accent2"/>
                </a:solidFill>
                <a:latin typeface="Times New Roman" charset="0"/>
              </a:rPr>
              <a:t>Semantics</a:t>
            </a:r>
            <a:endParaRPr lang="en-US" sz="2400">
              <a:latin typeface="Times New Roman" charset="0"/>
            </a:endParaRPr>
          </a:p>
        </p:txBody>
      </p:sp>
      <p:sp>
        <p:nvSpPr>
          <p:cNvPr id="49188" name="Line 36"/>
          <p:cNvSpPr>
            <a:spLocks noChangeShapeType="1"/>
          </p:cNvSpPr>
          <p:nvPr/>
        </p:nvSpPr>
        <p:spPr bwMode="auto">
          <a:xfrm flipH="1">
            <a:off x="3276600" y="2971800"/>
            <a:ext cx="914400" cy="4572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89" name="Line 37"/>
          <p:cNvSpPr>
            <a:spLocks noChangeShapeType="1"/>
          </p:cNvSpPr>
          <p:nvPr/>
        </p:nvSpPr>
        <p:spPr bwMode="auto">
          <a:xfrm>
            <a:off x="5257800" y="2895600"/>
            <a:ext cx="609600" cy="685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Slide Number Placeholder 5"/>
          <p:cNvSpPr>
            <a:spLocks noGrp="1"/>
          </p:cNvSpPr>
          <p:nvPr>
            <p:ph type="sldNum" sz="quarter" idx="12"/>
          </p:nvPr>
        </p:nvSpPr>
        <p:spPr/>
        <p:txBody>
          <a:bodyPr/>
          <a:lstStyle/>
          <a:p>
            <a:fld id="{56F36D2E-1711-6C47-BD42-280FD5065857}" type="slidenum">
              <a:rPr lang="en-US" smtClean="0"/>
              <a:pPr/>
              <a:t>7</a:t>
            </a:fld>
            <a:endParaRPr lang="en-US"/>
          </a:p>
        </p:txBody>
      </p:sp>
    </p:spTree>
    <p:extLst>
      <p:ext uri="{BB962C8B-B14F-4D97-AF65-F5344CB8AC3E}">
        <p14:creationId xmlns:p14="http://schemas.microsoft.com/office/powerpoint/2010/main" val="372011688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Entity Description Module</a:t>
            </a:r>
            <a:endParaRPr lang="en-US" sz="2800" dirty="0"/>
          </a:p>
        </p:txBody>
      </p:sp>
      <p:sp>
        <p:nvSpPr>
          <p:cNvPr id="3" name="Content Placeholder 2"/>
          <p:cNvSpPr>
            <a:spLocks noGrp="1"/>
          </p:cNvSpPr>
          <p:nvPr>
            <p:ph idx="1"/>
          </p:nvPr>
        </p:nvSpPr>
        <p:spPr/>
        <p:txBody>
          <a:bodyPr/>
          <a:lstStyle/>
          <a:p>
            <a:pPr marL="0" indent="0">
              <a:buNone/>
            </a:pPr>
            <a:r>
              <a:rPr lang="en-US" dirty="0"/>
              <a:t>The entity description service focuses on the lexical aspect of entity </a:t>
            </a:r>
            <a:r>
              <a:rPr lang="en-US" dirty="0" smtClean="0"/>
              <a:t>identifiers:</a:t>
            </a:r>
          </a:p>
          <a:p>
            <a:r>
              <a:rPr lang="en-US" dirty="0" smtClean="0"/>
              <a:t> Providing </a:t>
            </a:r>
            <a:r>
              <a:rPr lang="en-US" dirty="0"/>
              <a:t>access </a:t>
            </a:r>
            <a:r>
              <a:rPr lang="en-US" dirty="0" smtClean="0"/>
              <a:t>to:</a:t>
            </a:r>
          </a:p>
          <a:p>
            <a:pPr lvl="1"/>
            <a:r>
              <a:rPr lang="en-US" dirty="0" smtClean="0"/>
              <a:t>Designations</a:t>
            </a:r>
          </a:p>
          <a:p>
            <a:pPr lvl="1"/>
            <a:r>
              <a:rPr lang="en-US" dirty="0" smtClean="0"/>
              <a:t>Definitions</a:t>
            </a:r>
            <a:endParaRPr lang="en-US" dirty="0"/>
          </a:p>
          <a:p>
            <a:pPr lvl="1"/>
            <a:r>
              <a:rPr lang="en-US" dirty="0" smtClean="0"/>
              <a:t>Descriptions</a:t>
            </a:r>
          </a:p>
          <a:p>
            <a:pPr lvl="1"/>
            <a:r>
              <a:rPr lang="en-US" dirty="0" smtClean="0"/>
              <a:t>Examples</a:t>
            </a:r>
          </a:p>
          <a:p>
            <a:pPr lvl="1"/>
            <a:r>
              <a:rPr lang="en-US" dirty="0" smtClean="0"/>
              <a:t>Usage </a:t>
            </a:r>
            <a:r>
              <a:rPr lang="en-US" dirty="0"/>
              <a:t>notes and other artifacts used to represent the meaning of the entity to human </a:t>
            </a:r>
            <a:r>
              <a:rPr lang="en-US" dirty="0" smtClean="0"/>
              <a:t>consumers</a:t>
            </a:r>
          </a:p>
          <a:p>
            <a:endParaRPr lang="en-US" dirty="0"/>
          </a:p>
        </p:txBody>
      </p:sp>
    </p:spTree>
    <p:extLst>
      <p:ext uri="{BB962C8B-B14F-4D97-AF65-F5344CB8AC3E}">
        <p14:creationId xmlns:p14="http://schemas.microsoft.com/office/powerpoint/2010/main" val="4465583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Entity Description Module</a:t>
            </a:r>
            <a:endParaRPr lang="en-US" sz="2800" dirty="0"/>
          </a:p>
        </p:txBody>
      </p:sp>
      <p:sp>
        <p:nvSpPr>
          <p:cNvPr id="3" name="Content Placeholder 2"/>
          <p:cNvSpPr>
            <a:spLocks noGrp="1"/>
          </p:cNvSpPr>
          <p:nvPr>
            <p:ph idx="1"/>
          </p:nvPr>
        </p:nvSpPr>
        <p:spPr/>
        <p:txBody>
          <a:bodyPr/>
          <a:lstStyle/>
          <a:p>
            <a:pPr marL="0" indent="0">
              <a:buNone/>
            </a:pPr>
            <a:r>
              <a:rPr lang="en-US" dirty="0" smtClean="0"/>
              <a:t>Why would services implement this module?</a:t>
            </a:r>
          </a:p>
          <a:p>
            <a:r>
              <a:rPr lang="en-US" dirty="0" smtClean="0"/>
              <a:t>To </a:t>
            </a:r>
            <a:r>
              <a:rPr lang="en-US" dirty="0"/>
              <a:t>publish information about the codes described in various versions of code systems </a:t>
            </a:r>
          </a:p>
        </p:txBody>
      </p:sp>
    </p:spTree>
    <p:extLst>
      <p:ext uri="{BB962C8B-B14F-4D97-AF65-F5344CB8AC3E}">
        <p14:creationId xmlns:p14="http://schemas.microsoft.com/office/powerpoint/2010/main" val="35835374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dirty="0">
                <a:solidFill>
                  <a:srgbClr val="FF0000"/>
                </a:solidFill>
              </a:rPr>
              <a:t>Association Module</a:t>
            </a:r>
            <a:endParaRPr lang="en-US" dirty="0"/>
          </a:p>
        </p:txBody>
      </p:sp>
    </p:spTree>
    <p:extLst>
      <p:ext uri="{BB962C8B-B14F-4D97-AF65-F5344CB8AC3E}">
        <p14:creationId xmlns:p14="http://schemas.microsoft.com/office/powerpoint/2010/main" val="10388410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smtClean="0">
                <a:solidFill>
                  <a:srgbClr val="FF0000"/>
                </a:solidFill>
              </a:rPr>
              <a:t>Association Module</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Sets </a:t>
            </a:r>
            <a:r>
              <a:rPr lang="en-US" dirty="0"/>
              <a:t>of “semantic” assertions about entity </a:t>
            </a:r>
            <a:r>
              <a:rPr lang="en-US" dirty="0" smtClean="0"/>
              <a:t>identifiers</a:t>
            </a:r>
          </a:p>
          <a:p>
            <a:r>
              <a:rPr lang="en-US" dirty="0" smtClean="0"/>
              <a:t>The </a:t>
            </a:r>
            <a:r>
              <a:rPr lang="en-US" dirty="0"/>
              <a:t>entity identifier may play the role of </a:t>
            </a:r>
            <a:endParaRPr lang="en-US" dirty="0" smtClean="0"/>
          </a:p>
          <a:p>
            <a:pPr lvl="1"/>
            <a:r>
              <a:rPr lang="en-US" dirty="0" smtClean="0"/>
              <a:t>Subject</a:t>
            </a:r>
            <a:r>
              <a:rPr lang="en-US" dirty="0"/>
              <a:t>, </a:t>
            </a:r>
            <a:endParaRPr lang="en-US" dirty="0" smtClean="0"/>
          </a:p>
          <a:p>
            <a:pPr lvl="1"/>
            <a:r>
              <a:rPr lang="en-US" dirty="0" smtClean="0"/>
              <a:t>Predicate </a:t>
            </a:r>
            <a:r>
              <a:rPr lang="en-US" dirty="0"/>
              <a:t>(verb) or </a:t>
            </a:r>
            <a:endParaRPr lang="en-US" dirty="0" smtClean="0"/>
          </a:p>
          <a:p>
            <a:pPr lvl="1"/>
            <a:r>
              <a:rPr lang="en-US" dirty="0" smtClean="0"/>
              <a:t>Object </a:t>
            </a:r>
          </a:p>
          <a:p>
            <a:pPr lvl="1"/>
            <a:r>
              <a:rPr lang="en-US" dirty="0" smtClean="0"/>
              <a:t>… in </a:t>
            </a:r>
            <a:r>
              <a:rPr lang="en-US" dirty="0"/>
              <a:t>the </a:t>
            </a:r>
            <a:r>
              <a:rPr lang="en-US" dirty="0" smtClean="0"/>
              <a:t>assertions</a:t>
            </a:r>
            <a:endParaRPr lang="en-US" dirty="0"/>
          </a:p>
        </p:txBody>
      </p:sp>
    </p:spTree>
    <p:extLst>
      <p:ext uri="{BB962C8B-B14F-4D97-AF65-F5344CB8AC3E}">
        <p14:creationId xmlns:p14="http://schemas.microsoft.com/office/powerpoint/2010/main" val="1827306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smtClean="0">
                <a:solidFill>
                  <a:srgbClr val="FF0000"/>
                </a:solidFill>
              </a:rPr>
              <a:t>Association Module</a:t>
            </a:r>
            <a:endParaRPr lang="en-US" sz="2800" dirty="0"/>
          </a:p>
        </p:txBody>
      </p:sp>
      <p:sp>
        <p:nvSpPr>
          <p:cNvPr id="3" name="Content Placeholder 2"/>
          <p:cNvSpPr>
            <a:spLocks noGrp="1"/>
          </p:cNvSpPr>
          <p:nvPr>
            <p:ph idx="1"/>
          </p:nvPr>
        </p:nvSpPr>
        <p:spPr/>
        <p:txBody>
          <a:bodyPr/>
          <a:lstStyle/>
          <a:p>
            <a:pPr marL="0" indent="0">
              <a:buNone/>
            </a:pPr>
            <a:r>
              <a:rPr lang="en-US" dirty="0"/>
              <a:t>This area represents the formal machine interpretable aspects of code </a:t>
            </a:r>
            <a:r>
              <a:rPr lang="en-US" dirty="0" smtClean="0"/>
              <a:t>systems</a:t>
            </a:r>
          </a:p>
          <a:p>
            <a:r>
              <a:rPr lang="en-US" dirty="0" smtClean="0"/>
              <a:t>A </a:t>
            </a:r>
            <a:r>
              <a:rPr lang="en-US" dirty="0"/>
              <a:t>service would implement this section to </a:t>
            </a:r>
            <a:r>
              <a:rPr lang="en-US" dirty="0" smtClean="0"/>
              <a:t>support:</a:t>
            </a:r>
          </a:p>
          <a:p>
            <a:pPr lvl="1"/>
            <a:r>
              <a:rPr lang="en-US" dirty="0" smtClean="0"/>
              <a:t>Classification</a:t>
            </a:r>
          </a:p>
          <a:p>
            <a:pPr lvl="1"/>
            <a:r>
              <a:rPr lang="en-US" dirty="0" smtClean="0"/>
              <a:t>Reasoning</a:t>
            </a:r>
          </a:p>
          <a:p>
            <a:pPr lvl="1"/>
            <a:r>
              <a:rPr lang="en-US" dirty="0" smtClean="0"/>
              <a:t>Computational </a:t>
            </a:r>
            <a:r>
              <a:rPr lang="en-US" dirty="0"/>
              <a:t>logic systems built on terminological content</a:t>
            </a:r>
          </a:p>
          <a:p>
            <a:endParaRPr lang="en-US" dirty="0"/>
          </a:p>
        </p:txBody>
      </p:sp>
    </p:spTree>
    <p:extLst>
      <p:ext uri="{BB962C8B-B14F-4D97-AF65-F5344CB8AC3E}">
        <p14:creationId xmlns:p14="http://schemas.microsoft.com/office/powerpoint/2010/main" val="183166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dirty="0">
                <a:solidFill>
                  <a:srgbClr val="FF0000"/>
                </a:solidFill>
              </a:rPr>
              <a:t>Value Set Catalog Module</a:t>
            </a:r>
            <a:endParaRPr lang="en-US" dirty="0"/>
          </a:p>
        </p:txBody>
      </p:sp>
    </p:spTree>
    <p:extLst>
      <p:ext uri="{BB962C8B-B14F-4D97-AF65-F5344CB8AC3E}">
        <p14:creationId xmlns:p14="http://schemas.microsoft.com/office/powerpoint/2010/main" val="15593256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Value Set Catalog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Metadata </a:t>
            </a:r>
            <a:r>
              <a:rPr lang="en-US" dirty="0"/>
              <a:t>about sets of entity identifiers (value sets) that have been grouped for some </a:t>
            </a:r>
            <a:r>
              <a:rPr lang="en-US" dirty="0" smtClean="0"/>
              <a:t>purpose</a:t>
            </a:r>
          </a:p>
          <a:p>
            <a:r>
              <a:rPr lang="en-US" dirty="0" smtClean="0"/>
              <a:t>A </a:t>
            </a:r>
            <a:r>
              <a:rPr lang="en-US" dirty="0"/>
              <a:t>service would implement this section if it wanted to publish information about these collections such </a:t>
            </a:r>
            <a:r>
              <a:rPr lang="en-US" dirty="0" smtClean="0"/>
              <a:t>as: </a:t>
            </a:r>
          </a:p>
          <a:p>
            <a:pPr lvl="1"/>
            <a:r>
              <a:rPr lang="en-US" dirty="0" smtClean="0"/>
              <a:t>Who </a:t>
            </a:r>
            <a:r>
              <a:rPr lang="en-US" dirty="0"/>
              <a:t>created </a:t>
            </a:r>
            <a:r>
              <a:rPr lang="en-US" dirty="0" smtClean="0"/>
              <a:t>them</a:t>
            </a:r>
          </a:p>
          <a:p>
            <a:pPr lvl="1"/>
            <a:r>
              <a:rPr lang="en-US" dirty="0" smtClean="0"/>
              <a:t>Who </a:t>
            </a:r>
            <a:r>
              <a:rPr lang="en-US" dirty="0"/>
              <a:t>maintains </a:t>
            </a:r>
            <a:r>
              <a:rPr lang="en-US" dirty="0" smtClean="0"/>
              <a:t>them </a:t>
            </a:r>
          </a:p>
          <a:p>
            <a:pPr lvl="1"/>
            <a:r>
              <a:rPr lang="en-US" dirty="0" smtClean="0"/>
              <a:t>What </a:t>
            </a:r>
            <a:r>
              <a:rPr lang="en-US" dirty="0"/>
              <a:t>is their </a:t>
            </a:r>
            <a:r>
              <a:rPr lang="en-US" dirty="0" smtClean="0"/>
              <a:t>purpose </a:t>
            </a:r>
          </a:p>
          <a:p>
            <a:pPr lvl="1"/>
            <a:r>
              <a:rPr lang="en-US" dirty="0" smtClean="0"/>
              <a:t>What </a:t>
            </a:r>
            <a:r>
              <a:rPr lang="en-US" dirty="0"/>
              <a:t>code systems do they depend </a:t>
            </a:r>
            <a:r>
              <a:rPr lang="en-US" dirty="0" smtClean="0"/>
              <a:t>on</a:t>
            </a:r>
          </a:p>
          <a:p>
            <a:pPr lvl="1"/>
            <a:r>
              <a:rPr lang="en-US" dirty="0" smtClean="0"/>
              <a:t>How </a:t>
            </a:r>
            <a:r>
              <a:rPr lang="en-US" dirty="0"/>
              <a:t>they are updated, etc. </a:t>
            </a:r>
          </a:p>
          <a:p>
            <a:endParaRPr lang="en-US" dirty="0"/>
          </a:p>
        </p:txBody>
      </p:sp>
    </p:spTree>
    <p:extLst>
      <p:ext uri="{BB962C8B-B14F-4D97-AF65-F5344CB8AC3E}">
        <p14:creationId xmlns:p14="http://schemas.microsoft.com/office/powerpoint/2010/main" val="1300511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dirty="0">
                <a:solidFill>
                  <a:srgbClr val="FF0000"/>
                </a:solidFill>
              </a:rPr>
              <a:t>Value Set Definition Module</a:t>
            </a:r>
            <a:endParaRPr lang="en-US" dirty="0"/>
          </a:p>
        </p:txBody>
      </p:sp>
    </p:spTree>
    <p:extLst>
      <p:ext uri="{BB962C8B-B14F-4D97-AF65-F5344CB8AC3E}">
        <p14:creationId xmlns:p14="http://schemas.microsoft.com/office/powerpoint/2010/main" val="2144811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Value Set Definition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t>I</a:t>
            </a:r>
            <a:r>
              <a:rPr lang="en-US" dirty="0" smtClean="0"/>
              <a:t>nformation </a:t>
            </a:r>
            <a:r>
              <a:rPr lang="en-US" dirty="0"/>
              <a:t>about how value sets are constructed. </a:t>
            </a:r>
            <a:endParaRPr lang="en-US" dirty="0" smtClean="0"/>
          </a:p>
          <a:p>
            <a:r>
              <a:rPr lang="en-US" dirty="0" smtClean="0"/>
              <a:t>A </a:t>
            </a:r>
            <a:r>
              <a:rPr lang="en-US" dirty="0"/>
              <a:t>value set definition </a:t>
            </a:r>
            <a:r>
              <a:rPr lang="en-US" dirty="0" smtClean="0"/>
              <a:t>can: </a:t>
            </a:r>
          </a:p>
          <a:p>
            <a:pPr lvl="1"/>
            <a:r>
              <a:rPr lang="en-US" dirty="0" smtClean="0"/>
              <a:t>Be </a:t>
            </a:r>
            <a:r>
              <a:rPr lang="en-US" dirty="0"/>
              <a:t>a simple enumeration of its </a:t>
            </a:r>
            <a:r>
              <a:rPr lang="en-US" dirty="0" smtClean="0"/>
              <a:t>elements</a:t>
            </a:r>
          </a:p>
          <a:p>
            <a:pPr lvl="1"/>
            <a:r>
              <a:rPr lang="en-US" dirty="0" smtClean="0"/>
              <a:t>Or can </a:t>
            </a:r>
            <a:r>
              <a:rPr lang="en-US" dirty="0"/>
              <a:t>contain instructions about how the elements are assembled from aspects of entity descriptions and associations</a:t>
            </a:r>
            <a:r>
              <a:rPr lang="en-US" dirty="0" smtClean="0"/>
              <a:t>.</a:t>
            </a:r>
            <a:endParaRPr lang="en-US" dirty="0"/>
          </a:p>
          <a:p>
            <a:endParaRPr lang="en-US" dirty="0"/>
          </a:p>
        </p:txBody>
      </p:sp>
    </p:spTree>
    <p:extLst>
      <p:ext uri="{BB962C8B-B14F-4D97-AF65-F5344CB8AC3E}">
        <p14:creationId xmlns:p14="http://schemas.microsoft.com/office/powerpoint/2010/main" val="40473220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Value Set Definition Module</a:t>
            </a:r>
            <a:endParaRPr lang="en-US" sz="2800" dirty="0"/>
          </a:p>
        </p:txBody>
      </p:sp>
      <p:sp>
        <p:nvSpPr>
          <p:cNvPr id="3" name="Content Placeholder 2"/>
          <p:cNvSpPr>
            <a:spLocks noGrp="1"/>
          </p:cNvSpPr>
          <p:nvPr>
            <p:ph idx="1"/>
          </p:nvPr>
        </p:nvSpPr>
        <p:spPr/>
        <p:txBody>
          <a:bodyPr/>
          <a:lstStyle/>
          <a:p>
            <a:r>
              <a:rPr lang="en-US" dirty="0"/>
              <a:t>Value set definitions may be coupled to specific versions of code system</a:t>
            </a:r>
            <a:r>
              <a:rPr lang="en-US" dirty="0" smtClean="0"/>
              <a:t>,</a:t>
            </a:r>
          </a:p>
          <a:p>
            <a:r>
              <a:rPr lang="en-US" dirty="0" smtClean="0"/>
              <a:t>May </a:t>
            </a:r>
            <a:r>
              <a:rPr lang="en-US" dirty="0"/>
              <a:t>be defined in a way that they could be applied to different versions, potentially with different results. </a:t>
            </a:r>
          </a:p>
        </p:txBody>
      </p:sp>
    </p:spTree>
    <p:extLst>
      <p:ext uri="{BB962C8B-B14F-4D97-AF65-F5344CB8AC3E}">
        <p14:creationId xmlns:p14="http://schemas.microsoft.com/office/powerpoint/2010/main" val="3436986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nSpc>
                <a:spcPct val="90000"/>
              </a:lnSpc>
            </a:pPr>
            <a:r>
              <a:rPr lang="en-US" sz="3200" dirty="0">
                <a:solidFill>
                  <a:schemeClr val="tx2"/>
                </a:solidFill>
              </a:rPr>
              <a:t>The Communication Process</a:t>
            </a:r>
          </a:p>
        </p:txBody>
      </p:sp>
      <p:sp>
        <p:nvSpPr>
          <p:cNvPr id="50179" name="Rectangle 3"/>
          <p:cNvSpPr>
            <a:spLocks noChangeArrowheads="1"/>
          </p:cNvSpPr>
          <p:nvPr/>
        </p:nvSpPr>
        <p:spPr bwMode="auto">
          <a:xfrm>
            <a:off x="19192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50180" name="Rectangle 4"/>
          <p:cNvSpPr>
            <a:spLocks noChangeArrowheads="1"/>
          </p:cNvSpPr>
          <p:nvPr/>
        </p:nvSpPr>
        <p:spPr bwMode="auto">
          <a:xfrm>
            <a:off x="822325" y="4411663"/>
            <a:ext cx="731838"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a:latin typeface="Times New Roman" charset="0"/>
              </a:rPr>
              <a:t>Referent</a:t>
            </a:r>
          </a:p>
        </p:txBody>
      </p:sp>
      <p:sp>
        <p:nvSpPr>
          <p:cNvPr id="50181" name="Line 5"/>
          <p:cNvSpPr>
            <a:spLocks noChangeShapeType="1"/>
          </p:cNvSpPr>
          <p:nvPr/>
        </p:nvSpPr>
        <p:spPr bwMode="auto">
          <a:xfrm>
            <a:off x="2406650" y="3314700"/>
            <a:ext cx="731838" cy="854075"/>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82" name="Line 6"/>
          <p:cNvSpPr>
            <a:spLocks noChangeShapeType="1"/>
          </p:cNvSpPr>
          <p:nvPr/>
        </p:nvSpPr>
        <p:spPr bwMode="auto">
          <a:xfrm flipH="1">
            <a:off x="1614488" y="3314700"/>
            <a:ext cx="793750" cy="914400"/>
          </a:xfrm>
          <a:prstGeom prst="line">
            <a:avLst/>
          </a:prstGeom>
          <a:noFill/>
          <a:ln w="12700">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83" name="Line 7"/>
          <p:cNvSpPr>
            <a:spLocks noChangeShapeType="1"/>
          </p:cNvSpPr>
          <p:nvPr/>
        </p:nvSpPr>
        <p:spPr bwMode="auto">
          <a:xfrm>
            <a:off x="1676400" y="4229100"/>
            <a:ext cx="1463675" cy="0"/>
          </a:xfrm>
          <a:prstGeom prst="line">
            <a:avLst/>
          </a:prstGeom>
          <a:noFill/>
          <a:ln w="12700">
            <a:solidFill>
              <a:schemeClr val="tx1"/>
            </a:solidFill>
            <a:prstDash val="dash"/>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84" name="Rectangle 8"/>
          <p:cNvSpPr>
            <a:spLocks noChangeArrowheads="1"/>
          </p:cNvSpPr>
          <p:nvPr/>
        </p:nvSpPr>
        <p:spPr bwMode="auto">
          <a:xfrm>
            <a:off x="14811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50185" name="Rectangle 9"/>
          <p:cNvSpPr>
            <a:spLocks noChangeArrowheads="1"/>
          </p:cNvSpPr>
          <p:nvPr/>
        </p:nvSpPr>
        <p:spPr bwMode="auto">
          <a:xfrm>
            <a:off x="2760663" y="34909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50186" name="Rectangle 10"/>
          <p:cNvSpPr>
            <a:spLocks noChangeArrowheads="1"/>
          </p:cNvSpPr>
          <p:nvPr/>
        </p:nvSpPr>
        <p:spPr bwMode="auto">
          <a:xfrm>
            <a:off x="2090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50187" name="Object 11"/>
          <p:cNvGraphicFramePr>
            <a:graphicFrameLocks/>
          </p:cNvGraphicFramePr>
          <p:nvPr/>
        </p:nvGraphicFramePr>
        <p:xfrm>
          <a:off x="915988" y="3805238"/>
          <a:ext cx="404812" cy="585787"/>
        </p:xfrm>
        <a:graphic>
          <a:graphicData uri="http://schemas.openxmlformats.org/presentationml/2006/ole">
            <mc:AlternateContent xmlns:mc="http://schemas.openxmlformats.org/markup-compatibility/2006">
              <mc:Choice xmlns:v="urn:schemas-microsoft-com:vml" Requires="v">
                <p:oleObj spid="_x0000_s4941" name="Clip" r:id="rId4" imgW="2527200" imgH="3659040" progId="MS_ClipArt_Gallery.2">
                  <p:embed/>
                </p:oleObj>
              </mc:Choice>
              <mc:Fallback>
                <p:oleObj name="Clip" r:id="rId4"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88" y="3805238"/>
                        <a:ext cx="404812"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0188" name="Object 12"/>
          <p:cNvGraphicFramePr>
            <a:graphicFrameLocks/>
          </p:cNvGraphicFramePr>
          <p:nvPr/>
        </p:nvGraphicFramePr>
        <p:xfrm>
          <a:off x="2070100" y="2465388"/>
          <a:ext cx="538163" cy="585787"/>
        </p:xfrm>
        <a:graphic>
          <a:graphicData uri="http://schemas.openxmlformats.org/presentationml/2006/ole">
            <mc:AlternateContent xmlns:mc="http://schemas.openxmlformats.org/markup-compatibility/2006">
              <mc:Choice xmlns:v="urn:schemas-microsoft-com:vml" Requires="v">
                <p:oleObj spid="_x0000_s4942" name="Clip" r:id="rId6" imgW="3365280" imgH="3660480" progId="MS_ClipArt_Gallery.2">
                  <p:embed/>
                </p:oleObj>
              </mc:Choice>
              <mc:Fallback>
                <p:oleObj name="Clip" r:id="rId6"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0100" y="24653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0189" name="Object 13"/>
          <p:cNvGraphicFramePr>
            <a:graphicFrameLocks/>
          </p:cNvGraphicFramePr>
          <p:nvPr/>
        </p:nvGraphicFramePr>
        <p:xfrm>
          <a:off x="2746375" y="2395538"/>
          <a:ext cx="160338" cy="233362"/>
        </p:xfrm>
        <a:graphic>
          <a:graphicData uri="http://schemas.openxmlformats.org/presentationml/2006/ole">
            <mc:AlternateContent xmlns:mc="http://schemas.openxmlformats.org/markup-compatibility/2006">
              <mc:Choice xmlns:v="urn:schemas-microsoft-com:vml" Requires="v">
                <p:oleObj spid="_x0000_s4943" name="Clip" r:id="rId8" imgW="2527200" imgH="3659040" progId="MS_ClipArt_Gallery.2">
                  <p:embed/>
                </p:oleObj>
              </mc:Choice>
              <mc:Fallback>
                <p:oleObj name="Clip" r:id="rId8"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0190" name="Freeform 14"/>
          <p:cNvSpPr>
            <a:spLocks/>
          </p:cNvSpPr>
          <p:nvPr/>
        </p:nvSpPr>
        <p:spPr bwMode="auto">
          <a:xfrm>
            <a:off x="2533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0191" name="Rectangle 15"/>
          <p:cNvSpPr>
            <a:spLocks noChangeArrowheads="1"/>
          </p:cNvSpPr>
          <p:nvPr/>
        </p:nvSpPr>
        <p:spPr bwMode="auto">
          <a:xfrm>
            <a:off x="3127375" y="4106863"/>
            <a:ext cx="862013"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endParaRPr lang="en-US" sz="1300" b="1">
              <a:latin typeface="Times New Roman" charset="0"/>
            </a:endParaRPr>
          </a:p>
          <a:p>
            <a:pPr defTabSz="585788" eaLnBrk="0" hangingPunct="0"/>
            <a:endParaRPr lang="en-US" sz="1300" b="1">
              <a:latin typeface="Times New Roman" charset="0"/>
            </a:endParaRPr>
          </a:p>
        </p:txBody>
      </p:sp>
      <p:sp>
        <p:nvSpPr>
          <p:cNvPr id="50192" name="Rectangle 16"/>
          <p:cNvSpPr>
            <a:spLocks noChangeArrowheads="1"/>
          </p:cNvSpPr>
          <p:nvPr/>
        </p:nvSpPr>
        <p:spPr bwMode="auto">
          <a:xfrm>
            <a:off x="6173788" y="3057525"/>
            <a:ext cx="14605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endParaRPr lang="en-US" sz="2400">
              <a:latin typeface="Times New Roman" charset="0"/>
            </a:endParaRPr>
          </a:p>
        </p:txBody>
      </p:sp>
      <p:sp>
        <p:nvSpPr>
          <p:cNvPr id="50193" name="Line 17"/>
          <p:cNvSpPr>
            <a:spLocks noChangeShapeType="1"/>
          </p:cNvSpPr>
          <p:nvPr/>
        </p:nvSpPr>
        <p:spPr bwMode="auto">
          <a:xfrm>
            <a:off x="6978650" y="3314700"/>
            <a:ext cx="731838" cy="8540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94" name="Line 18"/>
          <p:cNvSpPr>
            <a:spLocks noChangeShapeType="1"/>
          </p:cNvSpPr>
          <p:nvPr/>
        </p:nvSpPr>
        <p:spPr bwMode="auto">
          <a:xfrm flipH="1">
            <a:off x="6186488" y="3314700"/>
            <a:ext cx="793750" cy="914400"/>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95" name="Line 19"/>
          <p:cNvSpPr>
            <a:spLocks noChangeShapeType="1"/>
          </p:cNvSpPr>
          <p:nvPr/>
        </p:nvSpPr>
        <p:spPr bwMode="auto">
          <a:xfrm>
            <a:off x="6248400" y="4229100"/>
            <a:ext cx="1463675" cy="0"/>
          </a:xfrm>
          <a:prstGeom prst="line">
            <a:avLst/>
          </a:prstGeom>
          <a:noFill/>
          <a:ln w="12700">
            <a:solidFill>
              <a:schemeClr val="tx1"/>
            </a:solidFill>
            <a:prstDash val="dash"/>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96" name="Rectangle 20"/>
          <p:cNvSpPr>
            <a:spLocks noChangeArrowheads="1"/>
          </p:cNvSpPr>
          <p:nvPr/>
        </p:nvSpPr>
        <p:spPr bwMode="auto">
          <a:xfrm>
            <a:off x="74247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50197" name="Rectangle 21"/>
          <p:cNvSpPr>
            <a:spLocks noChangeArrowheads="1"/>
          </p:cNvSpPr>
          <p:nvPr/>
        </p:nvSpPr>
        <p:spPr bwMode="auto">
          <a:xfrm>
            <a:off x="5884863" y="35671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50198" name="Rectangle 22"/>
          <p:cNvSpPr>
            <a:spLocks noChangeArrowheads="1"/>
          </p:cNvSpPr>
          <p:nvPr/>
        </p:nvSpPr>
        <p:spPr bwMode="auto">
          <a:xfrm>
            <a:off x="6662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50199" name="Object 23"/>
          <p:cNvGraphicFramePr>
            <a:graphicFrameLocks/>
          </p:cNvGraphicFramePr>
          <p:nvPr/>
        </p:nvGraphicFramePr>
        <p:xfrm>
          <a:off x="6489700" y="2389188"/>
          <a:ext cx="538163" cy="585787"/>
        </p:xfrm>
        <a:graphic>
          <a:graphicData uri="http://schemas.openxmlformats.org/presentationml/2006/ole">
            <mc:AlternateContent xmlns:mc="http://schemas.openxmlformats.org/markup-compatibility/2006">
              <mc:Choice xmlns:v="urn:schemas-microsoft-com:vml" Requires="v">
                <p:oleObj spid="_x0000_s4944" name="Clip" r:id="rId9" imgW="3365280" imgH="3660480" progId="MS_ClipArt_Gallery.2">
                  <p:embed/>
                </p:oleObj>
              </mc:Choice>
              <mc:Fallback>
                <p:oleObj name="Clip" r:id="rId9"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9700" y="23891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0200" name="Freeform 24"/>
          <p:cNvSpPr>
            <a:spLocks/>
          </p:cNvSpPr>
          <p:nvPr/>
        </p:nvSpPr>
        <p:spPr bwMode="auto">
          <a:xfrm>
            <a:off x="7105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0201" name="Rectangle 25"/>
          <p:cNvSpPr>
            <a:spLocks noChangeArrowheads="1"/>
          </p:cNvSpPr>
          <p:nvPr/>
        </p:nvSpPr>
        <p:spPr bwMode="auto">
          <a:xfrm>
            <a:off x="5486400" y="4114800"/>
            <a:ext cx="86201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r>
              <a:rPr lang="en-US" sz="1300" b="1">
                <a:latin typeface="Times New Roman" charset="0"/>
              </a:rPr>
              <a:t/>
            </a:r>
            <a:br>
              <a:rPr lang="en-US" sz="1300" b="1">
                <a:latin typeface="Times New Roman" charset="0"/>
              </a:rPr>
            </a:br>
            <a:endParaRPr lang="en-US" sz="1300" b="1">
              <a:latin typeface="Times New Roman" charset="0"/>
            </a:endParaRPr>
          </a:p>
        </p:txBody>
      </p:sp>
      <p:grpSp>
        <p:nvGrpSpPr>
          <p:cNvPr id="50202" name="Group 26"/>
          <p:cNvGrpSpPr>
            <a:grpSpLocks/>
          </p:cNvGrpSpPr>
          <p:nvPr/>
        </p:nvGrpSpPr>
        <p:grpSpPr bwMode="auto">
          <a:xfrm>
            <a:off x="3886200" y="4191000"/>
            <a:ext cx="1371600" cy="152400"/>
            <a:chOff x="2640" y="3744"/>
            <a:chExt cx="768" cy="96"/>
          </a:xfrm>
        </p:grpSpPr>
        <p:sp>
          <p:nvSpPr>
            <p:cNvPr id="50203" name="Line 27"/>
            <p:cNvSpPr>
              <a:spLocks noChangeShapeType="1"/>
            </p:cNvSpPr>
            <p:nvPr/>
          </p:nvSpPr>
          <p:spPr bwMode="auto">
            <a:xfrm>
              <a:off x="2640" y="3744"/>
              <a:ext cx="33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204" name="Line 28"/>
            <p:cNvSpPr>
              <a:spLocks noChangeShapeType="1"/>
            </p:cNvSpPr>
            <p:nvPr/>
          </p:nvSpPr>
          <p:spPr bwMode="auto">
            <a:xfrm flipH="1">
              <a:off x="2880" y="3744"/>
              <a:ext cx="96" cy="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205" name="Line 29"/>
            <p:cNvSpPr>
              <a:spLocks noChangeShapeType="1"/>
            </p:cNvSpPr>
            <p:nvPr/>
          </p:nvSpPr>
          <p:spPr bwMode="auto">
            <a:xfrm>
              <a:off x="2880" y="3840"/>
              <a:ext cx="528"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0206" name="Rectangle 30"/>
          <p:cNvSpPr>
            <a:spLocks noChangeArrowheads="1"/>
          </p:cNvSpPr>
          <p:nvPr/>
        </p:nvSpPr>
        <p:spPr bwMode="auto">
          <a:xfrm>
            <a:off x="61864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50207" name="Rectangle 31"/>
          <p:cNvSpPr>
            <a:spLocks noChangeArrowheads="1"/>
          </p:cNvSpPr>
          <p:nvPr/>
        </p:nvSpPr>
        <p:spPr bwMode="auto">
          <a:xfrm>
            <a:off x="31242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sp>
        <p:nvSpPr>
          <p:cNvPr id="50208" name="Rectangle 32"/>
          <p:cNvSpPr>
            <a:spLocks noChangeArrowheads="1"/>
          </p:cNvSpPr>
          <p:nvPr/>
        </p:nvSpPr>
        <p:spPr bwMode="auto">
          <a:xfrm>
            <a:off x="54864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graphicFrame>
        <p:nvGraphicFramePr>
          <p:cNvPr id="50209" name="Object 33"/>
          <p:cNvGraphicFramePr>
            <a:graphicFrameLocks/>
          </p:cNvGraphicFramePr>
          <p:nvPr/>
        </p:nvGraphicFramePr>
        <p:xfrm>
          <a:off x="7318375" y="2395538"/>
          <a:ext cx="160338" cy="233362"/>
        </p:xfrm>
        <a:graphic>
          <a:graphicData uri="http://schemas.openxmlformats.org/presentationml/2006/ole">
            <mc:AlternateContent xmlns:mc="http://schemas.openxmlformats.org/markup-compatibility/2006">
              <mc:Choice xmlns:v="urn:schemas-microsoft-com:vml" Requires="v">
                <p:oleObj spid="_x0000_s4945" name="Clip" r:id="rId10" imgW="2527200" imgH="3659040" progId="MS_ClipArt_Gallery.2">
                  <p:embed/>
                </p:oleObj>
              </mc:Choice>
              <mc:Fallback>
                <p:oleObj name="Clip" r:id="rId10"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0210" name="Rectangle 34"/>
          <p:cNvSpPr>
            <a:spLocks noChangeArrowheads="1"/>
          </p:cNvSpPr>
          <p:nvPr/>
        </p:nvSpPr>
        <p:spPr bwMode="auto">
          <a:xfrm>
            <a:off x="3962400" y="3657600"/>
            <a:ext cx="158591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ja-JP" altLang="en-US" sz="1300" b="1">
                <a:latin typeface="Arial"/>
              </a:rPr>
              <a:t>“</a:t>
            </a:r>
            <a:r>
              <a:rPr lang="en-US" sz="1300" b="1">
                <a:latin typeface="Times New Roman" charset="0"/>
              </a:rPr>
              <a:t>I see a ClipArt image of a rose</a:t>
            </a:r>
            <a:r>
              <a:rPr lang="ja-JP" altLang="en-US" sz="1300" b="1">
                <a:latin typeface="Arial"/>
              </a:rPr>
              <a:t>”</a:t>
            </a:r>
            <a:endParaRPr lang="en-US" sz="1300" b="1">
              <a:latin typeface="Times New Roman" charset="0"/>
            </a:endParaRPr>
          </a:p>
        </p:txBody>
      </p:sp>
      <p:sp>
        <p:nvSpPr>
          <p:cNvPr id="50211" name="Text Box 35"/>
          <p:cNvSpPr txBox="1">
            <a:spLocks noChangeArrowheads="1"/>
          </p:cNvSpPr>
          <p:nvPr/>
        </p:nvSpPr>
        <p:spPr bwMode="auto">
          <a:xfrm>
            <a:off x="3916363" y="2286000"/>
            <a:ext cx="1435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a:solidFill>
                  <a:schemeClr val="accent2"/>
                </a:solidFill>
                <a:latin typeface="Times New Roman" charset="0"/>
              </a:rPr>
              <a:t>Semantics</a:t>
            </a:r>
            <a:endParaRPr lang="en-US" sz="2400">
              <a:latin typeface="Times New Roman" charset="0"/>
            </a:endParaRPr>
          </a:p>
        </p:txBody>
      </p:sp>
      <p:sp>
        <p:nvSpPr>
          <p:cNvPr id="50212" name="Line 36"/>
          <p:cNvSpPr>
            <a:spLocks noChangeShapeType="1"/>
          </p:cNvSpPr>
          <p:nvPr/>
        </p:nvSpPr>
        <p:spPr bwMode="auto">
          <a:xfrm flipH="1">
            <a:off x="3276600" y="2971800"/>
            <a:ext cx="914400" cy="4572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213" name="Line 37"/>
          <p:cNvSpPr>
            <a:spLocks noChangeShapeType="1"/>
          </p:cNvSpPr>
          <p:nvPr/>
        </p:nvSpPr>
        <p:spPr bwMode="auto">
          <a:xfrm>
            <a:off x="5257800" y="2895600"/>
            <a:ext cx="609600" cy="685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214" name="Text Box 38"/>
          <p:cNvSpPr txBox="1">
            <a:spLocks noChangeArrowheads="1"/>
          </p:cNvSpPr>
          <p:nvPr/>
        </p:nvSpPr>
        <p:spPr bwMode="auto">
          <a:xfrm>
            <a:off x="4114800" y="5334000"/>
            <a:ext cx="1030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a:solidFill>
                  <a:srgbClr val="00CC00"/>
                </a:solidFill>
                <a:latin typeface="Times New Roman" charset="0"/>
              </a:rPr>
              <a:t>Syntax</a:t>
            </a:r>
            <a:endParaRPr lang="en-US" sz="2400">
              <a:latin typeface="Times New Roman" charset="0"/>
            </a:endParaRPr>
          </a:p>
        </p:txBody>
      </p:sp>
      <p:sp>
        <p:nvSpPr>
          <p:cNvPr id="50215" name="Line 39"/>
          <p:cNvSpPr>
            <a:spLocks noChangeShapeType="1"/>
          </p:cNvSpPr>
          <p:nvPr/>
        </p:nvSpPr>
        <p:spPr bwMode="auto">
          <a:xfrm flipV="1">
            <a:off x="4572000" y="4419600"/>
            <a:ext cx="0" cy="990600"/>
          </a:xfrm>
          <a:prstGeom prst="line">
            <a:avLst/>
          </a:prstGeom>
          <a:noFill/>
          <a:ln w="3810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Slide Number Placeholder 5"/>
          <p:cNvSpPr>
            <a:spLocks noGrp="1"/>
          </p:cNvSpPr>
          <p:nvPr>
            <p:ph type="sldNum" sz="quarter" idx="12"/>
          </p:nvPr>
        </p:nvSpPr>
        <p:spPr/>
        <p:txBody>
          <a:bodyPr/>
          <a:lstStyle/>
          <a:p>
            <a:fld id="{56F36D2E-1711-6C47-BD42-280FD5065857}" type="slidenum">
              <a:rPr lang="en-US" smtClean="0"/>
              <a:pPr/>
              <a:t>8</a:t>
            </a:fld>
            <a:endParaRPr lang="en-US"/>
          </a:p>
        </p:txBody>
      </p:sp>
    </p:spTree>
    <p:extLst>
      <p:ext uri="{BB962C8B-B14F-4D97-AF65-F5344CB8AC3E}">
        <p14:creationId xmlns:p14="http://schemas.microsoft.com/office/powerpoint/2010/main" val="265543569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Value Set Definition Module</a:t>
            </a:r>
            <a:endParaRPr lang="en-US" sz="2800" dirty="0"/>
          </a:p>
        </p:txBody>
      </p:sp>
      <p:sp>
        <p:nvSpPr>
          <p:cNvPr id="3" name="Content Placeholder 2"/>
          <p:cNvSpPr>
            <a:spLocks noGrp="1"/>
          </p:cNvSpPr>
          <p:nvPr>
            <p:ph idx="1"/>
          </p:nvPr>
        </p:nvSpPr>
        <p:spPr/>
        <p:txBody>
          <a:bodyPr/>
          <a:lstStyle/>
          <a:p>
            <a:r>
              <a:rPr lang="en-US" dirty="0"/>
              <a:t>Services would implement this section </a:t>
            </a:r>
            <a:r>
              <a:rPr lang="en-US" dirty="0" smtClean="0"/>
              <a:t>to:</a:t>
            </a:r>
          </a:p>
          <a:p>
            <a:pPr lvl="1"/>
            <a:r>
              <a:rPr lang="en-US" dirty="0" smtClean="0"/>
              <a:t> Publish </a:t>
            </a:r>
            <a:r>
              <a:rPr lang="en-US" dirty="0"/>
              <a:t>the rules on the construction of value sets. </a:t>
            </a:r>
            <a:endParaRPr lang="en-US" dirty="0" smtClean="0"/>
          </a:p>
          <a:p>
            <a:pPr lvl="1"/>
            <a:r>
              <a:rPr lang="en-US" dirty="0" smtClean="0"/>
              <a:t>The </a:t>
            </a:r>
            <a:r>
              <a:rPr lang="en-US" dirty="0"/>
              <a:t>value set definition section includes an optional sub- section (Resolved Value Set) </a:t>
            </a:r>
            <a:r>
              <a:rPr lang="en-US" dirty="0" smtClean="0"/>
              <a:t>that enables: </a:t>
            </a:r>
          </a:p>
          <a:p>
            <a:pPr lvl="2"/>
            <a:r>
              <a:rPr lang="en-US" dirty="0" smtClean="0"/>
              <a:t>Publication</a:t>
            </a:r>
          </a:p>
          <a:p>
            <a:pPr lvl="2"/>
            <a:r>
              <a:rPr lang="en-US" dirty="0" smtClean="0"/>
              <a:t>Loading</a:t>
            </a:r>
          </a:p>
          <a:p>
            <a:pPr lvl="2"/>
            <a:r>
              <a:rPr lang="en-US" dirty="0" smtClean="0"/>
              <a:t>Use </a:t>
            </a:r>
            <a:r>
              <a:rPr lang="en-US" dirty="0"/>
              <a:t>of the results of applying value set </a:t>
            </a:r>
            <a:r>
              <a:rPr lang="en-US" dirty="0" smtClean="0"/>
              <a:t>definitions</a:t>
            </a:r>
            <a:endParaRPr lang="en-US" dirty="0"/>
          </a:p>
          <a:p>
            <a:endParaRPr lang="en-US" dirty="0"/>
          </a:p>
        </p:txBody>
      </p:sp>
    </p:spTree>
    <p:extLst>
      <p:ext uri="{BB962C8B-B14F-4D97-AF65-F5344CB8AC3E}">
        <p14:creationId xmlns:p14="http://schemas.microsoft.com/office/powerpoint/2010/main" val="31390185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Value Set Definition Module</a:t>
            </a:r>
            <a:endParaRPr lang="en-US" sz="2800" dirty="0"/>
          </a:p>
        </p:txBody>
      </p:sp>
      <p:sp>
        <p:nvSpPr>
          <p:cNvPr id="3" name="Content Placeholder 2"/>
          <p:cNvSpPr>
            <a:spLocks noGrp="1"/>
          </p:cNvSpPr>
          <p:nvPr>
            <p:ph idx="1"/>
          </p:nvPr>
        </p:nvSpPr>
        <p:spPr/>
        <p:txBody>
          <a:bodyPr/>
          <a:lstStyle/>
          <a:p>
            <a:pPr marL="0" indent="0">
              <a:buNone/>
            </a:pPr>
            <a:r>
              <a:rPr lang="en-US" dirty="0"/>
              <a:t>Services would implement </a:t>
            </a:r>
            <a:r>
              <a:rPr lang="en-US" dirty="0" smtClean="0"/>
              <a:t>the Resolved Value Set </a:t>
            </a:r>
            <a:r>
              <a:rPr lang="en-US" dirty="0"/>
              <a:t>section when they needed to consume and use value sets without having access to the underlying code </a:t>
            </a:r>
            <a:r>
              <a:rPr lang="en-US" dirty="0" smtClean="0"/>
              <a:t>systems.</a:t>
            </a:r>
            <a:endParaRPr lang="en-US" dirty="0"/>
          </a:p>
        </p:txBody>
      </p:sp>
    </p:spTree>
    <p:extLst>
      <p:ext uri="{BB962C8B-B14F-4D97-AF65-F5344CB8AC3E}">
        <p14:creationId xmlns:p14="http://schemas.microsoft.com/office/powerpoint/2010/main" val="20702755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400" dirty="0">
                <a:solidFill>
                  <a:srgbClr val="FF0000"/>
                </a:solidFill>
              </a:rPr>
              <a:t>Concept Domain Catalog Module</a:t>
            </a:r>
            <a:endParaRPr lang="en-US" dirty="0"/>
          </a:p>
        </p:txBody>
      </p:sp>
    </p:spTree>
    <p:extLst>
      <p:ext uri="{BB962C8B-B14F-4D97-AF65-F5344CB8AC3E}">
        <p14:creationId xmlns:p14="http://schemas.microsoft.com/office/powerpoint/2010/main" val="36026722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Concept Domain Catalog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A </a:t>
            </a:r>
            <a:r>
              <a:rPr lang="en-US" dirty="0"/>
              <a:t>catalog of abstract “concept domains” that represent a collection of possible </a:t>
            </a:r>
            <a:r>
              <a:rPr lang="en-US" dirty="0" smtClean="0"/>
              <a:t>meanings</a:t>
            </a:r>
          </a:p>
          <a:p>
            <a:r>
              <a:rPr lang="en-US" dirty="0" smtClean="0"/>
              <a:t>Concept </a:t>
            </a:r>
            <a:r>
              <a:rPr lang="en-US" dirty="0"/>
              <a:t>domains are intended to represent the intended meaning of a field </a:t>
            </a:r>
            <a:r>
              <a:rPr lang="en-US" dirty="0" smtClean="0"/>
              <a:t>on:</a:t>
            </a:r>
          </a:p>
          <a:p>
            <a:pPr lvl="1"/>
            <a:r>
              <a:rPr lang="en-US" dirty="0" smtClean="0"/>
              <a:t>Form</a:t>
            </a:r>
          </a:p>
          <a:p>
            <a:pPr lvl="1"/>
            <a:r>
              <a:rPr lang="en-US" dirty="0" smtClean="0"/>
              <a:t>Column </a:t>
            </a:r>
            <a:r>
              <a:rPr lang="en-US" dirty="0"/>
              <a:t>in a </a:t>
            </a:r>
            <a:r>
              <a:rPr lang="en-US" dirty="0" smtClean="0"/>
              <a:t>database</a:t>
            </a:r>
          </a:p>
          <a:p>
            <a:pPr lvl="1"/>
            <a:r>
              <a:rPr lang="en-US" dirty="0" smtClean="0"/>
              <a:t>Field </a:t>
            </a:r>
            <a:r>
              <a:rPr lang="en-US" dirty="0"/>
              <a:t>in a message, </a:t>
            </a:r>
            <a:r>
              <a:rPr lang="en-US" dirty="0" smtClean="0"/>
              <a:t>etc.</a:t>
            </a:r>
            <a:endParaRPr lang="en-US" dirty="0"/>
          </a:p>
        </p:txBody>
      </p:sp>
    </p:spTree>
    <p:extLst>
      <p:ext uri="{BB962C8B-B14F-4D97-AF65-F5344CB8AC3E}">
        <p14:creationId xmlns:p14="http://schemas.microsoft.com/office/powerpoint/2010/main" val="27743988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Concept Domain Catalog Module</a:t>
            </a:r>
            <a:endParaRPr lang="en-US" sz="2800" dirty="0"/>
          </a:p>
        </p:txBody>
      </p:sp>
      <p:sp>
        <p:nvSpPr>
          <p:cNvPr id="3" name="Content Placeholder 2"/>
          <p:cNvSpPr>
            <a:spLocks noGrp="1"/>
          </p:cNvSpPr>
          <p:nvPr>
            <p:ph idx="1"/>
          </p:nvPr>
        </p:nvSpPr>
        <p:spPr/>
        <p:txBody>
          <a:bodyPr/>
          <a:lstStyle/>
          <a:p>
            <a:r>
              <a:rPr lang="en-US" dirty="0"/>
              <a:t>The CTS2 specification focuses on enumerated concept domains </a:t>
            </a:r>
            <a:r>
              <a:rPr lang="en-US" dirty="0" smtClean="0"/>
              <a:t>:</a:t>
            </a:r>
          </a:p>
          <a:p>
            <a:pPr lvl="1"/>
            <a:r>
              <a:rPr lang="en-US" dirty="0" smtClean="0"/>
              <a:t>Fields </a:t>
            </a:r>
            <a:r>
              <a:rPr lang="en-US" dirty="0"/>
              <a:t>that represent discrete collections of “meanings</a:t>
            </a:r>
            <a:r>
              <a:rPr lang="en-US" dirty="0" smtClean="0"/>
              <a:t>” </a:t>
            </a:r>
          </a:p>
          <a:p>
            <a:pPr lvl="1"/>
            <a:r>
              <a:rPr lang="en-US" dirty="0" smtClean="0"/>
              <a:t>Each </a:t>
            </a:r>
            <a:r>
              <a:rPr lang="en-US" dirty="0"/>
              <a:t>of which is represented by a permissible </a:t>
            </a:r>
            <a:r>
              <a:rPr lang="en-US" dirty="0" smtClean="0"/>
              <a:t>value</a:t>
            </a:r>
            <a:endParaRPr lang="en-US" dirty="0"/>
          </a:p>
        </p:txBody>
      </p:sp>
    </p:spTree>
    <p:extLst>
      <p:ext uri="{BB962C8B-B14F-4D97-AF65-F5344CB8AC3E}">
        <p14:creationId xmlns:p14="http://schemas.microsoft.com/office/powerpoint/2010/main" val="36755177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Concept Domain Catalog Module</a:t>
            </a:r>
            <a:endParaRPr lang="en-US" dirty="0"/>
          </a:p>
        </p:txBody>
      </p:sp>
      <p:sp>
        <p:nvSpPr>
          <p:cNvPr id="3" name="Content Placeholder 2"/>
          <p:cNvSpPr>
            <a:spLocks noGrp="1"/>
          </p:cNvSpPr>
          <p:nvPr>
            <p:ph idx="1"/>
          </p:nvPr>
        </p:nvSpPr>
        <p:spPr/>
        <p:txBody>
          <a:bodyPr/>
          <a:lstStyle/>
          <a:p>
            <a:pPr marL="0" indent="0">
              <a:buNone/>
            </a:pPr>
            <a:r>
              <a:rPr lang="en-US" dirty="0"/>
              <a:t>A service would implement this </a:t>
            </a:r>
            <a:r>
              <a:rPr lang="en-US" dirty="0" smtClean="0"/>
              <a:t>module </a:t>
            </a:r>
            <a:r>
              <a:rPr lang="en-US" dirty="0"/>
              <a:t>to provide a list of generic fields that would be used in data interchange. </a:t>
            </a:r>
          </a:p>
        </p:txBody>
      </p:sp>
    </p:spTree>
    <p:extLst>
      <p:ext uri="{BB962C8B-B14F-4D97-AF65-F5344CB8AC3E}">
        <p14:creationId xmlns:p14="http://schemas.microsoft.com/office/powerpoint/2010/main" val="21764076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dirty="0">
                <a:solidFill>
                  <a:srgbClr val="FF0000"/>
                </a:solidFill>
              </a:rPr>
              <a:t>Concept Domain Binding Module</a:t>
            </a:r>
            <a:endParaRPr lang="en-US" sz="2800" dirty="0"/>
          </a:p>
        </p:txBody>
      </p:sp>
    </p:spTree>
    <p:extLst>
      <p:ext uri="{BB962C8B-B14F-4D97-AF65-F5344CB8AC3E}">
        <p14:creationId xmlns:p14="http://schemas.microsoft.com/office/powerpoint/2010/main" val="14684782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Concept Domain Binding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The </a:t>
            </a:r>
            <a:r>
              <a:rPr lang="en-US" dirty="0"/>
              <a:t>coupling of a concept domain with a value set, where the value set provides a list of possible meanings that can be used in a concept domain in a particular use case or context. </a:t>
            </a:r>
          </a:p>
          <a:p>
            <a:endParaRPr lang="en-US" dirty="0"/>
          </a:p>
        </p:txBody>
      </p:sp>
    </p:spTree>
    <p:extLst>
      <p:ext uri="{BB962C8B-B14F-4D97-AF65-F5344CB8AC3E}">
        <p14:creationId xmlns:p14="http://schemas.microsoft.com/office/powerpoint/2010/main" val="33787621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dirty="0">
                <a:solidFill>
                  <a:srgbClr val="FF0000"/>
                </a:solidFill>
              </a:rPr>
              <a:t>Map Catalog Module</a:t>
            </a:r>
            <a:endParaRPr lang="en-US" dirty="0"/>
          </a:p>
        </p:txBody>
      </p:sp>
    </p:spTree>
    <p:extLst>
      <p:ext uri="{BB962C8B-B14F-4D97-AF65-F5344CB8AC3E}">
        <p14:creationId xmlns:p14="http://schemas.microsoft.com/office/powerpoint/2010/main" val="14684782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Map Catalog Module</a:t>
            </a:r>
          </a:p>
        </p:txBody>
      </p:sp>
      <p:sp>
        <p:nvSpPr>
          <p:cNvPr id="3" name="Content Placeholder 2"/>
          <p:cNvSpPr>
            <a:spLocks noGrp="1"/>
          </p:cNvSpPr>
          <p:nvPr>
            <p:ph idx="1"/>
          </p:nvPr>
        </p:nvSpPr>
        <p:spPr/>
        <p:txBody>
          <a:bodyPr/>
          <a:lstStyle/>
          <a:p>
            <a:pPr marL="0" indent="0">
              <a:buNone/>
            </a:pPr>
            <a:r>
              <a:rPr lang="en-US" dirty="0" smtClean="0"/>
              <a:t>A </a:t>
            </a:r>
            <a:r>
              <a:rPr lang="en-US" dirty="0"/>
              <a:t>catalog of “maps” - collection of rules that allow human or machine assisted transformation between the codes in one value set or code system and those in a </a:t>
            </a:r>
            <a:r>
              <a:rPr lang="en-US" dirty="0" smtClean="0"/>
              <a:t>second.</a:t>
            </a:r>
          </a:p>
          <a:p>
            <a:endParaRPr lang="en-US" dirty="0"/>
          </a:p>
        </p:txBody>
      </p:sp>
    </p:spTree>
    <p:extLst>
      <p:ext uri="{BB962C8B-B14F-4D97-AF65-F5344CB8AC3E}">
        <p14:creationId xmlns:p14="http://schemas.microsoft.com/office/powerpoint/2010/main" val="3950630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nSpc>
                <a:spcPct val="90000"/>
              </a:lnSpc>
            </a:pPr>
            <a:r>
              <a:rPr lang="en-US" sz="3200" dirty="0">
                <a:solidFill>
                  <a:schemeClr val="tx2"/>
                </a:solidFill>
              </a:rPr>
              <a:t>The Communication Process</a:t>
            </a:r>
          </a:p>
        </p:txBody>
      </p:sp>
      <p:sp>
        <p:nvSpPr>
          <p:cNvPr id="51203" name="Rectangle 3"/>
          <p:cNvSpPr>
            <a:spLocks noChangeArrowheads="1"/>
          </p:cNvSpPr>
          <p:nvPr/>
        </p:nvSpPr>
        <p:spPr bwMode="auto">
          <a:xfrm>
            <a:off x="19192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51204" name="Rectangle 4"/>
          <p:cNvSpPr>
            <a:spLocks noChangeArrowheads="1"/>
          </p:cNvSpPr>
          <p:nvPr/>
        </p:nvSpPr>
        <p:spPr bwMode="auto">
          <a:xfrm>
            <a:off x="822325" y="4411663"/>
            <a:ext cx="731838"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a:latin typeface="Times New Roman" charset="0"/>
              </a:rPr>
              <a:t>Referent</a:t>
            </a:r>
          </a:p>
        </p:txBody>
      </p:sp>
      <p:sp>
        <p:nvSpPr>
          <p:cNvPr id="51205" name="Line 5"/>
          <p:cNvSpPr>
            <a:spLocks noChangeShapeType="1"/>
          </p:cNvSpPr>
          <p:nvPr/>
        </p:nvSpPr>
        <p:spPr bwMode="auto">
          <a:xfrm>
            <a:off x="2406650" y="3314700"/>
            <a:ext cx="731838" cy="854075"/>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06" name="Line 6"/>
          <p:cNvSpPr>
            <a:spLocks noChangeShapeType="1"/>
          </p:cNvSpPr>
          <p:nvPr/>
        </p:nvSpPr>
        <p:spPr bwMode="auto">
          <a:xfrm flipH="1">
            <a:off x="1614488" y="3314700"/>
            <a:ext cx="793750" cy="914400"/>
          </a:xfrm>
          <a:prstGeom prst="line">
            <a:avLst/>
          </a:prstGeom>
          <a:noFill/>
          <a:ln w="12700">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07" name="Line 7"/>
          <p:cNvSpPr>
            <a:spLocks noChangeShapeType="1"/>
          </p:cNvSpPr>
          <p:nvPr/>
        </p:nvSpPr>
        <p:spPr bwMode="auto">
          <a:xfrm>
            <a:off x="1676400" y="4229100"/>
            <a:ext cx="1463675" cy="0"/>
          </a:xfrm>
          <a:prstGeom prst="line">
            <a:avLst/>
          </a:prstGeom>
          <a:noFill/>
          <a:ln w="12700">
            <a:solidFill>
              <a:schemeClr val="tx1"/>
            </a:solidFill>
            <a:prstDash val="dash"/>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08" name="Rectangle 8"/>
          <p:cNvSpPr>
            <a:spLocks noChangeArrowheads="1"/>
          </p:cNvSpPr>
          <p:nvPr/>
        </p:nvSpPr>
        <p:spPr bwMode="auto">
          <a:xfrm>
            <a:off x="14811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51209" name="Rectangle 9"/>
          <p:cNvSpPr>
            <a:spLocks noChangeArrowheads="1"/>
          </p:cNvSpPr>
          <p:nvPr/>
        </p:nvSpPr>
        <p:spPr bwMode="auto">
          <a:xfrm>
            <a:off x="2760663" y="34909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51210" name="Rectangle 10"/>
          <p:cNvSpPr>
            <a:spLocks noChangeArrowheads="1"/>
          </p:cNvSpPr>
          <p:nvPr/>
        </p:nvSpPr>
        <p:spPr bwMode="auto">
          <a:xfrm>
            <a:off x="2090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51211" name="Object 11"/>
          <p:cNvGraphicFramePr>
            <a:graphicFrameLocks/>
          </p:cNvGraphicFramePr>
          <p:nvPr/>
        </p:nvGraphicFramePr>
        <p:xfrm>
          <a:off x="915988" y="3805238"/>
          <a:ext cx="404812" cy="585787"/>
        </p:xfrm>
        <a:graphic>
          <a:graphicData uri="http://schemas.openxmlformats.org/presentationml/2006/ole">
            <mc:AlternateContent xmlns:mc="http://schemas.openxmlformats.org/markup-compatibility/2006">
              <mc:Choice xmlns:v="urn:schemas-microsoft-com:vml" Requires="v">
                <p:oleObj spid="_x0000_s5965" name="Clip" r:id="rId4" imgW="2527200" imgH="3659040" progId="MS_ClipArt_Gallery.2">
                  <p:embed/>
                </p:oleObj>
              </mc:Choice>
              <mc:Fallback>
                <p:oleObj name="Clip" r:id="rId4"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88" y="3805238"/>
                        <a:ext cx="404812"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1212" name="Object 12"/>
          <p:cNvGraphicFramePr>
            <a:graphicFrameLocks/>
          </p:cNvGraphicFramePr>
          <p:nvPr/>
        </p:nvGraphicFramePr>
        <p:xfrm>
          <a:off x="2070100" y="2465388"/>
          <a:ext cx="538163" cy="585787"/>
        </p:xfrm>
        <a:graphic>
          <a:graphicData uri="http://schemas.openxmlformats.org/presentationml/2006/ole">
            <mc:AlternateContent xmlns:mc="http://schemas.openxmlformats.org/markup-compatibility/2006">
              <mc:Choice xmlns:v="urn:schemas-microsoft-com:vml" Requires="v">
                <p:oleObj spid="_x0000_s5966" name="Clip" r:id="rId6" imgW="3365280" imgH="3660480" progId="MS_ClipArt_Gallery.2">
                  <p:embed/>
                </p:oleObj>
              </mc:Choice>
              <mc:Fallback>
                <p:oleObj name="Clip" r:id="rId6"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0100" y="24653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1213" name="Object 13"/>
          <p:cNvGraphicFramePr>
            <a:graphicFrameLocks/>
          </p:cNvGraphicFramePr>
          <p:nvPr/>
        </p:nvGraphicFramePr>
        <p:xfrm>
          <a:off x="2746375" y="2395538"/>
          <a:ext cx="160338" cy="233362"/>
        </p:xfrm>
        <a:graphic>
          <a:graphicData uri="http://schemas.openxmlformats.org/presentationml/2006/ole">
            <mc:AlternateContent xmlns:mc="http://schemas.openxmlformats.org/markup-compatibility/2006">
              <mc:Choice xmlns:v="urn:schemas-microsoft-com:vml" Requires="v">
                <p:oleObj spid="_x0000_s5967" name="Clip" r:id="rId8" imgW="2527200" imgH="3659040" progId="MS_ClipArt_Gallery.2">
                  <p:embed/>
                </p:oleObj>
              </mc:Choice>
              <mc:Fallback>
                <p:oleObj name="Clip" r:id="rId8"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1214" name="Freeform 14"/>
          <p:cNvSpPr>
            <a:spLocks/>
          </p:cNvSpPr>
          <p:nvPr/>
        </p:nvSpPr>
        <p:spPr bwMode="auto">
          <a:xfrm>
            <a:off x="2533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1215" name="Rectangle 15"/>
          <p:cNvSpPr>
            <a:spLocks noChangeArrowheads="1"/>
          </p:cNvSpPr>
          <p:nvPr/>
        </p:nvSpPr>
        <p:spPr bwMode="auto">
          <a:xfrm>
            <a:off x="3127375" y="4106863"/>
            <a:ext cx="862013"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endParaRPr lang="en-US" sz="1300" b="1">
              <a:latin typeface="Times New Roman" charset="0"/>
            </a:endParaRPr>
          </a:p>
          <a:p>
            <a:pPr defTabSz="585788" eaLnBrk="0" hangingPunct="0"/>
            <a:endParaRPr lang="en-US" sz="1300" b="1">
              <a:latin typeface="Times New Roman" charset="0"/>
            </a:endParaRPr>
          </a:p>
        </p:txBody>
      </p:sp>
      <p:sp>
        <p:nvSpPr>
          <p:cNvPr id="51216" name="Rectangle 16"/>
          <p:cNvSpPr>
            <a:spLocks noChangeArrowheads="1"/>
          </p:cNvSpPr>
          <p:nvPr/>
        </p:nvSpPr>
        <p:spPr bwMode="auto">
          <a:xfrm>
            <a:off x="6173788" y="3057525"/>
            <a:ext cx="14605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endParaRPr lang="en-US" sz="2400">
              <a:latin typeface="Times New Roman" charset="0"/>
            </a:endParaRPr>
          </a:p>
        </p:txBody>
      </p:sp>
      <p:sp>
        <p:nvSpPr>
          <p:cNvPr id="51217" name="Line 17"/>
          <p:cNvSpPr>
            <a:spLocks noChangeShapeType="1"/>
          </p:cNvSpPr>
          <p:nvPr/>
        </p:nvSpPr>
        <p:spPr bwMode="auto">
          <a:xfrm>
            <a:off x="6978650" y="3314700"/>
            <a:ext cx="731838" cy="8540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18" name="Line 18"/>
          <p:cNvSpPr>
            <a:spLocks noChangeShapeType="1"/>
          </p:cNvSpPr>
          <p:nvPr/>
        </p:nvSpPr>
        <p:spPr bwMode="auto">
          <a:xfrm flipH="1">
            <a:off x="6186488" y="3314700"/>
            <a:ext cx="793750" cy="914400"/>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19" name="Line 19"/>
          <p:cNvSpPr>
            <a:spLocks noChangeShapeType="1"/>
          </p:cNvSpPr>
          <p:nvPr/>
        </p:nvSpPr>
        <p:spPr bwMode="auto">
          <a:xfrm>
            <a:off x="6248400" y="4229100"/>
            <a:ext cx="1463675" cy="0"/>
          </a:xfrm>
          <a:prstGeom prst="line">
            <a:avLst/>
          </a:prstGeom>
          <a:noFill/>
          <a:ln w="12700">
            <a:solidFill>
              <a:schemeClr val="tx1"/>
            </a:solidFill>
            <a:prstDash val="dash"/>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20" name="Rectangle 20"/>
          <p:cNvSpPr>
            <a:spLocks noChangeArrowheads="1"/>
          </p:cNvSpPr>
          <p:nvPr/>
        </p:nvSpPr>
        <p:spPr bwMode="auto">
          <a:xfrm>
            <a:off x="74247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51221" name="Rectangle 21"/>
          <p:cNvSpPr>
            <a:spLocks noChangeArrowheads="1"/>
          </p:cNvSpPr>
          <p:nvPr/>
        </p:nvSpPr>
        <p:spPr bwMode="auto">
          <a:xfrm>
            <a:off x="5884863" y="35671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err="1" smtClean="0">
                <a:latin typeface="Times New Roman" charset="0"/>
              </a:rPr>
              <a:t>Symbolises</a:t>
            </a:r>
            <a:endParaRPr lang="en-US" sz="800" i="1" dirty="0">
              <a:latin typeface="Times New Roman" charset="0"/>
            </a:endParaRPr>
          </a:p>
        </p:txBody>
      </p:sp>
      <p:sp>
        <p:nvSpPr>
          <p:cNvPr id="51222" name="Rectangle 22"/>
          <p:cNvSpPr>
            <a:spLocks noChangeArrowheads="1"/>
          </p:cNvSpPr>
          <p:nvPr/>
        </p:nvSpPr>
        <p:spPr bwMode="auto">
          <a:xfrm>
            <a:off x="6662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51223" name="Object 23"/>
          <p:cNvGraphicFramePr>
            <a:graphicFrameLocks/>
          </p:cNvGraphicFramePr>
          <p:nvPr/>
        </p:nvGraphicFramePr>
        <p:xfrm>
          <a:off x="6489700" y="2389188"/>
          <a:ext cx="538163" cy="585787"/>
        </p:xfrm>
        <a:graphic>
          <a:graphicData uri="http://schemas.openxmlformats.org/presentationml/2006/ole">
            <mc:AlternateContent xmlns:mc="http://schemas.openxmlformats.org/markup-compatibility/2006">
              <mc:Choice xmlns:v="urn:schemas-microsoft-com:vml" Requires="v">
                <p:oleObj spid="_x0000_s5968" name="Clip" r:id="rId9" imgW="3365280" imgH="3660480" progId="MS_ClipArt_Gallery.2">
                  <p:embed/>
                </p:oleObj>
              </mc:Choice>
              <mc:Fallback>
                <p:oleObj name="Clip" r:id="rId9"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9700" y="23891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1224" name="Freeform 24"/>
          <p:cNvSpPr>
            <a:spLocks/>
          </p:cNvSpPr>
          <p:nvPr/>
        </p:nvSpPr>
        <p:spPr bwMode="auto">
          <a:xfrm>
            <a:off x="7105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1225" name="Rectangle 25"/>
          <p:cNvSpPr>
            <a:spLocks noChangeArrowheads="1"/>
          </p:cNvSpPr>
          <p:nvPr/>
        </p:nvSpPr>
        <p:spPr bwMode="auto">
          <a:xfrm>
            <a:off x="5486400" y="4114800"/>
            <a:ext cx="86201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r>
              <a:rPr lang="en-US" sz="1300" b="1">
                <a:latin typeface="Times New Roman" charset="0"/>
              </a:rPr>
              <a:t/>
            </a:r>
            <a:br>
              <a:rPr lang="en-US" sz="1300" b="1">
                <a:latin typeface="Times New Roman" charset="0"/>
              </a:rPr>
            </a:br>
            <a:endParaRPr lang="en-US" sz="1300" b="1">
              <a:latin typeface="Times New Roman" charset="0"/>
            </a:endParaRPr>
          </a:p>
        </p:txBody>
      </p:sp>
      <p:grpSp>
        <p:nvGrpSpPr>
          <p:cNvPr id="51226" name="Group 26"/>
          <p:cNvGrpSpPr>
            <a:grpSpLocks/>
          </p:cNvGrpSpPr>
          <p:nvPr/>
        </p:nvGrpSpPr>
        <p:grpSpPr bwMode="auto">
          <a:xfrm>
            <a:off x="3886200" y="4191000"/>
            <a:ext cx="1371600" cy="152400"/>
            <a:chOff x="2640" y="3744"/>
            <a:chExt cx="768" cy="96"/>
          </a:xfrm>
        </p:grpSpPr>
        <p:sp>
          <p:nvSpPr>
            <p:cNvPr id="51227" name="Line 27"/>
            <p:cNvSpPr>
              <a:spLocks noChangeShapeType="1"/>
            </p:cNvSpPr>
            <p:nvPr/>
          </p:nvSpPr>
          <p:spPr bwMode="auto">
            <a:xfrm>
              <a:off x="2640" y="3744"/>
              <a:ext cx="33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28" name="Line 28"/>
            <p:cNvSpPr>
              <a:spLocks noChangeShapeType="1"/>
            </p:cNvSpPr>
            <p:nvPr/>
          </p:nvSpPr>
          <p:spPr bwMode="auto">
            <a:xfrm flipH="1">
              <a:off x="2880" y="3744"/>
              <a:ext cx="96" cy="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29" name="Line 29"/>
            <p:cNvSpPr>
              <a:spLocks noChangeShapeType="1"/>
            </p:cNvSpPr>
            <p:nvPr/>
          </p:nvSpPr>
          <p:spPr bwMode="auto">
            <a:xfrm>
              <a:off x="2880" y="3840"/>
              <a:ext cx="528"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1230" name="Rectangle 30"/>
          <p:cNvSpPr>
            <a:spLocks noChangeArrowheads="1"/>
          </p:cNvSpPr>
          <p:nvPr/>
        </p:nvSpPr>
        <p:spPr bwMode="auto">
          <a:xfrm>
            <a:off x="61864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51231" name="Rectangle 31"/>
          <p:cNvSpPr>
            <a:spLocks noChangeArrowheads="1"/>
          </p:cNvSpPr>
          <p:nvPr/>
        </p:nvSpPr>
        <p:spPr bwMode="auto">
          <a:xfrm>
            <a:off x="31242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sp>
        <p:nvSpPr>
          <p:cNvPr id="51232" name="Rectangle 32"/>
          <p:cNvSpPr>
            <a:spLocks noChangeArrowheads="1"/>
          </p:cNvSpPr>
          <p:nvPr/>
        </p:nvSpPr>
        <p:spPr bwMode="auto">
          <a:xfrm>
            <a:off x="54864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graphicFrame>
        <p:nvGraphicFramePr>
          <p:cNvPr id="51233" name="Object 33"/>
          <p:cNvGraphicFramePr>
            <a:graphicFrameLocks/>
          </p:cNvGraphicFramePr>
          <p:nvPr/>
        </p:nvGraphicFramePr>
        <p:xfrm>
          <a:off x="7318375" y="2395538"/>
          <a:ext cx="160338" cy="233362"/>
        </p:xfrm>
        <a:graphic>
          <a:graphicData uri="http://schemas.openxmlformats.org/presentationml/2006/ole">
            <mc:AlternateContent xmlns:mc="http://schemas.openxmlformats.org/markup-compatibility/2006">
              <mc:Choice xmlns:v="urn:schemas-microsoft-com:vml" Requires="v">
                <p:oleObj spid="_x0000_s5969" name="Clip" r:id="rId10" imgW="2527200" imgH="3659040" progId="MS_ClipArt_Gallery.2">
                  <p:embed/>
                </p:oleObj>
              </mc:Choice>
              <mc:Fallback>
                <p:oleObj name="Clip" r:id="rId10"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1234" name="Rectangle 34"/>
          <p:cNvSpPr>
            <a:spLocks noChangeArrowheads="1"/>
          </p:cNvSpPr>
          <p:nvPr/>
        </p:nvSpPr>
        <p:spPr bwMode="auto">
          <a:xfrm>
            <a:off x="3962400" y="3657600"/>
            <a:ext cx="158591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ja-JP" altLang="en-US" sz="1300" b="1">
                <a:latin typeface="Arial"/>
              </a:rPr>
              <a:t>“</a:t>
            </a:r>
            <a:r>
              <a:rPr lang="en-US" sz="1300" b="1">
                <a:latin typeface="Times New Roman" charset="0"/>
              </a:rPr>
              <a:t>I see a ClipArt image of a rose</a:t>
            </a:r>
            <a:r>
              <a:rPr lang="ja-JP" altLang="en-US" sz="1300" b="1">
                <a:latin typeface="Arial"/>
              </a:rPr>
              <a:t>”</a:t>
            </a:r>
            <a:endParaRPr lang="en-US" sz="1300" b="1">
              <a:latin typeface="Times New Roman" charset="0"/>
            </a:endParaRPr>
          </a:p>
        </p:txBody>
      </p:sp>
      <p:sp>
        <p:nvSpPr>
          <p:cNvPr id="51235" name="Text Box 35"/>
          <p:cNvSpPr txBox="1">
            <a:spLocks noChangeArrowheads="1"/>
          </p:cNvSpPr>
          <p:nvPr/>
        </p:nvSpPr>
        <p:spPr bwMode="auto">
          <a:xfrm>
            <a:off x="3916363" y="2286000"/>
            <a:ext cx="1435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a:solidFill>
                  <a:schemeClr val="accent2"/>
                </a:solidFill>
                <a:latin typeface="Times New Roman" charset="0"/>
              </a:rPr>
              <a:t>Semantics</a:t>
            </a:r>
            <a:endParaRPr lang="en-US" sz="2400">
              <a:latin typeface="Times New Roman" charset="0"/>
            </a:endParaRPr>
          </a:p>
        </p:txBody>
      </p:sp>
      <p:sp>
        <p:nvSpPr>
          <p:cNvPr id="51236" name="Line 36"/>
          <p:cNvSpPr>
            <a:spLocks noChangeShapeType="1"/>
          </p:cNvSpPr>
          <p:nvPr/>
        </p:nvSpPr>
        <p:spPr bwMode="auto">
          <a:xfrm flipH="1">
            <a:off x="3276600" y="2971800"/>
            <a:ext cx="914400" cy="4572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37" name="Line 37"/>
          <p:cNvSpPr>
            <a:spLocks noChangeShapeType="1"/>
          </p:cNvSpPr>
          <p:nvPr/>
        </p:nvSpPr>
        <p:spPr bwMode="auto">
          <a:xfrm>
            <a:off x="5257800" y="2895600"/>
            <a:ext cx="609600" cy="685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38" name="Text Box 38"/>
          <p:cNvSpPr txBox="1">
            <a:spLocks noChangeArrowheads="1"/>
          </p:cNvSpPr>
          <p:nvPr/>
        </p:nvSpPr>
        <p:spPr bwMode="auto">
          <a:xfrm>
            <a:off x="4114800" y="5181600"/>
            <a:ext cx="1030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dirty="0">
                <a:solidFill>
                  <a:srgbClr val="00CC00"/>
                </a:solidFill>
                <a:latin typeface="Times New Roman" charset="0"/>
              </a:rPr>
              <a:t>Syntax</a:t>
            </a:r>
            <a:endParaRPr lang="en-US" sz="2400" dirty="0">
              <a:latin typeface="Times New Roman" charset="0"/>
            </a:endParaRPr>
          </a:p>
        </p:txBody>
      </p:sp>
      <p:sp>
        <p:nvSpPr>
          <p:cNvPr id="51239" name="Line 39"/>
          <p:cNvSpPr>
            <a:spLocks noChangeShapeType="1"/>
          </p:cNvSpPr>
          <p:nvPr/>
        </p:nvSpPr>
        <p:spPr bwMode="auto">
          <a:xfrm flipV="1">
            <a:off x="4648200" y="4419600"/>
            <a:ext cx="0" cy="762000"/>
          </a:xfrm>
          <a:prstGeom prst="line">
            <a:avLst/>
          </a:prstGeom>
          <a:noFill/>
          <a:ln w="3810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45" name="Text Box 45"/>
          <p:cNvSpPr txBox="1">
            <a:spLocks noChangeArrowheads="1"/>
          </p:cNvSpPr>
          <p:nvPr/>
        </p:nvSpPr>
        <p:spPr bwMode="auto">
          <a:xfrm>
            <a:off x="3733800" y="5715000"/>
            <a:ext cx="207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latin typeface="Times New Roman" charset="0"/>
              </a:rPr>
              <a:t>Shared Context</a:t>
            </a:r>
          </a:p>
        </p:txBody>
      </p:sp>
      <p:sp>
        <p:nvSpPr>
          <p:cNvPr id="51246" name="Line 46"/>
          <p:cNvSpPr>
            <a:spLocks noChangeShapeType="1"/>
          </p:cNvSpPr>
          <p:nvPr/>
        </p:nvSpPr>
        <p:spPr bwMode="auto">
          <a:xfrm flipH="1" flipV="1">
            <a:off x="3048000" y="5486400"/>
            <a:ext cx="68580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47" name="Line 47"/>
          <p:cNvSpPr>
            <a:spLocks noChangeShapeType="1"/>
          </p:cNvSpPr>
          <p:nvPr/>
        </p:nvSpPr>
        <p:spPr bwMode="auto">
          <a:xfrm flipV="1">
            <a:off x="5943600" y="5486400"/>
            <a:ext cx="60960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Slide Number Placeholder 5"/>
          <p:cNvSpPr>
            <a:spLocks noGrp="1"/>
          </p:cNvSpPr>
          <p:nvPr>
            <p:ph type="sldNum" sz="quarter" idx="12"/>
          </p:nvPr>
        </p:nvSpPr>
        <p:spPr/>
        <p:txBody>
          <a:bodyPr/>
          <a:lstStyle/>
          <a:p>
            <a:fld id="{56F36D2E-1711-6C47-BD42-280FD5065857}" type="slidenum">
              <a:rPr lang="en-US" smtClean="0"/>
              <a:pPr/>
              <a:t>9</a:t>
            </a:fld>
            <a:endParaRPr lang="en-US"/>
          </a:p>
        </p:txBody>
      </p:sp>
      <p:sp>
        <p:nvSpPr>
          <p:cNvPr id="2" name="Cloud 1"/>
          <p:cNvSpPr/>
          <p:nvPr/>
        </p:nvSpPr>
        <p:spPr>
          <a:xfrm>
            <a:off x="1447800" y="4800600"/>
            <a:ext cx="1905000" cy="762000"/>
          </a:xfrm>
          <a:prstGeom prst="cloud">
            <a:avLst/>
          </a:prstGeom>
          <a:solidFill>
            <a:srgbClr val="55E7E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Times"/>
                <a:cs typeface="Times"/>
              </a:rPr>
              <a:t>Context</a:t>
            </a:r>
            <a:endParaRPr lang="en-US" sz="2400" dirty="0">
              <a:solidFill>
                <a:schemeClr val="tx1"/>
              </a:solidFill>
              <a:latin typeface="Times"/>
              <a:cs typeface="Times"/>
            </a:endParaRPr>
          </a:p>
        </p:txBody>
      </p:sp>
      <p:sp>
        <p:nvSpPr>
          <p:cNvPr id="52" name="Cloud 51"/>
          <p:cNvSpPr/>
          <p:nvPr/>
        </p:nvSpPr>
        <p:spPr>
          <a:xfrm>
            <a:off x="6172200" y="4724400"/>
            <a:ext cx="1905000" cy="762000"/>
          </a:xfrm>
          <a:prstGeom prst="cloud">
            <a:avLst/>
          </a:prstGeom>
          <a:solidFill>
            <a:srgbClr val="55E7E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Times"/>
                <a:cs typeface="Times"/>
              </a:rPr>
              <a:t>Context</a:t>
            </a:r>
            <a:endParaRPr lang="en-US" sz="2400" dirty="0">
              <a:solidFill>
                <a:schemeClr val="tx1"/>
              </a:solidFill>
              <a:latin typeface="Times"/>
              <a:cs typeface="Times"/>
            </a:endParaRPr>
          </a:p>
        </p:txBody>
      </p:sp>
    </p:spTree>
    <p:extLst>
      <p:ext uri="{BB962C8B-B14F-4D97-AF65-F5344CB8AC3E}">
        <p14:creationId xmlns:p14="http://schemas.microsoft.com/office/powerpoint/2010/main" val="352427646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Map Catalog Module</a:t>
            </a:r>
            <a:endParaRPr lang="en-US" dirty="0"/>
          </a:p>
        </p:txBody>
      </p:sp>
      <p:sp>
        <p:nvSpPr>
          <p:cNvPr id="3" name="Content Placeholder 2"/>
          <p:cNvSpPr>
            <a:spLocks noGrp="1"/>
          </p:cNvSpPr>
          <p:nvPr>
            <p:ph idx="1"/>
          </p:nvPr>
        </p:nvSpPr>
        <p:spPr/>
        <p:txBody>
          <a:bodyPr/>
          <a:lstStyle/>
          <a:p>
            <a:pPr marL="0" indent="0">
              <a:buNone/>
            </a:pPr>
            <a:r>
              <a:rPr lang="en-US" dirty="0" smtClean="0"/>
              <a:t>A </a:t>
            </a:r>
            <a:r>
              <a:rPr lang="en-US" dirty="0"/>
              <a:t>service would implement this section to publish information </a:t>
            </a:r>
            <a:r>
              <a:rPr lang="en-US" dirty="0" smtClean="0"/>
              <a:t>about</a:t>
            </a:r>
          </a:p>
          <a:p>
            <a:r>
              <a:rPr lang="en-US" dirty="0" smtClean="0"/>
              <a:t>Which </a:t>
            </a:r>
            <a:r>
              <a:rPr lang="en-US" dirty="0"/>
              <a:t>rule sets are </a:t>
            </a:r>
            <a:r>
              <a:rPr lang="en-US" dirty="0" smtClean="0"/>
              <a:t>available </a:t>
            </a:r>
          </a:p>
          <a:p>
            <a:r>
              <a:rPr lang="en-US" dirty="0" smtClean="0"/>
              <a:t>Which </a:t>
            </a:r>
            <a:r>
              <a:rPr lang="en-US" dirty="0"/>
              <a:t>code systems or value sets they map </a:t>
            </a:r>
            <a:r>
              <a:rPr lang="en-US" dirty="0" smtClean="0"/>
              <a:t>between</a:t>
            </a:r>
          </a:p>
          <a:p>
            <a:r>
              <a:rPr lang="en-US" dirty="0" smtClean="0"/>
              <a:t>Their </a:t>
            </a:r>
            <a:r>
              <a:rPr lang="en-US" dirty="0"/>
              <a:t>intended </a:t>
            </a:r>
            <a:r>
              <a:rPr lang="en-US" dirty="0" smtClean="0"/>
              <a:t>purpose</a:t>
            </a:r>
          </a:p>
          <a:p>
            <a:r>
              <a:rPr lang="en-US" dirty="0" smtClean="0"/>
              <a:t>How </a:t>
            </a:r>
            <a:r>
              <a:rPr lang="en-US" dirty="0"/>
              <a:t>often they are </a:t>
            </a:r>
            <a:r>
              <a:rPr lang="en-US" dirty="0" smtClean="0"/>
              <a:t>published</a:t>
            </a:r>
          </a:p>
          <a:p>
            <a:r>
              <a:rPr lang="en-US" dirty="0" smtClean="0"/>
              <a:t>What </a:t>
            </a:r>
            <a:r>
              <a:rPr lang="en-US" dirty="0"/>
              <a:t>formats they are in, </a:t>
            </a:r>
            <a:r>
              <a:rPr lang="en-US" dirty="0" smtClean="0"/>
              <a:t>etc.</a:t>
            </a:r>
            <a:endParaRPr lang="en-US" dirty="0"/>
          </a:p>
          <a:p>
            <a:endParaRPr lang="en-US" dirty="0"/>
          </a:p>
        </p:txBody>
      </p:sp>
    </p:spTree>
    <p:extLst>
      <p:ext uri="{BB962C8B-B14F-4D97-AF65-F5344CB8AC3E}">
        <p14:creationId xmlns:p14="http://schemas.microsoft.com/office/powerpoint/2010/main" val="7113300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dirty="0">
                <a:solidFill>
                  <a:srgbClr val="FF0000"/>
                </a:solidFill>
              </a:rPr>
              <a:t>Map Version Module</a:t>
            </a:r>
            <a:endParaRPr lang="en-US" dirty="0"/>
          </a:p>
        </p:txBody>
      </p:sp>
    </p:spTree>
    <p:extLst>
      <p:ext uri="{BB962C8B-B14F-4D97-AF65-F5344CB8AC3E}">
        <p14:creationId xmlns:p14="http://schemas.microsoft.com/office/powerpoint/2010/main" val="14684782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Map Version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t>A</a:t>
            </a:r>
            <a:r>
              <a:rPr lang="en-US" dirty="0" smtClean="0"/>
              <a:t>n </a:t>
            </a:r>
            <a:r>
              <a:rPr lang="en-US" dirty="0"/>
              <a:t>instance of a map, including the </a:t>
            </a:r>
            <a:endParaRPr lang="en-US" dirty="0" smtClean="0"/>
          </a:p>
          <a:p>
            <a:r>
              <a:rPr lang="en-US" dirty="0" smtClean="0"/>
              <a:t>Specific </a:t>
            </a:r>
            <a:r>
              <a:rPr lang="en-US" dirty="0"/>
              <a:t>value set definitions </a:t>
            </a:r>
            <a:endParaRPr lang="en-US" dirty="0" smtClean="0"/>
          </a:p>
          <a:p>
            <a:r>
              <a:rPr lang="en-US" dirty="0" smtClean="0"/>
              <a:t>Code </a:t>
            </a:r>
            <a:r>
              <a:rPr lang="en-US" dirty="0"/>
              <a:t>systems that they are based on and the actual </a:t>
            </a:r>
            <a:r>
              <a:rPr lang="en-US" dirty="0" smtClean="0"/>
              <a:t>rules</a:t>
            </a:r>
            <a:endParaRPr lang="en-US" dirty="0"/>
          </a:p>
          <a:p>
            <a:pPr marL="0" indent="0">
              <a:buNone/>
            </a:pPr>
            <a:r>
              <a:rPr lang="en-US" dirty="0"/>
              <a:t>This </a:t>
            </a:r>
            <a:r>
              <a:rPr lang="en-US" dirty="0" smtClean="0"/>
              <a:t>module </a:t>
            </a:r>
            <a:r>
              <a:rPr lang="en-US" dirty="0"/>
              <a:t>includes an optional sub-section (Map Resolution) that provides access to the machine aided interpretation of map versions – a service that does the actual map </a:t>
            </a:r>
            <a:r>
              <a:rPr lang="en-US" dirty="0" smtClean="0"/>
              <a:t>transformation </a:t>
            </a:r>
            <a:endParaRPr lang="en-US" dirty="0"/>
          </a:p>
        </p:txBody>
      </p:sp>
    </p:spTree>
    <p:extLst>
      <p:ext uri="{BB962C8B-B14F-4D97-AF65-F5344CB8AC3E}">
        <p14:creationId xmlns:p14="http://schemas.microsoft.com/office/powerpoint/2010/main" val="15305752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Map Version Module</a:t>
            </a:r>
            <a:endParaRPr lang="en-US" sz="2800" dirty="0"/>
          </a:p>
        </p:txBody>
      </p:sp>
      <p:sp>
        <p:nvSpPr>
          <p:cNvPr id="3" name="Content Placeholder 2"/>
          <p:cNvSpPr>
            <a:spLocks noGrp="1"/>
          </p:cNvSpPr>
          <p:nvPr>
            <p:ph idx="1"/>
          </p:nvPr>
        </p:nvSpPr>
        <p:spPr/>
        <p:txBody>
          <a:bodyPr/>
          <a:lstStyle/>
          <a:p>
            <a:r>
              <a:rPr lang="en-US" dirty="0"/>
              <a:t>A service would implement </a:t>
            </a:r>
            <a:r>
              <a:rPr lang="en-US" dirty="0" smtClean="0"/>
              <a:t>this section </a:t>
            </a:r>
            <a:r>
              <a:rPr lang="en-US" dirty="0"/>
              <a:t>if it wished to publish the content of maps. </a:t>
            </a:r>
          </a:p>
        </p:txBody>
      </p:sp>
    </p:spTree>
    <p:extLst>
      <p:ext uri="{BB962C8B-B14F-4D97-AF65-F5344CB8AC3E}">
        <p14:creationId xmlns:p14="http://schemas.microsoft.com/office/powerpoint/2010/main" val="15585373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400" dirty="0">
                <a:solidFill>
                  <a:srgbClr val="FF0000"/>
                </a:solidFill>
              </a:rPr>
              <a:t>Statement Module</a:t>
            </a:r>
            <a:endParaRPr lang="en-US" dirty="0"/>
          </a:p>
        </p:txBody>
      </p:sp>
    </p:spTree>
    <p:extLst>
      <p:ext uri="{BB962C8B-B14F-4D97-AF65-F5344CB8AC3E}">
        <p14:creationId xmlns:p14="http://schemas.microsoft.com/office/powerpoint/2010/main" val="14684782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smtClean="0">
                <a:solidFill>
                  <a:srgbClr val="FF0000"/>
                </a:solidFill>
              </a:rPr>
              <a:t>Statement Module</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A </a:t>
            </a:r>
            <a:r>
              <a:rPr lang="en-US" dirty="0"/>
              <a:t>bridge between the information contained in the various sections described above and the actual assertions made by the information </a:t>
            </a:r>
            <a:r>
              <a:rPr lang="en-US" dirty="0" smtClean="0"/>
              <a:t>providers</a:t>
            </a:r>
          </a:p>
          <a:p>
            <a:r>
              <a:rPr lang="en-US" dirty="0" smtClean="0"/>
              <a:t>Statement </a:t>
            </a:r>
            <a:r>
              <a:rPr lang="en-US" dirty="0"/>
              <a:t>is also intended to act as a bridge between the structured CTS2 model and simple subject/predicate/target systems as represented by OWL and </a:t>
            </a:r>
            <a:r>
              <a:rPr lang="en-US" dirty="0" smtClean="0"/>
              <a:t>RDF</a:t>
            </a:r>
            <a:endParaRPr lang="en-US" dirty="0"/>
          </a:p>
          <a:p>
            <a:r>
              <a:rPr lang="en-US" dirty="0"/>
              <a:t>Contains direct support for </a:t>
            </a:r>
            <a:r>
              <a:rPr lang="en-US" dirty="0" err="1"/>
              <a:t>bnode</a:t>
            </a:r>
            <a:r>
              <a:rPr lang="en-US" dirty="0"/>
              <a:t> and reification</a:t>
            </a:r>
          </a:p>
          <a:p>
            <a:pPr marL="0" indent="0">
              <a:buNone/>
            </a:pPr>
            <a:endParaRPr lang="en-US" dirty="0"/>
          </a:p>
        </p:txBody>
      </p:sp>
    </p:spTree>
    <p:extLst>
      <p:ext uri="{BB962C8B-B14F-4D97-AF65-F5344CB8AC3E}">
        <p14:creationId xmlns:p14="http://schemas.microsoft.com/office/powerpoint/2010/main" val="10612607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Statement Module</a:t>
            </a:r>
            <a:endParaRPr lang="en-US" dirty="0"/>
          </a:p>
        </p:txBody>
      </p:sp>
      <p:sp>
        <p:nvSpPr>
          <p:cNvPr id="3" name="Content Placeholder 2"/>
          <p:cNvSpPr>
            <a:spLocks noGrp="1"/>
          </p:cNvSpPr>
          <p:nvPr>
            <p:ph idx="1"/>
          </p:nvPr>
        </p:nvSpPr>
        <p:spPr/>
        <p:txBody>
          <a:bodyPr/>
          <a:lstStyle/>
          <a:p>
            <a:r>
              <a:rPr lang="en-US" dirty="0"/>
              <a:t>A service would implement this section when it needed to provide additional provenance about assertions made </a:t>
            </a:r>
            <a:r>
              <a:rPr lang="en-US" dirty="0" smtClean="0"/>
              <a:t>in:</a:t>
            </a:r>
          </a:p>
          <a:p>
            <a:pPr lvl="1"/>
            <a:r>
              <a:rPr lang="en-US" dirty="0" smtClean="0"/>
              <a:t>Catalogs </a:t>
            </a:r>
            <a:r>
              <a:rPr lang="en-US" dirty="0"/>
              <a:t>or resource versions including what was actually </a:t>
            </a:r>
            <a:r>
              <a:rPr lang="en-US" dirty="0" smtClean="0"/>
              <a:t>said</a:t>
            </a:r>
          </a:p>
          <a:p>
            <a:pPr lvl="1"/>
            <a:r>
              <a:rPr lang="en-US" dirty="0" smtClean="0"/>
              <a:t>How </a:t>
            </a:r>
            <a:r>
              <a:rPr lang="en-US" dirty="0"/>
              <a:t>it mapped to the CTS2 service </a:t>
            </a:r>
            <a:r>
              <a:rPr lang="en-US" dirty="0" smtClean="0"/>
              <a:t>representation</a:t>
            </a:r>
          </a:p>
          <a:p>
            <a:pPr lvl="1"/>
            <a:r>
              <a:rPr lang="en-US" dirty="0" smtClean="0"/>
              <a:t>The </a:t>
            </a:r>
            <a:r>
              <a:rPr lang="en-US" dirty="0"/>
              <a:t>provenance of the assertion, </a:t>
            </a:r>
            <a:r>
              <a:rPr lang="en-US" dirty="0" smtClean="0"/>
              <a:t>etc.</a:t>
            </a:r>
            <a:endParaRPr lang="en-US" dirty="0"/>
          </a:p>
        </p:txBody>
      </p:sp>
    </p:spTree>
    <p:extLst>
      <p:ext uri="{BB962C8B-B14F-4D97-AF65-F5344CB8AC3E}">
        <p14:creationId xmlns:p14="http://schemas.microsoft.com/office/powerpoint/2010/main" val="36231309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CTS2 Functional </a:t>
            </a:r>
            <a:r>
              <a:rPr lang="en-US" dirty="0" smtClean="0"/>
              <a:t>Profiles</a:t>
            </a:r>
            <a:br>
              <a:rPr lang="en-US" dirty="0" smtClean="0"/>
            </a:br>
            <a:r>
              <a:rPr lang="en-US" sz="2800" dirty="0" smtClean="0">
                <a:solidFill>
                  <a:srgbClr val="FF0000"/>
                </a:solidFill>
              </a:rPr>
              <a:t>Computational Model for each Module</a:t>
            </a:r>
            <a:endParaRPr lang="en-US" sz="2800" dirty="0">
              <a:solidFill>
                <a:srgbClr val="FF0000"/>
              </a:solidFill>
            </a:endParaRPr>
          </a:p>
        </p:txBody>
      </p:sp>
      <p:sp>
        <p:nvSpPr>
          <p:cNvPr id="5" name="Content Placeholder 4"/>
          <p:cNvSpPr>
            <a:spLocks noGrp="1"/>
          </p:cNvSpPr>
          <p:nvPr>
            <p:ph sz="half" idx="1"/>
          </p:nvPr>
        </p:nvSpPr>
        <p:spPr>
          <a:xfrm>
            <a:off x="762000" y="1447800"/>
            <a:ext cx="3840480" cy="4800600"/>
          </a:xfrm>
        </p:spPr>
        <p:txBody>
          <a:bodyPr/>
          <a:lstStyle/>
          <a:p>
            <a:r>
              <a:rPr lang="en-US" sz="2800" dirty="0" smtClean="0"/>
              <a:t>Read</a:t>
            </a:r>
            <a:endParaRPr lang="en-US" sz="2800" dirty="0"/>
          </a:p>
          <a:p>
            <a:r>
              <a:rPr lang="en-US" sz="2800" dirty="0" smtClean="0"/>
              <a:t>Query</a:t>
            </a:r>
            <a:endParaRPr lang="en-US" sz="2800" dirty="0"/>
          </a:p>
          <a:p>
            <a:r>
              <a:rPr lang="en-US" sz="2800" dirty="0" smtClean="0"/>
              <a:t>Import </a:t>
            </a:r>
          </a:p>
          <a:p>
            <a:r>
              <a:rPr lang="en-US" sz="2800" dirty="0" smtClean="0"/>
              <a:t>Export</a:t>
            </a:r>
          </a:p>
          <a:p>
            <a:endParaRPr lang="en-US" dirty="0"/>
          </a:p>
        </p:txBody>
      </p:sp>
      <p:sp>
        <p:nvSpPr>
          <p:cNvPr id="6" name="Content Placeholder 5"/>
          <p:cNvSpPr>
            <a:spLocks noGrp="1"/>
          </p:cNvSpPr>
          <p:nvPr>
            <p:ph sz="half" idx="2"/>
          </p:nvPr>
        </p:nvSpPr>
        <p:spPr/>
        <p:txBody>
          <a:bodyPr/>
          <a:lstStyle/>
          <a:p>
            <a:r>
              <a:rPr lang="en-US" sz="2800" dirty="0" smtClean="0"/>
              <a:t>Update</a:t>
            </a:r>
          </a:p>
          <a:p>
            <a:r>
              <a:rPr lang="en-US" sz="2800" dirty="0" smtClean="0"/>
              <a:t>History</a:t>
            </a:r>
          </a:p>
          <a:p>
            <a:r>
              <a:rPr lang="en-US" sz="2800" dirty="0" smtClean="0"/>
              <a:t>Maintenance</a:t>
            </a:r>
          </a:p>
          <a:p>
            <a:r>
              <a:rPr lang="en-US" sz="2800" dirty="0" smtClean="0"/>
              <a:t>Temporal</a:t>
            </a:r>
          </a:p>
          <a:p>
            <a:r>
              <a:rPr lang="en-US" sz="2800" dirty="0" smtClean="0"/>
              <a:t>(</a:t>
            </a:r>
            <a:r>
              <a:rPr lang="en-US" sz="2800" dirty="0"/>
              <a:t>specialized) </a:t>
            </a:r>
          </a:p>
          <a:p>
            <a:endParaRPr lang="en-US" dirty="0"/>
          </a:p>
        </p:txBody>
      </p:sp>
    </p:spTree>
    <p:extLst>
      <p:ext uri="{BB962C8B-B14F-4D97-AF65-F5344CB8AC3E}">
        <p14:creationId xmlns:p14="http://schemas.microsoft.com/office/powerpoint/2010/main" val="35657748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dirty="0">
                <a:solidFill>
                  <a:srgbClr val="FF0000"/>
                </a:solidFill>
              </a:rPr>
              <a:t>Read Function</a:t>
            </a:r>
            <a:endParaRPr lang="en-US" dirty="0"/>
          </a:p>
        </p:txBody>
      </p:sp>
    </p:spTree>
    <p:extLst>
      <p:ext uri="{BB962C8B-B14F-4D97-AF65-F5344CB8AC3E}">
        <p14:creationId xmlns:p14="http://schemas.microsoft.com/office/powerpoint/2010/main" val="387957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a:solidFill>
                  <a:srgbClr val="FF0000"/>
                </a:solidFill>
              </a:rPr>
              <a:t>Read </a:t>
            </a:r>
            <a:r>
              <a:rPr lang="en-US" sz="2800" dirty="0" smtClean="0">
                <a:solidFill>
                  <a:srgbClr val="FF0000"/>
                </a:solidFill>
              </a:rPr>
              <a:t>Function</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Direct </a:t>
            </a:r>
            <a:r>
              <a:rPr lang="en-US" dirty="0"/>
              <a:t>access to the contents of a resource </a:t>
            </a:r>
            <a:r>
              <a:rPr lang="en-US" dirty="0" smtClean="0"/>
              <a:t>via:</a:t>
            </a:r>
          </a:p>
          <a:p>
            <a:r>
              <a:rPr lang="en-US" dirty="0" smtClean="0"/>
              <a:t>URI</a:t>
            </a:r>
          </a:p>
          <a:p>
            <a:r>
              <a:rPr lang="en-US" dirty="0" smtClean="0"/>
              <a:t>Local identifier </a:t>
            </a:r>
          </a:p>
          <a:p>
            <a:r>
              <a:rPr lang="en-US" dirty="0" smtClean="0"/>
              <a:t>Where </a:t>
            </a:r>
            <a:r>
              <a:rPr lang="en-US" dirty="0"/>
              <a:t>applicable, a combination of an abstract resource identifier and version tag (e.g. SNOMED-CT / Current version) </a:t>
            </a:r>
          </a:p>
        </p:txBody>
      </p:sp>
    </p:spTree>
    <p:extLst>
      <p:ext uri="{BB962C8B-B14F-4D97-AF65-F5344CB8AC3E}">
        <p14:creationId xmlns:p14="http://schemas.microsoft.com/office/powerpoint/2010/main" val="3839127392"/>
      </p:ext>
    </p:extLst>
  </p:cSld>
  <p:clrMapOvr>
    <a:masterClrMapping/>
  </p:clrMapOvr>
</p:sld>
</file>

<file path=ppt/theme/theme1.xml><?xml version="1.0" encoding="utf-8"?>
<a:theme xmlns:a="http://schemas.openxmlformats.org/drawingml/2006/main" name="CTS2HL7Tutorial">
  <a:themeElements>
    <a:clrScheme name="Custom 4">
      <a:dk1>
        <a:sysClr val="windowText" lastClr="000000"/>
      </a:dk1>
      <a:lt1>
        <a:sysClr val="window" lastClr="FFFFFF"/>
      </a:lt1>
      <a:dk2>
        <a:srgbClr val="0046AD"/>
      </a:dk2>
      <a:lt2>
        <a:srgbClr val="BDD7FF"/>
      </a:lt2>
      <a:accent1>
        <a:srgbClr val="0046AD"/>
      </a:accent1>
      <a:accent2>
        <a:srgbClr val="FF5A76"/>
      </a:accent2>
      <a:accent3>
        <a:srgbClr val="15A8E5"/>
      </a:accent3>
      <a:accent4>
        <a:srgbClr val="3F9800"/>
      </a:accent4>
      <a:accent5>
        <a:srgbClr val="9F58FE"/>
      </a:accent5>
      <a:accent6>
        <a:srgbClr val="B44D00"/>
      </a:accent6>
      <a:hlink>
        <a:srgbClr val="006699"/>
      </a:hlink>
      <a:folHlink>
        <a:srgbClr val="969696"/>
      </a:folHlink>
    </a:clrScheme>
    <a:fontScheme name="mc-lightblue">
      <a:majorFont>
        <a:latin typeface="Arial"/>
        <a:ea typeface=""/>
        <a:cs typeface=""/>
      </a:majorFont>
      <a:minorFont>
        <a:latin typeface="Arial"/>
        <a:ea typeface=""/>
        <a:cs typeface=""/>
      </a:minorFont>
    </a:fontScheme>
    <a:fmtScheme name="mc-lightblu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6153</TotalTime>
  <Words>6789</Words>
  <Application>Microsoft Macintosh PowerPoint</Application>
  <PresentationFormat>On-screen Show (4:3)</PresentationFormat>
  <Paragraphs>939</Paragraphs>
  <Slides>155</Slides>
  <Notes>43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155</vt:i4>
      </vt:variant>
    </vt:vector>
  </HeadingPairs>
  <TitlesOfParts>
    <vt:vector size="157" baseType="lpstr">
      <vt:lpstr>CTS2HL7Tutorial</vt:lpstr>
      <vt:lpstr>Clip</vt:lpstr>
      <vt:lpstr>CTS2 Introduction and Overview Introduction to the Common Terminology Services 2 Standard </vt:lpstr>
      <vt:lpstr>Purpose and Outline</vt:lpstr>
      <vt:lpstr>Communication is about Language </vt:lpstr>
      <vt:lpstr>The Semiotic Triangle </vt:lpstr>
      <vt:lpstr>The Semiotic Triangle </vt:lpstr>
      <vt:lpstr>PowerPoint Presentation</vt:lpstr>
      <vt:lpstr>PowerPoint Presentation</vt:lpstr>
      <vt:lpstr>PowerPoint Presentation</vt:lpstr>
      <vt:lpstr>PowerPoint Presentation</vt:lpstr>
      <vt:lpstr>Common Forms of Contextual Formalism </vt:lpstr>
      <vt:lpstr>AKA… Terminology</vt:lpstr>
      <vt:lpstr>“Terminology”  </vt:lpstr>
      <vt:lpstr>“Terminology” (continued)  </vt:lpstr>
      <vt:lpstr>Why Terminology Services?  </vt:lpstr>
      <vt:lpstr>Why Terminology Services?  </vt:lpstr>
      <vt:lpstr>Why Terminology Services?  </vt:lpstr>
      <vt:lpstr>Why Terminology Services?  </vt:lpstr>
      <vt:lpstr>Why Terminology Services?  </vt:lpstr>
      <vt:lpstr>Why Terminology Services?  Terminology Service Requirements</vt:lpstr>
      <vt:lpstr>Why Terminology Services?  Terminology Service Requirements</vt:lpstr>
      <vt:lpstr>Why Terminology Services?  Terminology Service Requirements</vt:lpstr>
      <vt:lpstr>Why Terminology Services?  Summary</vt:lpstr>
      <vt:lpstr>Why Terminology Services?  Summary</vt:lpstr>
      <vt:lpstr>Terminology Services A Short History</vt:lpstr>
      <vt:lpstr>Common Terminology Services A Short History: OMG and CTS</vt:lpstr>
      <vt:lpstr>Common Terminology Services A Short History: CTS</vt:lpstr>
      <vt:lpstr>Common Terminology Services A Short History: CTS</vt:lpstr>
      <vt:lpstr>Common Terminology Services A Short History: CTS</vt:lpstr>
      <vt:lpstr>Common Terminology Services A Short History: CTS</vt:lpstr>
      <vt:lpstr>Common Terminology Services 2  A Short History: CTS2</vt:lpstr>
      <vt:lpstr>Common Terminology Services 2 Approach</vt:lpstr>
      <vt:lpstr>Common Terminology Services 2 Approach</vt:lpstr>
      <vt:lpstr>Healthcare Services Specification Project Approach: (HSSP)  Workflow</vt:lpstr>
      <vt:lpstr>CTS2 Service Functional Model (SFM) Approach: SFM</vt:lpstr>
      <vt:lpstr>CTS2 Service Functional Model (SFM) Approach: SFM</vt:lpstr>
      <vt:lpstr>CTS2 PIM, Platform Independent Model Approach: The role of the PIM</vt:lpstr>
      <vt:lpstr>CTS2 PIM, Platform Independent Model Approach: The role of the PIM</vt:lpstr>
      <vt:lpstr>CTS2 PSM: Platform Specific Model  Approach: The Role of the PSM</vt:lpstr>
      <vt:lpstr>CTS2 Specification</vt:lpstr>
      <vt:lpstr>CTS2 Specification </vt:lpstr>
      <vt:lpstr>CTS2 Specification Resource-Oriented Architecture</vt:lpstr>
      <vt:lpstr>CTS2 Specification Why REST?</vt:lpstr>
      <vt:lpstr>CTS2 Specification API</vt:lpstr>
      <vt:lpstr>CTS2 Standard as a Blueprint </vt:lpstr>
      <vt:lpstr>Modular Specification Implement / use what you need</vt:lpstr>
      <vt:lpstr>Modular Functionality Implement / use what you need</vt:lpstr>
      <vt:lpstr>Each Module Has </vt:lpstr>
      <vt:lpstr>PowerPoint Presentation</vt:lpstr>
      <vt:lpstr>PowerPoint Presentation</vt:lpstr>
      <vt:lpstr>Formal Computational Model </vt:lpstr>
      <vt:lpstr>Each Module Also Has </vt:lpstr>
      <vt:lpstr>XML Schema Sample </vt:lpstr>
      <vt:lpstr>WADL Sample http://informatics.mayo.edu/svn/trunk/cts2/spec/psm/rest/html/cts2.html</vt:lpstr>
      <vt:lpstr>Each Module Has </vt:lpstr>
      <vt:lpstr>Combined they provide a set of rules that: </vt:lpstr>
      <vt:lpstr>Content Can be Created with Any XML Compliant tool</vt:lpstr>
      <vt:lpstr>And published as http… http://informatics.mayo.edu/cts2/rest/codesystem/BFO/version/1.1</vt:lpstr>
      <vt:lpstr>… Or … </vt:lpstr>
      <vt:lpstr>JSON </vt:lpstr>
      <vt:lpstr>CTS2 </vt:lpstr>
      <vt:lpstr>CTS2 Design Philosophy  </vt:lpstr>
      <vt:lpstr>CTS2 Component Resources  </vt:lpstr>
      <vt:lpstr>CTS2 Component Resources </vt:lpstr>
      <vt:lpstr>CTS2 Component Resources  Code System Catalog Module</vt:lpstr>
      <vt:lpstr>CTS2 Component Resources</vt:lpstr>
      <vt:lpstr>CTS2 Component Resources  Code System Version Catalog Module</vt:lpstr>
      <vt:lpstr>CTS2 Component Resources </vt:lpstr>
      <vt:lpstr>CTS2 Component Resources  Entity Description Module</vt:lpstr>
      <vt:lpstr>CTS2 Component Resources  Entity Description Module</vt:lpstr>
      <vt:lpstr>CTS2 Component Resources  Entity Description Module</vt:lpstr>
      <vt:lpstr>CTS2 Component Resources  Entity Description Module</vt:lpstr>
      <vt:lpstr>CTS2 Component Resources </vt:lpstr>
      <vt:lpstr>CTS2 Component Resources  Association Module</vt:lpstr>
      <vt:lpstr>CTS2 Component Resources  Association Module</vt:lpstr>
      <vt:lpstr>CTS2 Component Resources </vt:lpstr>
      <vt:lpstr>CTS2 Component Resources  Value Set Catalog Module</vt:lpstr>
      <vt:lpstr>CTS2 Component Resources </vt:lpstr>
      <vt:lpstr>CTS2 Component Resources  Value Set Definition Module</vt:lpstr>
      <vt:lpstr>CTS2 Component Resources  Value Set Definition Module</vt:lpstr>
      <vt:lpstr>CTS2 Component Resources  Value Set Definition Module</vt:lpstr>
      <vt:lpstr>CTS2 Component Resources  Value Set Definition Module</vt:lpstr>
      <vt:lpstr>CTS2 Component Resources </vt:lpstr>
      <vt:lpstr>CTS2 Component Resources  Concept Domain Catalog Module</vt:lpstr>
      <vt:lpstr>CTS2 Component Resources  Concept Domain Catalog Module</vt:lpstr>
      <vt:lpstr>CTS2 Component Resources  Concept Domain Catalog Module</vt:lpstr>
      <vt:lpstr>CTS2 Component Resources </vt:lpstr>
      <vt:lpstr>CTS2 Component Resources  Concept Domain Binding Module</vt:lpstr>
      <vt:lpstr>CTS2 Component Resources </vt:lpstr>
      <vt:lpstr>CTS2 Component Resources  Map Catalog Module</vt:lpstr>
      <vt:lpstr>CTS2 Component Resources  Map Catalog Module</vt:lpstr>
      <vt:lpstr>CTS2 Component Resources </vt:lpstr>
      <vt:lpstr>CTS2 Component Resources  Map Version Module</vt:lpstr>
      <vt:lpstr>CTS2 Component Resources  Map Version Module</vt:lpstr>
      <vt:lpstr>CTS2 Component Resources </vt:lpstr>
      <vt:lpstr>CTS2 Component Resources  Statement Module</vt:lpstr>
      <vt:lpstr>CTS2 Component Resources  Statement Module</vt:lpstr>
      <vt:lpstr>CTS2 Functional Profiles Computational Model for each Module</vt:lpstr>
      <vt:lpstr>CTS2 Functional Profiles</vt:lpstr>
      <vt:lpstr>CTS2 Module Functions Read Function</vt:lpstr>
      <vt:lpstr>CTS2 Functional Profiles</vt:lpstr>
      <vt:lpstr>CTS2 Module Functions Query Function</vt:lpstr>
      <vt:lpstr>CTS2 Module Functions Import and Export</vt:lpstr>
      <vt:lpstr>CTS2 Module Functions Import and Export Functions</vt:lpstr>
      <vt:lpstr>CTS2 Functional Profiles</vt:lpstr>
      <vt:lpstr>CTS2 Module Functions Update Functions</vt:lpstr>
      <vt:lpstr>CTS2 Functional Profiles</vt:lpstr>
      <vt:lpstr>CTS2 Module Functions History Function</vt:lpstr>
      <vt:lpstr>CTS2 Functional Profiles</vt:lpstr>
      <vt:lpstr>CTS2 Module Functions Maintenance Function</vt:lpstr>
      <vt:lpstr>CTS2 Functional Profiles</vt:lpstr>
      <vt:lpstr>CTS2 Module Functions Temporal Function</vt:lpstr>
      <vt:lpstr>CTS2 Functional Profiles</vt:lpstr>
      <vt:lpstr>CTS2 Module Functions Specialized Function</vt:lpstr>
      <vt:lpstr>CTS2 Module Functions </vt:lpstr>
      <vt:lpstr>CTS2 Module and Functions Summary</vt:lpstr>
      <vt:lpstr>CTS2 Implementation Project and Resource Planning</vt:lpstr>
      <vt:lpstr>CTS2 Implementation Project and Resource Planning</vt:lpstr>
      <vt:lpstr>CTS2 Implementation Project and Resource Planning</vt:lpstr>
      <vt:lpstr>CTS2 Implementation Project and Resource Planning</vt:lpstr>
      <vt:lpstr>CTS2 Implementation Project and Resource Planning</vt:lpstr>
      <vt:lpstr>CTS2 Implementation Project and Resource Planning</vt:lpstr>
      <vt:lpstr>CTS2 Implementation Project and Resource Planning</vt:lpstr>
      <vt:lpstr>CTS2 Summary </vt:lpstr>
      <vt:lpstr>CTS2 Development Framework and Implementations</vt:lpstr>
      <vt:lpstr>Outline </vt:lpstr>
      <vt:lpstr>Outline(continued) </vt:lpstr>
      <vt:lpstr>CTS2 Development Framework Overview </vt:lpstr>
      <vt:lpstr>CTS2 Development Framework Overview </vt:lpstr>
      <vt:lpstr>CTS2 Development Framework Overview </vt:lpstr>
      <vt:lpstr>CTS2 Development Framework Overview </vt:lpstr>
      <vt:lpstr>CTS2 Implementations </vt:lpstr>
      <vt:lpstr>CTS2 Development Framework Implementations eXist DB</vt:lpstr>
      <vt:lpstr>CTS2 Development Framework Implementations MU Quality Measure Value Set Service</vt:lpstr>
      <vt:lpstr>CTS2 Development Framework Implementations NCBO BioPortal</vt:lpstr>
      <vt:lpstr>CTS2 Development Framework Implementations NCBO BioPortal</vt:lpstr>
      <vt:lpstr>CTS2 Development Framework Implementations NCBO BioPortal REST</vt:lpstr>
      <vt:lpstr>CTS2 Framework Implementations NCBO BioPortal RDF</vt:lpstr>
      <vt:lpstr>CTS2 Implementations </vt:lpstr>
      <vt:lpstr>CTS2 Client (using py4cts2)  </vt:lpstr>
      <vt:lpstr>Web Applications using the CTS2 Service</vt:lpstr>
      <vt:lpstr>Web Applications CTS2 Value Set Viewer</vt:lpstr>
      <vt:lpstr>Web Applications CTS2 Value Set Viewer</vt:lpstr>
      <vt:lpstr>Web Applications CTS2 Value Set Viewer</vt:lpstr>
      <vt:lpstr>Web Applications High-Throughput Phenotyping (HTP)</vt:lpstr>
      <vt:lpstr>Web Applications High-Throughput Phenotyping (HTP)</vt:lpstr>
      <vt:lpstr>Web Applications High-Throughput Phenotyping (HTP)</vt:lpstr>
      <vt:lpstr>Web Applications High-Throughput Phenotyping (HTP)</vt:lpstr>
      <vt:lpstr>CTS2 Enabled UI Widgets</vt:lpstr>
      <vt:lpstr>CTS2 Enabled UI Widgets Overview</vt:lpstr>
      <vt:lpstr>UI Widgets Overview</vt:lpstr>
      <vt:lpstr>CTS2 Enabled UI Widgets Demonstration</vt:lpstr>
      <vt:lpstr>References </vt:lpstr>
      <vt:lpstr>References </vt:lpstr>
      <vt:lpstr>References  </vt:lpstr>
      <vt:lpstr>Questions &amp; Discussion</vt:lpstr>
    </vt:vector>
  </TitlesOfParts>
  <Manager/>
  <Company>Mayo Clinic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Media Support Services</dc:creator>
  <cp:keywords/>
  <dc:description>v2.11</dc:description>
  <cp:lastModifiedBy>Scott Bauer</cp:lastModifiedBy>
  <cp:revision>241</cp:revision>
  <dcterms:created xsi:type="dcterms:W3CDTF">2011-10-19T16:03:12Z</dcterms:created>
  <dcterms:modified xsi:type="dcterms:W3CDTF">2012-12-30T03:59:55Z</dcterms:modified>
  <cp:category/>
</cp:coreProperties>
</file>